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8" r:id="rId3"/>
    <p:sldId id="263" r:id="rId4"/>
    <p:sldId id="259" r:id="rId5"/>
    <p:sldId id="260" r:id="rId6"/>
    <p:sldId id="261" r:id="rId7"/>
    <p:sldId id="262" r:id="rId8"/>
    <p:sldId id="279" r:id="rId9"/>
    <p:sldId id="264" r:id="rId10"/>
    <p:sldId id="281" r:id="rId11"/>
    <p:sldId id="282" r:id="rId12"/>
    <p:sldId id="280" r:id="rId13"/>
    <p:sldId id="265" r:id="rId14"/>
    <p:sldId id="266" r:id="rId15"/>
    <p:sldId id="267" r:id="rId16"/>
    <p:sldId id="272" r:id="rId17"/>
    <p:sldId id="273" r:id="rId18"/>
    <p:sldId id="274" r:id="rId19"/>
    <p:sldId id="275" r:id="rId20"/>
    <p:sldId id="276" r:id="rId21"/>
    <p:sldId id="277" r:id="rId22"/>
    <p:sldId id="268" r:id="rId23"/>
    <p:sldId id="269" r:id="rId24"/>
    <p:sldId id="270" r:id="rId25"/>
    <p:sldId id="271" r:id="rId26"/>
    <p:sldId id="283" r:id="rId27"/>
    <p:sldId id="284" r:id="rId28"/>
    <p:sldId id="289" r:id="rId29"/>
    <p:sldId id="285" r:id="rId30"/>
    <p:sldId id="292" r:id="rId31"/>
    <p:sldId id="293" r:id="rId32"/>
    <p:sldId id="291" r:id="rId33"/>
    <p:sldId id="294" r:id="rId34"/>
    <p:sldId id="296" r:id="rId35"/>
    <p:sldId id="295" r:id="rId36"/>
    <p:sldId id="298" r:id="rId37"/>
    <p:sldId id="297" r:id="rId38"/>
    <p:sldId id="337" r:id="rId39"/>
    <p:sldId id="338" r:id="rId40"/>
    <p:sldId id="344" r:id="rId41"/>
    <p:sldId id="345" r:id="rId42"/>
    <p:sldId id="347" r:id="rId43"/>
    <p:sldId id="346" r:id="rId44"/>
    <p:sldId id="299" r:id="rId45"/>
    <p:sldId id="332" r:id="rId46"/>
    <p:sldId id="300" r:id="rId47"/>
    <p:sldId id="320" r:id="rId48"/>
    <p:sldId id="318" r:id="rId49"/>
    <p:sldId id="319" r:id="rId50"/>
    <p:sldId id="307" r:id="rId51"/>
    <p:sldId id="317" r:id="rId52"/>
    <p:sldId id="312" r:id="rId53"/>
    <p:sldId id="348" r:id="rId54"/>
    <p:sldId id="314" r:id="rId55"/>
    <p:sldId id="315" r:id="rId56"/>
    <p:sldId id="362" r:id="rId57"/>
    <p:sldId id="325" r:id="rId58"/>
    <p:sldId id="326" r:id="rId59"/>
    <p:sldId id="363" r:id="rId60"/>
    <p:sldId id="313" r:id="rId61"/>
    <p:sldId id="327" r:id="rId62"/>
    <p:sldId id="364" r:id="rId63"/>
    <p:sldId id="321" r:id="rId64"/>
    <p:sldId id="328" r:id="rId65"/>
    <p:sldId id="365" r:id="rId66"/>
    <p:sldId id="322" r:id="rId67"/>
    <p:sldId id="324" r:id="rId68"/>
    <p:sldId id="329" r:id="rId69"/>
    <p:sldId id="330" r:id="rId70"/>
    <p:sldId id="316" r:id="rId71"/>
    <p:sldId id="335" r:id="rId72"/>
    <p:sldId id="333" r:id="rId73"/>
    <p:sldId id="334" r:id="rId74"/>
    <p:sldId id="360" r:id="rId75"/>
    <p:sldId id="361" r:id="rId76"/>
    <p:sldId id="336" r:id="rId77"/>
    <p:sldId id="353" r:id="rId78"/>
    <p:sldId id="357" r:id="rId79"/>
    <p:sldId id="355" r:id="rId80"/>
    <p:sldId id="354" r:id="rId81"/>
    <p:sldId id="358" r:id="rId82"/>
    <p:sldId id="342" r:id="rId83"/>
    <p:sldId id="359" r:id="rId84"/>
    <p:sldId id="340" r:id="rId8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p:scale>
          <a:sx n="85" d="100"/>
          <a:sy n="85" d="100"/>
        </p:scale>
        <p:origin x="-264"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56314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8308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0164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84808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1114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9/30/2022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1380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9/30/2022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5777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521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05248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74154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1171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310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3175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55848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9/30/2022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4487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0676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0008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9/30/2022</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34658068"/>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4397" y="1776549"/>
            <a:ext cx="10056539" cy="3416378"/>
          </a:xfrm>
        </p:spPr>
        <p:txBody>
          <a:bodyPr>
            <a:normAutofit fontScale="90000"/>
          </a:bodyPr>
          <a:lstStyle/>
          <a:p>
            <a:pPr algn="ctr"/>
            <a:r>
              <a:rPr lang="en-US" sz="6600" b="1" dirty="0">
                <a:solidFill>
                  <a:srgbClr val="FFC000"/>
                </a:solidFill>
                <a:latin typeface="Century Gothic" panose="020B0502020202020204"/>
              </a:rPr>
              <a:t>A </a:t>
            </a:r>
            <a:r>
              <a:rPr lang="en-US" sz="6600" b="1" dirty="0" smtClean="0">
                <a:solidFill>
                  <a:srgbClr val="FFC000"/>
                </a:solidFill>
                <a:latin typeface="Century Gothic" panose="020B0502020202020204"/>
              </a:rPr>
              <a:t>Possible Theory of connections of </a:t>
            </a:r>
            <a:r>
              <a:rPr lang="en-US" sz="6600" b="1" dirty="0">
                <a:solidFill>
                  <a:srgbClr val="FFC000"/>
                </a:solidFill>
                <a:latin typeface="Century Gothic" panose="020B0502020202020204"/>
              </a:rPr>
              <a:t>ancient Halloween </a:t>
            </a:r>
            <a:r>
              <a:rPr lang="en-US" sz="6600" b="1" dirty="0" smtClean="0">
                <a:solidFill>
                  <a:srgbClr val="FFC000"/>
                </a:solidFill>
                <a:latin typeface="Century Gothic" panose="020B0502020202020204"/>
              </a:rPr>
              <a:t>to </a:t>
            </a:r>
            <a:r>
              <a:rPr lang="en-US" sz="6600" b="1" dirty="0">
                <a:solidFill>
                  <a:srgbClr val="FFC000"/>
                </a:solidFill>
                <a:latin typeface="Century Gothic" panose="020B0502020202020204"/>
              </a:rPr>
              <a:t>a biblical account</a:t>
            </a:r>
            <a:endParaRPr lang="en-US" dirty="0">
              <a:solidFill>
                <a:srgbClr val="FFC000"/>
              </a:solidFill>
            </a:endParaRPr>
          </a:p>
        </p:txBody>
      </p:sp>
    </p:spTree>
    <p:extLst>
      <p:ext uri="{BB962C8B-B14F-4D97-AF65-F5344CB8AC3E}">
        <p14:creationId xmlns:p14="http://schemas.microsoft.com/office/powerpoint/2010/main" val="32283613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5667632"/>
          </a:xfrm>
        </p:spPr>
        <p:txBody>
          <a:bodyPr anchor="t">
            <a:normAutofit/>
          </a:bodyPr>
          <a:lstStyle/>
          <a:p>
            <a:r>
              <a:rPr lang="en-US" sz="2400" dirty="0">
                <a:solidFill>
                  <a:srgbClr val="FFC000"/>
                </a:solidFill>
              </a:rPr>
              <a:t>What Is Samhain? What to Know About the Ancient Pagan Festival That Came Before Halloween</a:t>
            </a:r>
            <a:r>
              <a:rPr lang="en-US" dirty="0"/>
              <a:t/>
            </a:r>
            <a:br>
              <a:rPr lang="en-US" dirty="0"/>
            </a:br>
            <a:r>
              <a:rPr lang="en-US" sz="1800" dirty="0">
                <a:solidFill>
                  <a:srgbClr val="FFFF00"/>
                </a:solidFill>
              </a:rPr>
              <a:t>Source: https://time.com/5434659/halloween-pagan-origins-in-samhain/</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7424804" y="1572722"/>
            <a:ext cx="3255356" cy="3255356"/>
          </a:xfrm>
        </p:spPr>
      </p:pic>
      <p:sp>
        <p:nvSpPr>
          <p:cNvPr id="4" name="Rectangle 3"/>
          <p:cNvSpPr/>
          <p:nvPr/>
        </p:nvSpPr>
        <p:spPr>
          <a:xfrm>
            <a:off x="751000" y="3120250"/>
            <a:ext cx="6096000" cy="3416320"/>
          </a:xfrm>
          <a:prstGeom prst="rect">
            <a:avLst/>
          </a:prstGeom>
        </p:spPr>
        <p:txBody>
          <a:bodyPr>
            <a:spAutoFit/>
          </a:bodyPr>
          <a:lstStyle/>
          <a:p>
            <a:pPr algn="ctr"/>
            <a:r>
              <a:rPr lang="en-US" b="1" dirty="0"/>
              <a:t>For the Celts, who lived during the Iron Age in what is now Ireland, Scotland, the U.K. and other parts of Northern Europe, Samhain (meaning literally, in modern Irish, “summer’s end”) marked the end of summer and kicked off the Celtic new year. Ushering in a new year signaled a time of both death and rebirth, something that was doubly symbolic because it coincided with the end of a bountiful harvest season and the beginning of a cold and dark winter season that would present plenty of challenges.</a:t>
            </a:r>
          </a:p>
        </p:txBody>
      </p:sp>
    </p:spTree>
    <p:extLst>
      <p:ext uri="{BB962C8B-B14F-4D97-AF65-F5344CB8AC3E}">
        <p14:creationId xmlns:p14="http://schemas.microsoft.com/office/powerpoint/2010/main" val="230622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5667632"/>
          </a:xfrm>
        </p:spPr>
        <p:txBody>
          <a:bodyPr anchor="t">
            <a:normAutofit/>
          </a:bodyPr>
          <a:lstStyle/>
          <a:p>
            <a:r>
              <a:rPr lang="en-US" sz="2400" dirty="0">
                <a:solidFill>
                  <a:srgbClr val="FFC000"/>
                </a:solidFill>
              </a:rPr>
              <a:t>What Is Samhain? What to Know About the Ancient Pagan Festival That Came Before Halloween</a:t>
            </a:r>
            <a:r>
              <a:rPr lang="en-US" dirty="0"/>
              <a:t/>
            </a:r>
            <a:br>
              <a:rPr lang="en-US" dirty="0"/>
            </a:br>
            <a:r>
              <a:rPr lang="en-US" sz="1800" dirty="0">
                <a:solidFill>
                  <a:srgbClr val="FFFF00"/>
                </a:solidFill>
              </a:rPr>
              <a:t>Source: https://time.com/5434659/halloween-pagan-origins-in-samhain/</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7424804" y="1572722"/>
            <a:ext cx="3255356" cy="3255356"/>
          </a:xfrm>
        </p:spPr>
      </p:pic>
      <p:sp>
        <p:nvSpPr>
          <p:cNvPr id="4" name="Rectangle 3"/>
          <p:cNvSpPr/>
          <p:nvPr/>
        </p:nvSpPr>
        <p:spPr>
          <a:xfrm>
            <a:off x="751000" y="3120250"/>
            <a:ext cx="6096000" cy="3477875"/>
          </a:xfrm>
          <a:prstGeom prst="rect">
            <a:avLst/>
          </a:prstGeom>
        </p:spPr>
        <p:txBody>
          <a:bodyPr>
            <a:spAutoFit/>
          </a:bodyPr>
          <a:lstStyle/>
          <a:p>
            <a:pPr algn="ctr"/>
            <a:r>
              <a:rPr lang="en-US" sz="4400" b="1" dirty="0" smtClean="0">
                <a:latin typeface="Calibri" panose="020F0502020204030204" pitchFamily="34" charset="0"/>
                <a:cs typeface="Calibri" panose="020F0502020204030204" pitchFamily="34" charset="0"/>
              </a:rPr>
              <a:t>Notice that it said that meaning was derived from the “modern Irish”, and not from ancient times.</a:t>
            </a:r>
            <a:endParaRPr lang="en-US" sz="4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3159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1807029"/>
          </a:xfrm>
        </p:spPr>
        <p:txBody>
          <a:bodyPr anchor="t">
            <a:normAutofit/>
          </a:bodyPr>
          <a:lstStyle/>
          <a:p>
            <a:r>
              <a:rPr lang="en-US" dirty="0">
                <a:solidFill>
                  <a:srgbClr val="FFC000"/>
                </a:solidFill>
              </a:rPr>
              <a:t>Ancient Origins of </a:t>
            </a:r>
            <a:r>
              <a:rPr lang="en-US" dirty="0" smtClean="0">
                <a:solidFill>
                  <a:srgbClr val="FFC000"/>
                </a:solidFill>
              </a:rPr>
              <a:t>Halloween</a:t>
            </a:r>
            <a:r>
              <a:rPr lang="en-US" dirty="0"/>
              <a:t/>
            </a:r>
            <a:br>
              <a:rPr lang="en-US" dirty="0"/>
            </a:br>
            <a:r>
              <a:rPr lang="en-US" sz="1800" dirty="0">
                <a:solidFill>
                  <a:srgbClr val="FFFF00"/>
                </a:solidFill>
              </a:rPr>
              <a:t>Source: https://www.history.com/topics/halloween/history-of-halloween</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18537" r="18537"/>
          <a:stretch>
            <a:fillRect/>
          </a:stretch>
        </p:blipFill>
        <p:spPr/>
      </p:pic>
    </p:spTree>
    <p:extLst>
      <p:ext uri="{BB962C8B-B14F-4D97-AF65-F5344CB8AC3E}">
        <p14:creationId xmlns:p14="http://schemas.microsoft.com/office/powerpoint/2010/main" val="1623517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1807029"/>
          </a:xfrm>
        </p:spPr>
        <p:txBody>
          <a:bodyPr anchor="t">
            <a:normAutofit/>
          </a:bodyPr>
          <a:lstStyle/>
          <a:p>
            <a:r>
              <a:rPr lang="en-US" dirty="0">
                <a:solidFill>
                  <a:srgbClr val="FFC000"/>
                </a:solidFill>
              </a:rPr>
              <a:t>Ancient Origins of </a:t>
            </a:r>
            <a:r>
              <a:rPr lang="en-US" dirty="0" smtClean="0">
                <a:solidFill>
                  <a:srgbClr val="FFC000"/>
                </a:solidFill>
              </a:rPr>
              <a:t>Halloween [Date]</a:t>
            </a:r>
            <a:r>
              <a:rPr lang="en-US" dirty="0"/>
              <a:t/>
            </a:r>
            <a:br>
              <a:rPr lang="en-US" dirty="0"/>
            </a:br>
            <a:r>
              <a:rPr lang="en-US" sz="1800" dirty="0">
                <a:solidFill>
                  <a:srgbClr val="FFFF00"/>
                </a:solidFill>
              </a:rPr>
              <a:t>Source: https://www.history.com/topics/halloween/history-of-halloween</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18537" r="18537"/>
          <a:stretch>
            <a:fillRect/>
          </a:stretch>
        </p:blipFill>
        <p:spPr/>
      </p:pic>
      <p:sp>
        <p:nvSpPr>
          <p:cNvPr id="5" name="Text Placeholder 4"/>
          <p:cNvSpPr>
            <a:spLocks noGrp="1"/>
          </p:cNvSpPr>
          <p:nvPr>
            <p:ph type="body" sz="half" idx="2"/>
          </p:nvPr>
        </p:nvSpPr>
        <p:spPr>
          <a:xfrm>
            <a:off x="913794" y="2416629"/>
            <a:ext cx="5934950" cy="3749040"/>
          </a:xfrm>
        </p:spPr>
        <p:txBody>
          <a:bodyPr>
            <a:noAutofit/>
          </a:bodyPr>
          <a:lstStyle/>
          <a:p>
            <a:r>
              <a:rPr lang="en-US" sz="2400" b="1" dirty="0"/>
              <a:t>Halloween’s origins date back to the ancient Celtic festival of Samhain (pronounced sow-in). The Celts, who lived 2,000 years ago, mostly in the area that is now Ireland, the United Kingdom and northern France, celebrated their new year on November 1.</a:t>
            </a:r>
          </a:p>
        </p:txBody>
      </p:sp>
    </p:spTree>
    <p:extLst>
      <p:ext uri="{BB962C8B-B14F-4D97-AF65-F5344CB8AC3E}">
        <p14:creationId xmlns:p14="http://schemas.microsoft.com/office/powerpoint/2010/main" val="21067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1807029"/>
          </a:xfrm>
        </p:spPr>
        <p:txBody>
          <a:bodyPr anchor="t">
            <a:normAutofit/>
          </a:bodyPr>
          <a:lstStyle/>
          <a:p>
            <a:r>
              <a:rPr lang="en-US" dirty="0">
                <a:solidFill>
                  <a:srgbClr val="FFC000"/>
                </a:solidFill>
              </a:rPr>
              <a:t>Ancient Origins of </a:t>
            </a:r>
            <a:r>
              <a:rPr lang="en-US" dirty="0" smtClean="0">
                <a:solidFill>
                  <a:srgbClr val="FFC000"/>
                </a:solidFill>
              </a:rPr>
              <a:t>Halloween [date]</a:t>
            </a:r>
            <a:r>
              <a:rPr lang="en-US" dirty="0"/>
              <a:t/>
            </a:r>
            <a:br>
              <a:rPr lang="en-US" dirty="0"/>
            </a:br>
            <a:r>
              <a:rPr lang="en-US" sz="1800" dirty="0">
                <a:solidFill>
                  <a:srgbClr val="FFFF00"/>
                </a:solidFill>
              </a:rPr>
              <a:t>Source: https://www.history.com/topics/halloween/history-of-halloween</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18537" r="18537"/>
          <a:stretch>
            <a:fillRect/>
          </a:stretch>
        </p:blipFill>
        <p:spPr/>
      </p:pic>
      <p:sp>
        <p:nvSpPr>
          <p:cNvPr id="5" name="Text Placeholder 4"/>
          <p:cNvSpPr>
            <a:spLocks noGrp="1"/>
          </p:cNvSpPr>
          <p:nvPr>
            <p:ph type="body" sz="half" idx="2"/>
          </p:nvPr>
        </p:nvSpPr>
        <p:spPr>
          <a:xfrm>
            <a:off x="913794" y="2416629"/>
            <a:ext cx="5934950" cy="3749040"/>
          </a:xfrm>
        </p:spPr>
        <p:txBody>
          <a:bodyPr>
            <a:noAutofit/>
          </a:bodyPr>
          <a:lstStyle/>
          <a:p>
            <a:r>
              <a:rPr lang="en-US" sz="2400" b="1" dirty="0"/>
              <a:t>This day marked the end of summer and the harvest and the beginning of the dark, cold winter, a time of year that was often associated with human </a:t>
            </a:r>
            <a:r>
              <a:rPr lang="en-US" sz="2400" b="1" dirty="0" smtClean="0"/>
              <a:t>death</a:t>
            </a:r>
            <a:endParaRPr lang="en-US" sz="2400" b="1" dirty="0"/>
          </a:p>
        </p:txBody>
      </p:sp>
    </p:spTree>
    <p:extLst>
      <p:ext uri="{BB962C8B-B14F-4D97-AF65-F5344CB8AC3E}">
        <p14:creationId xmlns:p14="http://schemas.microsoft.com/office/powerpoint/2010/main" val="37758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1807029"/>
          </a:xfrm>
        </p:spPr>
        <p:txBody>
          <a:bodyPr anchor="t">
            <a:normAutofit/>
          </a:bodyPr>
          <a:lstStyle/>
          <a:p>
            <a:r>
              <a:rPr lang="en-US" dirty="0">
                <a:solidFill>
                  <a:srgbClr val="FFC000"/>
                </a:solidFill>
              </a:rPr>
              <a:t>Ancient Origins of </a:t>
            </a:r>
            <a:r>
              <a:rPr lang="en-US" dirty="0" smtClean="0">
                <a:solidFill>
                  <a:srgbClr val="FFC000"/>
                </a:solidFill>
              </a:rPr>
              <a:t>Halloween [date]</a:t>
            </a:r>
            <a:r>
              <a:rPr lang="en-US" dirty="0"/>
              <a:t/>
            </a:r>
            <a:br>
              <a:rPr lang="en-US" dirty="0"/>
            </a:br>
            <a:r>
              <a:rPr lang="en-US" sz="1800" dirty="0">
                <a:solidFill>
                  <a:srgbClr val="FFFF00"/>
                </a:solidFill>
              </a:rPr>
              <a:t>Source: https://www.history.com/topics/halloween/history-of-halloween</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18537" r="18537"/>
          <a:stretch>
            <a:fillRect/>
          </a:stretch>
        </p:blipFill>
        <p:spPr/>
      </p:pic>
      <p:sp>
        <p:nvSpPr>
          <p:cNvPr id="5" name="Text Placeholder 4"/>
          <p:cNvSpPr>
            <a:spLocks noGrp="1"/>
          </p:cNvSpPr>
          <p:nvPr>
            <p:ph type="body" sz="half" idx="2"/>
          </p:nvPr>
        </p:nvSpPr>
        <p:spPr>
          <a:xfrm>
            <a:off x="913794" y="2416628"/>
            <a:ext cx="5934950" cy="4107739"/>
          </a:xfrm>
        </p:spPr>
        <p:txBody>
          <a:bodyPr>
            <a:noAutofit/>
          </a:bodyPr>
          <a:lstStyle/>
          <a:p>
            <a:r>
              <a:rPr lang="en-US" sz="2400" b="1" dirty="0" smtClean="0"/>
              <a:t>Celts </a:t>
            </a:r>
            <a:r>
              <a:rPr lang="en-US" sz="2400" b="1" dirty="0"/>
              <a:t>believed that on the night before the new year, the boundary between the worlds of the living and the dead became blurred. On the night of October 31 they celebrated Samhain, when it was believed that the ghosts of the dead returned to earth.</a:t>
            </a:r>
          </a:p>
        </p:txBody>
      </p:sp>
    </p:spTree>
    <p:extLst>
      <p:ext uri="{BB962C8B-B14F-4D97-AF65-F5344CB8AC3E}">
        <p14:creationId xmlns:p14="http://schemas.microsoft.com/office/powerpoint/2010/main" val="279464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1807029"/>
          </a:xfrm>
        </p:spPr>
        <p:txBody>
          <a:bodyPr anchor="t">
            <a:normAutofit/>
          </a:bodyPr>
          <a:lstStyle/>
          <a:p>
            <a:r>
              <a:rPr lang="en-US" dirty="0">
                <a:solidFill>
                  <a:srgbClr val="FFC000"/>
                </a:solidFill>
              </a:rPr>
              <a:t>Ancient Origins of </a:t>
            </a:r>
            <a:r>
              <a:rPr lang="en-US" dirty="0" smtClean="0">
                <a:solidFill>
                  <a:srgbClr val="FFC000"/>
                </a:solidFill>
              </a:rPr>
              <a:t>Halloween [date]</a:t>
            </a:r>
            <a:r>
              <a:rPr lang="en-US" dirty="0"/>
              <a:t/>
            </a:r>
            <a:br>
              <a:rPr lang="en-US" dirty="0"/>
            </a:br>
            <a:r>
              <a:rPr lang="en-US" sz="1800" dirty="0">
                <a:solidFill>
                  <a:srgbClr val="FFFF00"/>
                </a:solidFill>
              </a:rPr>
              <a:t>Source: https://www.history.com/topics/halloween/history-of-halloween</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18537" r="18537"/>
          <a:stretch>
            <a:fillRect/>
          </a:stretch>
        </p:blipFill>
        <p:spPr/>
      </p:pic>
      <p:sp>
        <p:nvSpPr>
          <p:cNvPr id="5" name="Text Placeholder 4"/>
          <p:cNvSpPr>
            <a:spLocks noGrp="1"/>
          </p:cNvSpPr>
          <p:nvPr>
            <p:ph type="body" sz="half" idx="2"/>
          </p:nvPr>
        </p:nvSpPr>
        <p:spPr>
          <a:xfrm>
            <a:off x="913794" y="2416628"/>
            <a:ext cx="5934950" cy="4107739"/>
          </a:xfrm>
        </p:spPr>
        <p:txBody>
          <a:bodyPr>
            <a:noAutofit/>
          </a:bodyPr>
          <a:lstStyle/>
          <a:p>
            <a:r>
              <a:rPr lang="en-US" sz="2400" b="1" dirty="0">
                <a:solidFill>
                  <a:srgbClr val="FFFF00"/>
                </a:solidFill>
              </a:rPr>
              <a:t>ALL SAINT’S DAY</a:t>
            </a:r>
          </a:p>
          <a:p>
            <a:r>
              <a:rPr lang="en-US" sz="2400" b="1" dirty="0" smtClean="0"/>
              <a:t>Pope </a:t>
            </a:r>
            <a:r>
              <a:rPr lang="en-US" sz="2400" b="1" dirty="0"/>
              <a:t>Gregory III later expanded the festival to include all saints as well as all martyrs, and moved the observance from May 13 to November 1.</a:t>
            </a:r>
          </a:p>
        </p:txBody>
      </p:sp>
    </p:spTree>
    <p:extLst>
      <p:ext uri="{BB962C8B-B14F-4D97-AF65-F5344CB8AC3E}">
        <p14:creationId xmlns:p14="http://schemas.microsoft.com/office/powerpoint/2010/main" val="385783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1807029"/>
          </a:xfrm>
        </p:spPr>
        <p:txBody>
          <a:bodyPr anchor="t">
            <a:normAutofit/>
          </a:bodyPr>
          <a:lstStyle/>
          <a:p>
            <a:r>
              <a:rPr lang="en-US" dirty="0">
                <a:solidFill>
                  <a:srgbClr val="FFC000"/>
                </a:solidFill>
              </a:rPr>
              <a:t>Ancient Origins of </a:t>
            </a:r>
            <a:r>
              <a:rPr lang="en-US" dirty="0" smtClean="0">
                <a:solidFill>
                  <a:srgbClr val="FFC000"/>
                </a:solidFill>
              </a:rPr>
              <a:t>Halloween [date]</a:t>
            </a:r>
            <a:r>
              <a:rPr lang="en-US" dirty="0"/>
              <a:t/>
            </a:r>
            <a:br>
              <a:rPr lang="en-US" dirty="0"/>
            </a:br>
            <a:r>
              <a:rPr lang="en-US" sz="1800" dirty="0">
                <a:solidFill>
                  <a:srgbClr val="FFFF00"/>
                </a:solidFill>
              </a:rPr>
              <a:t>Source: https://www.history.com/topics/halloween/history-of-halloween</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18537" r="18537"/>
          <a:stretch>
            <a:fillRect/>
          </a:stretch>
        </p:blipFill>
        <p:spPr/>
      </p:pic>
      <p:sp>
        <p:nvSpPr>
          <p:cNvPr id="5" name="Text Placeholder 4"/>
          <p:cNvSpPr>
            <a:spLocks noGrp="1"/>
          </p:cNvSpPr>
          <p:nvPr>
            <p:ph type="body" sz="half" idx="2"/>
          </p:nvPr>
        </p:nvSpPr>
        <p:spPr>
          <a:xfrm>
            <a:off x="913794" y="2416628"/>
            <a:ext cx="5934950" cy="4107739"/>
          </a:xfrm>
        </p:spPr>
        <p:txBody>
          <a:bodyPr>
            <a:noAutofit/>
          </a:bodyPr>
          <a:lstStyle/>
          <a:p>
            <a:r>
              <a:rPr lang="en-US" sz="2400" b="1" dirty="0" smtClean="0">
                <a:solidFill>
                  <a:srgbClr val="FFFF00"/>
                </a:solidFill>
              </a:rPr>
              <a:t>ALL SAINT’S DAY</a:t>
            </a:r>
            <a:endParaRPr lang="en-US" sz="2400" b="1" dirty="0">
              <a:solidFill>
                <a:srgbClr val="FFFF00"/>
              </a:solidFill>
            </a:endParaRPr>
          </a:p>
          <a:p>
            <a:r>
              <a:rPr lang="en-US" sz="2400" b="1" dirty="0" smtClean="0"/>
              <a:t>Pope </a:t>
            </a:r>
            <a:r>
              <a:rPr lang="en-US" sz="2400" b="1" dirty="0"/>
              <a:t>Gregory III later expanded the festival to include all saints as well as all martyrs, and moved the observance from May 13 to November 1.</a:t>
            </a:r>
          </a:p>
        </p:txBody>
      </p:sp>
    </p:spTree>
    <p:extLst>
      <p:ext uri="{BB962C8B-B14F-4D97-AF65-F5344CB8AC3E}">
        <p14:creationId xmlns:p14="http://schemas.microsoft.com/office/powerpoint/2010/main" val="83134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1807029"/>
          </a:xfrm>
        </p:spPr>
        <p:txBody>
          <a:bodyPr anchor="t">
            <a:normAutofit/>
          </a:bodyPr>
          <a:lstStyle/>
          <a:p>
            <a:r>
              <a:rPr lang="en-US" dirty="0">
                <a:solidFill>
                  <a:srgbClr val="FFC000"/>
                </a:solidFill>
              </a:rPr>
              <a:t>Ancient Origins of </a:t>
            </a:r>
            <a:r>
              <a:rPr lang="en-US" dirty="0" smtClean="0">
                <a:solidFill>
                  <a:srgbClr val="FFC000"/>
                </a:solidFill>
              </a:rPr>
              <a:t>Halloween [date]</a:t>
            </a:r>
            <a:r>
              <a:rPr lang="en-US" dirty="0"/>
              <a:t/>
            </a:r>
            <a:br>
              <a:rPr lang="en-US" dirty="0"/>
            </a:br>
            <a:r>
              <a:rPr lang="en-US" sz="1800" dirty="0">
                <a:solidFill>
                  <a:srgbClr val="FFFF00"/>
                </a:solidFill>
              </a:rPr>
              <a:t>Source: https://www.history.com/topics/halloween/history-of-halloween</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18537" r="18537"/>
          <a:stretch>
            <a:fillRect/>
          </a:stretch>
        </p:blipFill>
        <p:spPr/>
      </p:pic>
      <p:sp>
        <p:nvSpPr>
          <p:cNvPr id="5" name="Text Placeholder 4"/>
          <p:cNvSpPr>
            <a:spLocks noGrp="1"/>
          </p:cNvSpPr>
          <p:nvPr>
            <p:ph type="body" sz="half" idx="2"/>
          </p:nvPr>
        </p:nvSpPr>
        <p:spPr>
          <a:xfrm>
            <a:off x="913794" y="2416628"/>
            <a:ext cx="5934950" cy="4107739"/>
          </a:xfrm>
        </p:spPr>
        <p:txBody>
          <a:bodyPr>
            <a:noAutofit/>
          </a:bodyPr>
          <a:lstStyle/>
          <a:p>
            <a:r>
              <a:rPr lang="en-US" sz="2400" b="1" dirty="0" smtClean="0">
                <a:solidFill>
                  <a:srgbClr val="FFFF00"/>
                </a:solidFill>
              </a:rPr>
              <a:t>ALL SAINT’S DAY</a:t>
            </a:r>
            <a:endParaRPr lang="en-US" sz="2400" b="1" dirty="0">
              <a:solidFill>
                <a:srgbClr val="FFFF00"/>
              </a:solidFill>
            </a:endParaRPr>
          </a:p>
          <a:p>
            <a:r>
              <a:rPr lang="en-US" sz="2400" b="1" dirty="0"/>
              <a:t>By the 9th century, the influence of Christianity had spread into Celtic lands, where it gradually blended with and supplanted older Celtic rites.</a:t>
            </a:r>
          </a:p>
        </p:txBody>
      </p:sp>
    </p:spTree>
    <p:extLst>
      <p:ext uri="{BB962C8B-B14F-4D97-AF65-F5344CB8AC3E}">
        <p14:creationId xmlns:p14="http://schemas.microsoft.com/office/powerpoint/2010/main" val="154704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1807029"/>
          </a:xfrm>
        </p:spPr>
        <p:txBody>
          <a:bodyPr anchor="t">
            <a:normAutofit/>
          </a:bodyPr>
          <a:lstStyle/>
          <a:p>
            <a:r>
              <a:rPr lang="en-US" dirty="0">
                <a:solidFill>
                  <a:srgbClr val="FFC000"/>
                </a:solidFill>
              </a:rPr>
              <a:t>Ancient Origins of </a:t>
            </a:r>
            <a:r>
              <a:rPr lang="en-US" dirty="0" smtClean="0">
                <a:solidFill>
                  <a:srgbClr val="FFC000"/>
                </a:solidFill>
              </a:rPr>
              <a:t>Halloween [date]</a:t>
            </a:r>
            <a:r>
              <a:rPr lang="en-US" dirty="0"/>
              <a:t/>
            </a:r>
            <a:br>
              <a:rPr lang="en-US" dirty="0"/>
            </a:br>
            <a:r>
              <a:rPr lang="en-US" sz="1800" dirty="0">
                <a:solidFill>
                  <a:srgbClr val="FFFF00"/>
                </a:solidFill>
              </a:rPr>
              <a:t>Source: https://www.history.com/topics/halloween/history-of-halloween</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18537" r="18537"/>
          <a:stretch>
            <a:fillRect/>
          </a:stretch>
        </p:blipFill>
        <p:spPr/>
      </p:pic>
      <p:sp>
        <p:nvSpPr>
          <p:cNvPr id="5" name="Text Placeholder 4"/>
          <p:cNvSpPr>
            <a:spLocks noGrp="1"/>
          </p:cNvSpPr>
          <p:nvPr>
            <p:ph type="body" sz="half" idx="2"/>
          </p:nvPr>
        </p:nvSpPr>
        <p:spPr>
          <a:xfrm>
            <a:off x="913794" y="2416628"/>
            <a:ext cx="5934950" cy="4107739"/>
          </a:xfrm>
        </p:spPr>
        <p:txBody>
          <a:bodyPr>
            <a:noAutofit/>
          </a:bodyPr>
          <a:lstStyle/>
          <a:p>
            <a:r>
              <a:rPr lang="en-US" sz="2400" b="1" dirty="0" smtClean="0">
                <a:solidFill>
                  <a:srgbClr val="FFFF00"/>
                </a:solidFill>
              </a:rPr>
              <a:t>ALL SAINT’S DAY</a:t>
            </a:r>
            <a:endParaRPr lang="en-US" sz="2400" b="1" dirty="0">
              <a:solidFill>
                <a:srgbClr val="FFFF00"/>
              </a:solidFill>
            </a:endParaRPr>
          </a:p>
          <a:p>
            <a:r>
              <a:rPr lang="en-US" sz="2400" b="1" dirty="0"/>
              <a:t>In 1000 A.D., the church made November 2 All Souls’ Day, a day to honor the dead. It’s widely believed today that the church was attempting to replace the Celtic festival of the dead with a related, church-sanctioned holiday.</a:t>
            </a:r>
          </a:p>
        </p:txBody>
      </p:sp>
    </p:spTree>
    <p:extLst>
      <p:ext uri="{BB962C8B-B14F-4D97-AF65-F5344CB8AC3E}">
        <p14:creationId xmlns:p14="http://schemas.microsoft.com/office/powerpoint/2010/main" val="35816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775730" cy="1456267"/>
          </a:xfrm>
        </p:spPr>
        <p:txBody>
          <a:bodyPr/>
          <a:lstStyle/>
          <a:p>
            <a:pPr algn="ctr"/>
            <a:r>
              <a:rPr lang="en-US" b="1" dirty="0" smtClean="0">
                <a:solidFill>
                  <a:srgbClr val="FFC000"/>
                </a:solidFill>
              </a:rPr>
              <a:t>THERE ARE FIVE FACTORS THAT CONSISTS OF A FEAST</a:t>
            </a:r>
            <a:endParaRPr lang="en-US" b="1" dirty="0">
              <a:solidFill>
                <a:srgbClr val="FFC000"/>
              </a:solidFill>
            </a:endParaRPr>
          </a:p>
        </p:txBody>
      </p:sp>
    </p:spTree>
    <p:extLst>
      <p:ext uri="{BB962C8B-B14F-4D97-AF65-F5344CB8AC3E}">
        <p14:creationId xmlns:p14="http://schemas.microsoft.com/office/powerpoint/2010/main" val="1636416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1807029"/>
          </a:xfrm>
        </p:spPr>
        <p:txBody>
          <a:bodyPr anchor="t">
            <a:normAutofit/>
          </a:bodyPr>
          <a:lstStyle/>
          <a:p>
            <a:r>
              <a:rPr lang="en-US" dirty="0">
                <a:solidFill>
                  <a:srgbClr val="FFC000"/>
                </a:solidFill>
              </a:rPr>
              <a:t>Ancient Origins of </a:t>
            </a:r>
            <a:r>
              <a:rPr lang="en-US" dirty="0" smtClean="0">
                <a:solidFill>
                  <a:srgbClr val="FFC000"/>
                </a:solidFill>
              </a:rPr>
              <a:t>Halloween [date]</a:t>
            </a:r>
            <a:r>
              <a:rPr lang="en-US" dirty="0"/>
              <a:t/>
            </a:r>
            <a:br>
              <a:rPr lang="en-US" dirty="0"/>
            </a:br>
            <a:r>
              <a:rPr lang="en-US" sz="1800" dirty="0">
                <a:solidFill>
                  <a:srgbClr val="FFFF00"/>
                </a:solidFill>
              </a:rPr>
              <a:t>Source: https://www.history.com/topics/halloween/history-of-halloween</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18537" r="18537"/>
          <a:stretch>
            <a:fillRect/>
          </a:stretch>
        </p:blipFill>
        <p:spPr/>
      </p:pic>
      <p:sp>
        <p:nvSpPr>
          <p:cNvPr id="5" name="Text Placeholder 4"/>
          <p:cNvSpPr>
            <a:spLocks noGrp="1"/>
          </p:cNvSpPr>
          <p:nvPr>
            <p:ph type="body" sz="half" idx="2"/>
          </p:nvPr>
        </p:nvSpPr>
        <p:spPr>
          <a:xfrm>
            <a:off x="913794" y="2416628"/>
            <a:ext cx="5934950" cy="4107739"/>
          </a:xfrm>
        </p:spPr>
        <p:txBody>
          <a:bodyPr>
            <a:noAutofit/>
          </a:bodyPr>
          <a:lstStyle/>
          <a:p>
            <a:r>
              <a:rPr lang="en-US" sz="2400" b="1" dirty="0" smtClean="0">
                <a:solidFill>
                  <a:srgbClr val="FFFF00"/>
                </a:solidFill>
              </a:rPr>
              <a:t>ALL SAINT’S DAY</a:t>
            </a:r>
            <a:endParaRPr lang="en-US" sz="2400" b="1" dirty="0">
              <a:solidFill>
                <a:srgbClr val="FFFF00"/>
              </a:solidFill>
            </a:endParaRPr>
          </a:p>
          <a:p>
            <a:r>
              <a:rPr lang="en-US" sz="2400" b="1" dirty="0"/>
              <a:t>All Souls’ Day was celebrated similarly to Samhain, with big bonfires, parades and dressing up in costumes as saints, angels and devils</a:t>
            </a:r>
            <a:r>
              <a:rPr lang="en-US" sz="2400" b="1" dirty="0" smtClean="0"/>
              <a:t>.</a:t>
            </a:r>
            <a:endParaRPr lang="en-US" sz="2400" b="1" dirty="0"/>
          </a:p>
        </p:txBody>
      </p:sp>
    </p:spTree>
    <p:extLst>
      <p:ext uri="{BB962C8B-B14F-4D97-AF65-F5344CB8AC3E}">
        <p14:creationId xmlns:p14="http://schemas.microsoft.com/office/powerpoint/2010/main" val="160418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1807029"/>
          </a:xfrm>
        </p:spPr>
        <p:txBody>
          <a:bodyPr anchor="t">
            <a:normAutofit/>
          </a:bodyPr>
          <a:lstStyle/>
          <a:p>
            <a:r>
              <a:rPr lang="en-US" dirty="0">
                <a:solidFill>
                  <a:srgbClr val="FFC000"/>
                </a:solidFill>
              </a:rPr>
              <a:t>Ancient Origins of </a:t>
            </a:r>
            <a:r>
              <a:rPr lang="en-US" dirty="0" smtClean="0">
                <a:solidFill>
                  <a:srgbClr val="FFC000"/>
                </a:solidFill>
              </a:rPr>
              <a:t>Halloween [date]</a:t>
            </a:r>
            <a:r>
              <a:rPr lang="en-US" dirty="0"/>
              <a:t/>
            </a:r>
            <a:br>
              <a:rPr lang="en-US" dirty="0"/>
            </a:br>
            <a:r>
              <a:rPr lang="en-US" sz="1800" dirty="0">
                <a:solidFill>
                  <a:srgbClr val="FFFF00"/>
                </a:solidFill>
              </a:rPr>
              <a:t>Source: https://www.history.com/topics/halloween/history-of-halloween</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18537" r="18537"/>
          <a:stretch>
            <a:fillRect/>
          </a:stretch>
        </p:blipFill>
        <p:spPr/>
      </p:pic>
      <p:sp>
        <p:nvSpPr>
          <p:cNvPr id="5" name="Text Placeholder 4"/>
          <p:cNvSpPr>
            <a:spLocks noGrp="1"/>
          </p:cNvSpPr>
          <p:nvPr>
            <p:ph type="body" sz="half" idx="2"/>
          </p:nvPr>
        </p:nvSpPr>
        <p:spPr>
          <a:xfrm>
            <a:off x="913794" y="2416628"/>
            <a:ext cx="5934950" cy="4330161"/>
          </a:xfrm>
        </p:spPr>
        <p:txBody>
          <a:bodyPr>
            <a:noAutofit/>
          </a:bodyPr>
          <a:lstStyle/>
          <a:p>
            <a:r>
              <a:rPr lang="en-US" sz="2400" b="1" dirty="0" smtClean="0">
                <a:solidFill>
                  <a:srgbClr val="FFFF00"/>
                </a:solidFill>
              </a:rPr>
              <a:t>ALL SAINT’S DAY</a:t>
            </a:r>
            <a:endParaRPr lang="en-US" sz="2400" b="1" dirty="0">
              <a:solidFill>
                <a:srgbClr val="FFFF00"/>
              </a:solidFill>
            </a:endParaRPr>
          </a:p>
          <a:p>
            <a:r>
              <a:rPr lang="en-US" sz="2200" b="1" dirty="0"/>
              <a:t>The All Saints’ Day celebration was also called All-hallows or All-</a:t>
            </a:r>
            <a:r>
              <a:rPr lang="en-US" sz="2200" b="1" dirty="0" err="1"/>
              <a:t>hallowmas</a:t>
            </a:r>
            <a:r>
              <a:rPr lang="en-US" sz="2200" b="1" dirty="0"/>
              <a:t> (from Middle English </a:t>
            </a:r>
            <a:r>
              <a:rPr lang="en-US" sz="2200" b="1" dirty="0" err="1"/>
              <a:t>Alholowmesse</a:t>
            </a:r>
            <a:r>
              <a:rPr lang="en-US" sz="2200" b="1" dirty="0"/>
              <a:t> meaning All Saints’ Day) and the night before it, the traditional night of Samhain in the Celtic religion, began to be called All-Hallows Eve and, eventually, Halloween.</a:t>
            </a:r>
          </a:p>
        </p:txBody>
      </p:sp>
    </p:spTree>
    <p:extLst>
      <p:ext uri="{BB962C8B-B14F-4D97-AF65-F5344CB8AC3E}">
        <p14:creationId xmlns:p14="http://schemas.microsoft.com/office/powerpoint/2010/main" val="294877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1807029"/>
          </a:xfrm>
        </p:spPr>
        <p:txBody>
          <a:bodyPr anchor="t">
            <a:normAutofit/>
          </a:bodyPr>
          <a:lstStyle/>
          <a:p>
            <a:r>
              <a:rPr lang="en-US" dirty="0">
                <a:solidFill>
                  <a:srgbClr val="FFC000"/>
                </a:solidFill>
              </a:rPr>
              <a:t>Ancient Origins of </a:t>
            </a:r>
            <a:r>
              <a:rPr lang="en-US" dirty="0" smtClean="0">
                <a:solidFill>
                  <a:srgbClr val="FFC000"/>
                </a:solidFill>
              </a:rPr>
              <a:t>Halloween [deity]</a:t>
            </a:r>
            <a:r>
              <a:rPr lang="en-US" dirty="0"/>
              <a:t/>
            </a:r>
            <a:br>
              <a:rPr lang="en-US" dirty="0"/>
            </a:br>
            <a:r>
              <a:rPr lang="en-US" sz="1800" dirty="0">
                <a:solidFill>
                  <a:srgbClr val="FFFF00"/>
                </a:solidFill>
              </a:rPr>
              <a:t>Source: https://www.history.com/topics/halloween/history-of-halloween</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18537" r="18537"/>
          <a:stretch>
            <a:fillRect/>
          </a:stretch>
        </p:blipFill>
        <p:spPr/>
      </p:pic>
      <p:sp>
        <p:nvSpPr>
          <p:cNvPr id="5" name="Text Placeholder 4"/>
          <p:cNvSpPr>
            <a:spLocks noGrp="1"/>
          </p:cNvSpPr>
          <p:nvPr>
            <p:ph type="body" sz="half" idx="2"/>
          </p:nvPr>
        </p:nvSpPr>
        <p:spPr>
          <a:xfrm>
            <a:off x="913794" y="2416628"/>
            <a:ext cx="5934950" cy="4107739"/>
          </a:xfrm>
        </p:spPr>
        <p:txBody>
          <a:bodyPr>
            <a:noAutofit/>
          </a:bodyPr>
          <a:lstStyle/>
          <a:p>
            <a:r>
              <a:rPr lang="en-US" sz="2400" b="1" dirty="0"/>
              <a:t>By 43 A.D., the Roman Empire had conquered the majority of Celtic territory. In the course of the 400 years that they ruled the Celtic lands, two festivals of Roman origin were combined with the traditional Celtic celebration of Samhain.</a:t>
            </a:r>
          </a:p>
        </p:txBody>
      </p:sp>
    </p:spTree>
    <p:extLst>
      <p:ext uri="{BB962C8B-B14F-4D97-AF65-F5344CB8AC3E}">
        <p14:creationId xmlns:p14="http://schemas.microsoft.com/office/powerpoint/2010/main" val="30703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1807029"/>
          </a:xfrm>
        </p:spPr>
        <p:txBody>
          <a:bodyPr anchor="t">
            <a:normAutofit/>
          </a:bodyPr>
          <a:lstStyle/>
          <a:p>
            <a:r>
              <a:rPr lang="en-US" dirty="0">
                <a:solidFill>
                  <a:srgbClr val="FFC000"/>
                </a:solidFill>
              </a:rPr>
              <a:t>Ancient Origins of </a:t>
            </a:r>
            <a:r>
              <a:rPr lang="en-US" dirty="0" smtClean="0">
                <a:solidFill>
                  <a:srgbClr val="FFC000"/>
                </a:solidFill>
              </a:rPr>
              <a:t>Halloween [DEITY]</a:t>
            </a:r>
            <a:r>
              <a:rPr lang="en-US" dirty="0"/>
              <a:t/>
            </a:r>
            <a:br>
              <a:rPr lang="en-US" dirty="0"/>
            </a:br>
            <a:r>
              <a:rPr lang="en-US" sz="1800" dirty="0">
                <a:solidFill>
                  <a:srgbClr val="FFFF00"/>
                </a:solidFill>
              </a:rPr>
              <a:t>Source: https://www.history.com/topics/halloween/history-of-halloween</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18537" r="18537"/>
          <a:stretch>
            <a:fillRect/>
          </a:stretch>
        </p:blipFill>
        <p:spPr/>
      </p:pic>
      <p:sp>
        <p:nvSpPr>
          <p:cNvPr id="5" name="Text Placeholder 4"/>
          <p:cNvSpPr>
            <a:spLocks noGrp="1"/>
          </p:cNvSpPr>
          <p:nvPr>
            <p:ph type="body" sz="half" idx="2"/>
          </p:nvPr>
        </p:nvSpPr>
        <p:spPr>
          <a:xfrm>
            <a:off x="913794" y="2416628"/>
            <a:ext cx="5934950" cy="4107739"/>
          </a:xfrm>
        </p:spPr>
        <p:txBody>
          <a:bodyPr>
            <a:noAutofit/>
          </a:bodyPr>
          <a:lstStyle/>
          <a:p>
            <a:r>
              <a:rPr lang="en-US" sz="2400" b="1" dirty="0"/>
              <a:t>By 43 A.D., the Roman Empire had conquered the majority of Celtic territory. In the course of the 400 years that they ruled the Celtic lands, two festivals of Roman origin were combined with the traditional Celtic celebration of Samhain.</a:t>
            </a:r>
          </a:p>
        </p:txBody>
      </p:sp>
    </p:spTree>
    <p:extLst>
      <p:ext uri="{BB962C8B-B14F-4D97-AF65-F5344CB8AC3E}">
        <p14:creationId xmlns:p14="http://schemas.microsoft.com/office/powerpoint/2010/main" val="347925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1807029"/>
          </a:xfrm>
        </p:spPr>
        <p:txBody>
          <a:bodyPr anchor="t">
            <a:normAutofit/>
          </a:bodyPr>
          <a:lstStyle/>
          <a:p>
            <a:r>
              <a:rPr lang="en-US" dirty="0">
                <a:solidFill>
                  <a:srgbClr val="FFC000"/>
                </a:solidFill>
              </a:rPr>
              <a:t>Ancient Origins of </a:t>
            </a:r>
            <a:r>
              <a:rPr lang="en-US" dirty="0" smtClean="0">
                <a:solidFill>
                  <a:srgbClr val="FFC000"/>
                </a:solidFill>
              </a:rPr>
              <a:t>Halloween [DEITY]</a:t>
            </a:r>
            <a:r>
              <a:rPr lang="en-US" dirty="0"/>
              <a:t/>
            </a:r>
            <a:br>
              <a:rPr lang="en-US" dirty="0"/>
            </a:br>
            <a:r>
              <a:rPr lang="en-US" sz="1800" dirty="0">
                <a:solidFill>
                  <a:srgbClr val="FFFF00"/>
                </a:solidFill>
              </a:rPr>
              <a:t>Source: https://www.history.com/topics/halloween/history-of-halloween</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18537" r="18537"/>
          <a:stretch>
            <a:fillRect/>
          </a:stretch>
        </p:blipFill>
        <p:spPr/>
      </p:pic>
      <p:sp>
        <p:nvSpPr>
          <p:cNvPr id="5" name="Text Placeholder 4"/>
          <p:cNvSpPr>
            <a:spLocks noGrp="1"/>
          </p:cNvSpPr>
          <p:nvPr>
            <p:ph type="body" sz="half" idx="2"/>
          </p:nvPr>
        </p:nvSpPr>
        <p:spPr>
          <a:xfrm>
            <a:off x="913794" y="2416628"/>
            <a:ext cx="5934950" cy="4107739"/>
          </a:xfrm>
        </p:spPr>
        <p:txBody>
          <a:bodyPr>
            <a:noAutofit/>
          </a:bodyPr>
          <a:lstStyle/>
          <a:p>
            <a:r>
              <a:rPr lang="en-US" sz="2400" b="1" dirty="0"/>
              <a:t>The first was </a:t>
            </a:r>
            <a:r>
              <a:rPr lang="en-US" sz="2400" b="1" dirty="0" err="1"/>
              <a:t>Feralia</a:t>
            </a:r>
            <a:r>
              <a:rPr lang="en-US" sz="2400" b="1" dirty="0"/>
              <a:t>, a day in late October when the Romans traditionally commemorated the passing of the dead</a:t>
            </a:r>
            <a:r>
              <a:rPr lang="en-US" sz="2400" b="1" dirty="0" smtClean="0"/>
              <a:t>.</a:t>
            </a:r>
            <a:endParaRPr lang="en-US" sz="2400" b="1" dirty="0"/>
          </a:p>
        </p:txBody>
      </p:sp>
    </p:spTree>
    <p:extLst>
      <p:ext uri="{BB962C8B-B14F-4D97-AF65-F5344CB8AC3E}">
        <p14:creationId xmlns:p14="http://schemas.microsoft.com/office/powerpoint/2010/main" val="250611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1807029"/>
          </a:xfrm>
        </p:spPr>
        <p:txBody>
          <a:bodyPr anchor="t">
            <a:normAutofit/>
          </a:bodyPr>
          <a:lstStyle/>
          <a:p>
            <a:r>
              <a:rPr lang="en-US" dirty="0">
                <a:solidFill>
                  <a:srgbClr val="FFC000"/>
                </a:solidFill>
              </a:rPr>
              <a:t>Ancient Origins of </a:t>
            </a:r>
            <a:r>
              <a:rPr lang="en-US" dirty="0" smtClean="0">
                <a:solidFill>
                  <a:srgbClr val="FFC000"/>
                </a:solidFill>
              </a:rPr>
              <a:t>Halloween [DEITY]</a:t>
            </a:r>
            <a:r>
              <a:rPr lang="en-US" dirty="0"/>
              <a:t/>
            </a:r>
            <a:br>
              <a:rPr lang="en-US" dirty="0"/>
            </a:br>
            <a:r>
              <a:rPr lang="en-US" sz="1800" dirty="0">
                <a:solidFill>
                  <a:srgbClr val="FFFF00"/>
                </a:solidFill>
              </a:rPr>
              <a:t>Source: https://www.history.com/topics/halloween/history-of-halloween</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18537" r="18537"/>
          <a:stretch>
            <a:fillRect/>
          </a:stretch>
        </p:blipFill>
        <p:spPr/>
      </p:pic>
      <p:sp>
        <p:nvSpPr>
          <p:cNvPr id="5" name="Text Placeholder 4"/>
          <p:cNvSpPr>
            <a:spLocks noGrp="1"/>
          </p:cNvSpPr>
          <p:nvPr>
            <p:ph type="body" sz="half" idx="2"/>
          </p:nvPr>
        </p:nvSpPr>
        <p:spPr>
          <a:xfrm>
            <a:off x="913794" y="2416628"/>
            <a:ext cx="5934950" cy="4107739"/>
          </a:xfrm>
        </p:spPr>
        <p:txBody>
          <a:bodyPr>
            <a:noAutofit/>
          </a:bodyPr>
          <a:lstStyle/>
          <a:p>
            <a:r>
              <a:rPr lang="en-US" sz="2400" b="1" dirty="0" smtClean="0"/>
              <a:t>The </a:t>
            </a:r>
            <a:r>
              <a:rPr lang="en-US" sz="2400" b="1" dirty="0"/>
              <a:t>second was a day to honor Pomona, the Roman goddess of fruit and trees. The symbol of Pomona is the apple, and the incorporation of this celebration into Samhain probably explains the tradition of bobbing for apples that is practiced today on Halloween.</a:t>
            </a:r>
          </a:p>
        </p:txBody>
      </p:sp>
    </p:spTree>
    <p:extLst>
      <p:ext uri="{BB962C8B-B14F-4D97-AF65-F5344CB8AC3E}">
        <p14:creationId xmlns:p14="http://schemas.microsoft.com/office/powerpoint/2010/main" val="263409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3795" y="1783492"/>
            <a:ext cx="10353762" cy="3424859"/>
          </a:xfrm>
        </p:spPr>
        <p:txBody>
          <a:bodyPr>
            <a:normAutofit/>
          </a:bodyPr>
          <a:lstStyle/>
          <a:p>
            <a:r>
              <a:rPr lang="en-US" sz="9600" dirty="0" smtClean="0">
                <a:solidFill>
                  <a:schemeClr val="accent6"/>
                </a:solidFill>
              </a:rPr>
              <a:t>A COMPARISON OF THIS </a:t>
            </a:r>
            <a:r>
              <a:rPr lang="en-US" sz="9600" dirty="0" err="1" smtClean="0">
                <a:solidFill>
                  <a:schemeClr val="accent6"/>
                </a:solidFill>
              </a:rPr>
              <a:t>WOrD</a:t>
            </a:r>
            <a:endParaRPr lang="en-US" sz="9600" dirty="0">
              <a:solidFill>
                <a:schemeClr val="accent6"/>
              </a:solidFill>
            </a:endParaRPr>
          </a:p>
        </p:txBody>
      </p:sp>
    </p:spTree>
    <p:extLst>
      <p:ext uri="{BB962C8B-B14F-4D97-AF65-F5344CB8AC3E}">
        <p14:creationId xmlns:p14="http://schemas.microsoft.com/office/powerpoint/2010/main" val="41916341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smtClean="0">
                <a:solidFill>
                  <a:schemeClr val="accent6"/>
                </a:solidFill>
              </a:rPr>
              <a:t>A COMPARISON OF THIS WORD</a:t>
            </a:r>
            <a:endParaRPr lang="en-US" sz="4400" dirty="0">
              <a:solidFill>
                <a:schemeClr val="accent6"/>
              </a:solidFill>
            </a:endParaRPr>
          </a:p>
        </p:txBody>
      </p:sp>
      <p:sp>
        <p:nvSpPr>
          <p:cNvPr id="6" name="Content Placeholder 5"/>
          <p:cNvSpPr>
            <a:spLocks noGrp="1"/>
          </p:cNvSpPr>
          <p:nvPr>
            <p:ph sz="half" idx="1"/>
          </p:nvPr>
        </p:nvSpPr>
        <p:spPr/>
        <p:txBody>
          <a:bodyPr>
            <a:normAutofit/>
          </a:bodyPr>
          <a:lstStyle/>
          <a:p>
            <a:pPr marL="0" indent="0" algn="ctr">
              <a:buNone/>
            </a:pPr>
            <a:r>
              <a:rPr lang="en-US" sz="4200" b="1" dirty="0" smtClean="0">
                <a:latin typeface="+mj-lt"/>
              </a:rPr>
              <a:t>Pronounced “saw-win”</a:t>
            </a:r>
          </a:p>
          <a:p>
            <a:pPr algn="ctr"/>
            <a:endParaRPr lang="en-US" sz="4000" b="1" dirty="0" smtClean="0">
              <a:latin typeface="+mj-lt"/>
            </a:endParaRPr>
          </a:p>
        </p:txBody>
      </p:sp>
    </p:spTree>
    <p:extLst>
      <p:ext uri="{BB962C8B-B14F-4D97-AF65-F5344CB8AC3E}">
        <p14:creationId xmlns:p14="http://schemas.microsoft.com/office/powerpoint/2010/main" val="331186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smtClean="0">
                <a:solidFill>
                  <a:schemeClr val="accent6"/>
                </a:solidFill>
              </a:rPr>
              <a:t>A COMPARISON OF THIS WORD</a:t>
            </a:r>
            <a:endParaRPr lang="en-US" sz="4400" dirty="0">
              <a:solidFill>
                <a:schemeClr val="accent6"/>
              </a:solidFill>
            </a:endParaRPr>
          </a:p>
        </p:txBody>
      </p:sp>
      <p:sp>
        <p:nvSpPr>
          <p:cNvPr id="6" name="Content Placeholder 5"/>
          <p:cNvSpPr>
            <a:spLocks noGrp="1"/>
          </p:cNvSpPr>
          <p:nvPr>
            <p:ph sz="half" idx="1"/>
          </p:nvPr>
        </p:nvSpPr>
        <p:spPr/>
        <p:txBody>
          <a:bodyPr>
            <a:normAutofit/>
          </a:bodyPr>
          <a:lstStyle/>
          <a:p>
            <a:pPr marL="0" indent="0" algn="ctr">
              <a:buNone/>
            </a:pPr>
            <a:r>
              <a:rPr lang="en-US" sz="4200" b="1" dirty="0" smtClean="0">
                <a:latin typeface="+mj-lt"/>
              </a:rPr>
              <a:t>Pronounced “saw-win”</a:t>
            </a:r>
          </a:p>
          <a:p>
            <a:pPr algn="ctr"/>
            <a:endParaRPr lang="en-US" sz="4000" b="1" dirty="0" smtClean="0">
              <a:latin typeface="+mj-lt"/>
            </a:endParaRPr>
          </a:p>
        </p:txBody>
      </p:sp>
      <p:sp>
        <p:nvSpPr>
          <p:cNvPr id="7" name="Content Placeholder 6"/>
          <p:cNvSpPr>
            <a:spLocks noGrp="1"/>
          </p:cNvSpPr>
          <p:nvPr>
            <p:ph sz="half" idx="2"/>
          </p:nvPr>
        </p:nvSpPr>
        <p:spPr/>
        <p:txBody>
          <a:bodyPr>
            <a:normAutofit/>
          </a:bodyPr>
          <a:lstStyle/>
          <a:p>
            <a:pPr marL="0" indent="0" algn="ctr">
              <a:buNone/>
            </a:pPr>
            <a:r>
              <a:rPr lang="en-US" sz="4200" b="1" dirty="0" smtClean="0">
                <a:latin typeface="+mj-lt"/>
              </a:rPr>
              <a:t>Spelled “</a:t>
            </a:r>
            <a:r>
              <a:rPr lang="en-US" sz="4200" b="1" dirty="0" err="1" smtClean="0">
                <a:latin typeface="+mj-lt"/>
              </a:rPr>
              <a:t>Sahmain</a:t>
            </a:r>
            <a:r>
              <a:rPr lang="en-US" sz="4200" b="1" dirty="0" smtClean="0">
                <a:latin typeface="+mj-lt"/>
              </a:rPr>
              <a:t>”</a:t>
            </a:r>
            <a:endParaRPr lang="en-US" sz="4200" b="1" dirty="0">
              <a:latin typeface="+mj-lt"/>
            </a:endParaRPr>
          </a:p>
        </p:txBody>
      </p:sp>
    </p:spTree>
    <p:extLst>
      <p:ext uri="{BB962C8B-B14F-4D97-AF65-F5344CB8AC3E}">
        <p14:creationId xmlns:p14="http://schemas.microsoft.com/office/powerpoint/2010/main" val="161194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smtClean="0">
                <a:solidFill>
                  <a:schemeClr val="accent6"/>
                </a:solidFill>
              </a:rPr>
              <a:t>A COMPARISON OF THIS WORD</a:t>
            </a:r>
            <a:endParaRPr lang="en-US" sz="4400" dirty="0">
              <a:solidFill>
                <a:schemeClr val="accent6"/>
              </a:solidFill>
            </a:endParaRPr>
          </a:p>
        </p:txBody>
      </p:sp>
      <p:sp>
        <p:nvSpPr>
          <p:cNvPr id="6" name="Content Placeholder 5"/>
          <p:cNvSpPr>
            <a:spLocks noGrp="1"/>
          </p:cNvSpPr>
          <p:nvPr>
            <p:ph sz="half" idx="1"/>
          </p:nvPr>
        </p:nvSpPr>
        <p:spPr/>
        <p:txBody>
          <a:bodyPr>
            <a:normAutofit/>
          </a:bodyPr>
          <a:lstStyle/>
          <a:p>
            <a:pPr marL="0" indent="0" algn="ctr">
              <a:buNone/>
            </a:pPr>
            <a:r>
              <a:rPr lang="en-US" sz="4200" b="1" dirty="0" smtClean="0">
                <a:latin typeface="+mj-lt"/>
              </a:rPr>
              <a:t>Pronounced “saw-win”</a:t>
            </a:r>
          </a:p>
          <a:p>
            <a:pPr marL="0" indent="0" algn="ctr">
              <a:buNone/>
            </a:pPr>
            <a:endParaRPr lang="en-US" sz="4400" b="1" dirty="0" smtClean="0">
              <a:latin typeface="+mj-lt"/>
            </a:endParaRPr>
          </a:p>
          <a:p>
            <a:pPr algn="ctr"/>
            <a:endParaRPr lang="en-US" sz="4000" b="1" dirty="0" smtClean="0">
              <a:latin typeface="+mj-lt"/>
            </a:endParaRPr>
          </a:p>
        </p:txBody>
      </p:sp>
      <p:sp>
        <p:nvSpPr>
          <p:cNvPr id="7" name="Content Placeholder 6"/>
          <p:cNvSpPr>
            <a:spLocks noGrp="1"/>
          </p:cNvSpPr>
          <p:nvPr>
            <p:ph sz="half" idx="2"/>
          </p:nvPr>
        </p:nvSpPr>
        <p:spPr/>
        <p:txBody>
          <a:bodyPr>
            <a:normAutofit/>
          </a:bodyPr>
          <a:lstStyle/>
          <a:p>
            <a:pPr marL="0" indent="0" algn="ctr">
              <a:buNone/>
            </a:pPr>
            <a:r>
              <a:rPr lang="en-US" sz="4200" b="1" dirty="0" smtClean="0">
                <a:latin typeface="+mj-lt"/>
              </a:rPr>
              <a:t>Spelled “</a:t>
            </a:r>
            <a:r>
              <a:rPr lang="en-US" sz="4200" b="1" dirty="0" err="1" smtClean="0">
                <a:latin typeface="+mj-lt"/>
              </a:rPr>
              <a:t>Sahmain</a:t>
            </a:r>
            <a:r>
              <a:rPr lang="en-US" sz="4200" b="1" dirty="0" smtClean="0">
                <a:latin typeface="+mj-lt"/>
              </a:rPr>
              <a:t>”</a:t>
            </a:r>
            <a:endParaRPr lang="en-US" sz="4200" b="1" dirty="0">
              <a:latin typeface="+mj-lt"/>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4589" y="3939759"/>
            <a:ext cx="2944415" cy="1248280"/>
          </a:xfrm>
          <a:prstGeom prst="rect">
            <a:avLst/>
          </a:prstGeom>
        </p:spPr>
      </p:pic>
    </p:spTree>
    <p:extLst>
      <p:ext uri="{BB962C8B-B14F-4D97-AF65-F5344CB8AC3E}">
        <p14:creationId xmlns:p14="http://schemas.microsoft.com/office/powerpoint/2010/main" val="16566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775730" cy="1456267"/>
          </a:xfrm>
        </p:spPr>
        <p:txBody>
          <a:bodyPr/>
          <a:lstStyle/>
          <a:p>
            <a:pPr algn="ctr"/>
            <a:r>
              <a:rPr lang="en-US" b="1" dirty="0" smtClean="0">
                <a:solidFill>
                  <a:srgbClr val="FFC000"/>
                </a:solidFill>
              </a:rPr>
              <a:t>THERE ARE FIVE FACTORS THAT CONSISTS OF A FEAST</a:t>
            </a:r>
            <a:endParaRPr lang="en-US" b="1" dirty="0">
              <a:solidFill>
                <a:srgbClr val="FFC000"/>
              </a:solidFill>
            </a:endParaRPr>
          </a:p>
        </p:txBody>
      </p:sp>
      <p:sp>
        <p:nvSpPr>
          <p:cNvPr id="3" name="Content Placeholder 2"/>
          <p:cNvSpPr>
            <a:spLocks noGrp="1"/>
          </p:cNvSpPr>
          <p:nvPr>
            <p:ph idx="1"/>
          </p:nvPr>
        </p:nvSpPr>
        <p:spPr/>
        <p:txBody>
          <a:bodyPr anchor="t">
            <a:normAutofit/>
          </a:bodyPr>
          <a:lstStyle/>
          <a:p>
            <a:pPr>
              <a:buFont typeface="Wingdings" panose="05000000000000000000" pitchFamily="2" charset="2"/>
              <a:buChar char="v"/>
            </a:pPr>
            <a:r>
              <a:rPr lang="en-US" sz="2800" dirty="0"/>
              <a:t> </a:t>
            </a:r>
            <a:r>
              <a:rPr lang="en-US" sz="2800" b="1" dirty="0"/>
              <a:t>A god/deity to worship and offer sacrifices to</a:t>
            </a:r>
            <a:endParaRPr lang="en-US" sz="2800" b="1" dirty="0" smtClean="0"/>
          </a:p>
        </p:txBody>
      </p:sp>
    </p:spTree>
    <p:extLst>
      <p:ext uri="{BB962C8B-B14F-4D97-AF65-F5344CB8AC3E}">
        <p14:creationId xmlns:p14="http://schemas.microsoft.com/office/powerpoint/2010/main" val="1140789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smtClean="0">
                <a:solidFill>
                  <a:schemeClr val="accent6"/>
                </a:solidFill>
              </a:rPr>
              <a:t>A COMPARISON OF THIS WORD</a:t>
            </a:r>
            <a:endParaRPr lang="en-US" sz="4400" dirty="0">
              <a:solidFill>
                <a:schemeClr val="accent6"/>
              </a:solidFill>
            </a:endParaRPr>
          </a:p>
        </p:txBody>
      </p:sp>
      <p:sp>
        <p:nvSpPr>
          <p:cNvPr id="6" name="Content Placeholder 5"/>
          <p:cNvSpPr>
            <a:spLocks noGrp="1"/>
          </p:cNvSpPr>
          <p:nvPr>
            <p:ph sz="half" idx="1"/>
          </p:nvPr>
        </p:nvSpPr>
        <p:spPr/>
        <p:txBody>
          <a:bodyPr>
            <a:normAutofit/>
          </a:bodyPr>
          <a:lstStyle/>
          <a:p>
            <a:pPr marL="0" indent="0" algn="ctr">
              <a:buNone/>
            </a:pPr>
            <a:r>
              <a:rPr lang="en-US" sz="4200" b="1" dirty="0" smtClean="0">
                <a:latin typeface="+mj-lt"/>
              </a:rPr>
              <a:t>Pronounced “saw-win”</a:t>
            </a:r>
          </a:p>
          <a:p>
            <a:pPr marL="0" indent="0" algn="ctr">
              <a:buNone/>
            </a:pPr>
            <a:endParaRPr lang="en-US" sz="4400" b="1" dirty="0" smtClean="0">
              <a:latin typeface="+mj-lt"/>
            </a:endParaRPr>
          </a:p>
          <a:p>
            <a:pPr algn="ctr"/>
            <a:endParaRPr lang="en-US" sz="4000" b="1" dirty="0" smtClean="0">
              <a:latin typeface="+mj-lt"/>
            </a:endParaRPr>
          </a:p>
        </p:txBody>
      </p:sp>
      <p:sp>
        <p:nvSpPr>
          <p:cNvPr id="7" name="Content Placeholder 6"/>
          <p:cNvSpPr>
            <a:spLocks noGrp="1"/>
          </p:cNvSpPr>
          <p:nvPr>
            <p:ph sz="half" idx="2"/>
          </p:nvPr>
        </p:nvSpPr>
        <p:spPr/>
        <p:txBody>
          <a:bodyPr>
            <a:normAutofit/>
          </a:bodyPr>
          <a:lstStyle/>
          <a:p>
            <a:pPr marL="0" indent="0" algn="ctr">
              <a:buNone/>
            </a:pPr>
            <a:r>
              <a:rPr lang="en-US" sz="4200" b="1" dirty="0" smtClean="0">
                <a:latin typeface="+mj-lt"/>
              </a:rPr>
              <a:t>Spelled “</a:t>
            </a:r>
            <a:r>
              <a:rPr lang="en-US" sz="4200" b="1" dirty="0" err="1" smtClean="0">
                <a:latin typeface="+mj-lt"/>
              </a:rPr>
              <a:t>Sahmain</a:t>
            </a:r>
            <a:r>
              <a:rPr lang="en-US" sz="4200" b="1" dirty="0" smtClean="0">
                <a:latin typeface="+mj-lt"/>
              </a:rPr>
              <a:t>”</a:t>
            </a:r>
            <a:endParaRPr lang="en-US" sz="4200" b="1" dirty="0">
              <a:latin typeface="+mj-lt"/>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4589" y="3939759"/>
            <a:ext cx="2944415" cy="124828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4588" y="3939759"/>
            <a:ext cx="2944415" cy="1991530"/>
          </a:xfrm>
          <a:prstGeom prst="rect">
            <a:avLst/>
          </a:prstGeom>
        </p:spPr>
      </p:pic>
    </p:spTree>
    <p:extLst>
      <p:ext uri="{BB962C8B-B14F-4D97-AF65-F5344CB8AC3E}">
        <p14:creationId xmlns:p14="http://schemas.microsoft.com/office/powerpoint/2010/main" val="23130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smtClean="0">
                <a:solidFill>
                  <a:schemeClr val="accent6"/>
                </a:solidFill>
              </a:rPr>
              <a:t>A COMPARISON OF THIS WORD</a:t>
            </a:r>
            <a:endParaRPr lang="en-US" sz="4400" dirty="0">
              <a:solidFill>
                <a:schemeClr val="accent6"/>
              </a:solidFill>
            </a:endParaRPr>
          </a:p>
        </p:txBody>
      </p:sp>
      <p:sp>
        <p:nvSpPr>
          <p:cNvPr id="6" name="Content Placeholder 5"/>
          <p:cNvSpPr>
            <a:spLocks noGrp="1"/>
          </p:cNvSpPr>
          <p:nvPr>
            <p:ph sz="half" idx="1"/>
          </p:nvPr>
        </p:nvSpPr>
        <p:spPr/>
        <p:txBody>
          <a:bodyPr>
            <a:normAutofit/>
          </a:bodyPr>
          <a:lstStyle/>
          <a:p>
            <a:pPr marL="0" indent="0" algn="ctr">
              <a:buNone/>
            </a:pPr>
            <a:r>
              <a:rPr lang="en-US" sz="4200" b="1" dirty="0" smtClean="0">
                <a:latin typeface="+mj-lt"/>
              </a:rPr>
              <a:t>Pronounced “saw-win”</a:t>
            </a:r>
          </a:p>
          <a:p>
            <a:pPr marL="0" indent="0" algn="ctr">
              <a:buNone/>
            </a:pPr>
            <a:endParaRPr lang="en-US" sz="4400" b="1" dirty="0" smtClean="0">
              <a:latin typeface="+mj-lt"/>
            </a:endParaRPr>
          </a:p>
          <a:p>
            <a:pPr algn="ctr"/>
            <a:endParaRPr lang="en-US" sz="4000" b="1" dirty="0" smtClean="0">
              <a:latin typeface="+mj-lt"/>
            </a:endParaRPr>
          </a:p>
        </p:txBody>
      </p:sp>
      <p:sp>
        <p:nvSpPr>
          <p:cNvPr id="7" name="Content Placeholder 6"/>
          <p:cNvSpPr>
            <a:spLocks noGrp="1"/>
          </p:cNvSpPr>
          <p:nvPr>
            <p:ph sz="half" idx="2"/>
          </p:nvPr>
        </p:nvSpPr>
        <p:spPr/>
        <p:txBody>
          <a:bodyPr>
            <a:normAutofit/>
          </a:bodyPr>
          <a:lstStyle/>
          <a:p>
            <a:pPr marL="0" indent="0" algn="ctr">
              <a:buNone/>
            </a:pPr>
            <a:r>
              <a:rPr lang="en-US" sz="4200" b="1" dirty="0" smtClean="0">
                <a:latin typeface="+mj-lt"/>
              </a:rPr>
              <a:t>Spelled “</a:t>
            </a:r>
            <a:r>
              <a:rPr lang="en-US" sz="4200" b="1" dirty="0" err="1" smtClean="0">
                <a:latin typeface="+mj-lt"/>
              </a:rPr>
              <a:t>Sahmain</a:t>
            </a:r>
            <a:r>
              <a:rPr lang="en-US" sz="4200" b="1" dirty="0" smtClean="0">
                <a:latin typeface="+mj-lt"/>
              </a:rPr>
              <a:t>”</a:t>
            </a:r>
          </a:p>
          <a:p>
            <a:pPr marL="0" indent="0" algn="ctr">
              <a:buNone/>
            </a:pPr>
            <a:r>
              <a:rPr lang="en-US" sz="4200" b="1" dirty="0" smtClean="0">
                <a:latin typeface="+mj-lt"/>
              </a:rPr>
              <a:t>Spelled</a:t>
            </a:r>
          </a:p>
          <a:p>
            <a:pPr marL="0" indent="0" algn="ctr">
              <a:buNone/>
            </a:pPr>
            <a:r>
              <a:rPr lang="en-US" sz="4200" b="1" dirty="0" smtClean="0">
                <a:latin typeface="+mj-lt"/>
              </a:rPr>
              <a:t>“</a:t>
            </a:r>
            <a:r>
              <a:rPr lang="en-US" sz="4200" b="1" dirty="0" err="1" smtClean="0">
                <a:latin typeface="+mj-lt"/>
              </a:rPr>
              <a:t>Shemonah</a:t>
            </a:r>
            <a:r>
              <a:rPr lang="en-US" sz="4200" b="1" dirty="0" smtClean="0">
                <a:latin typeface="+mj-lt"/>
              </a:rPr>
              <a:t>”</a:t>
            </a:r>
            <a:endParaRPr lang="en-US" sz="4200" b="1" dirty="0">
              <a:latin typeface="+mj-lt"/>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4589" y="3939759"/>
            <a:ext cx="2944415" cy="124828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4588" y="3939759"/>
            <a:ext cx="2944415" cy="1991530"/>
          </a:xfrm>
          <a:prstGeom prst="rect">
            <a:avLst/>
          </a:prstGeom>
        </p:spPr>
      </p:pic>
    </p:spTree>
    <p:extLst>
      <p:ext uri="{BB962C8B-B14F-4D97-AF65-F5344CB8AC3E}">
        <p14:creationId xmlns:p14="http://schemas.microsoft.com/office/powerpoint/2010/main" val="190589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fade">
                                      <p:cBhvr>
                                        <p:cTn id="10"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smtClean="0">
                <a:solidFill>
                  <a:schemeClr val="accent6"/>
                </a:solidFill>
              </a:rPr>
              <a:t>A COMPARISON OF THIS WORD</a:t>
            </a:r>
            <a:endParaRPr lang="en-US" sz="4400" dirty="0">
              <a:solidFill>
                <a:schemeClr val="accent6"/>
              </a:solidFill>
            </a:endParaRPr>
          </a:p>
        </p:txBody>
      </p:sp>
      <p:sp>
        <p:nvSpPr>
          <p:cNvPr id="7" name="Content Placeholder 6"/>
          <p:cNvSpPr>
            <a:spLocks noGrp="1"/>
          </p:cNvSpPr>
          <p:nvPr>
            <p:ph sz="half" idx="2"/>
          </p:nvPr>
        </p:nvSpPr>
        <p:spPr>
          <a:xfrm>
            <a:off x="3285186" y="1935921"/>
            <a:ext cx="5094154" cy="3702881"/>
          </a:xfrm>
        </p:spPr>
        <p:txBody>
          <a:bodyPr>
            <a:normAutofit/>
          </a:bodyPr>
          <a:lstStyle/>
          <a:p>
            <a:pPr marL="0" indent="0" algn="ctr">
              <a:buNone/>
            </a:pPr>
            <a:r>
              <a:rPr lang="en-US" sz="6600" b="1" dirty="0" err="1" smtClean="0">
                <a:solidFill>
                  <a:srgbClr val="FF0000"/>
                </a:solidFill>
                <a:latin typeface="+mj-lt"/>
              </a:rPr>
              <a:t>S</a:t>
            </a:r>
            <a:r>
              <a:rPr lang="en-US" sz="6600" b="1" dirty="0" err="1" smtClean="0">
                <a:latin typeface="+mj-lt"/>
              </a:rPr>
              <a:t>ah</a:t>
            </a:r>
            <a:r>
              <a:rPr lang="en-US" sz="6600" b="1" dirty="0" err="1" smtClean="0">
                <a:solidFill>
                  <a:srgbClr val="00B050"/>
                </a:solidFill>
                <a:latin typeface="+mj-lt"/>
              </a:rPr>
              <a:t>m</a:t>
            </a:r>
            <a:r>
              <a:rPr lang="en-US" sz="6600" b="1" dirty="0" err="1" smtClean="0">
                <a:latin typeface="+mj-lt"/>
              </a:rPr>
              <a:t>ai</a:t>
            </a:r>
            <a:r>
              <a:rPr lang="en-US" sz="6600" b="1" dirty="0" err="1" smtClean="0">
                <a:solidFill>
                  <a:srgbClr val="FFFF00"/>
                </a:solidFill>
                <a:latin typeface="+mj-lt"/>
              </a:rPr>
              <a:t>n</a:t>
            </a:r>
            <a:endParaRPr lang="en-US" sz="6600" b="1" dirty="0" smtClean="0">
              <a:solidFill>
                <a:srgbClr val="FFFF00"/>
              </a:solidFill>
              <a:latin typeface="+mj-lt"/>
            </a:endParaRPr>
          </a:p>
          <a:p>
            <a:pPr marL="0" indent="0" algn="ctr">
              <a:buNone/>
            </a:pPr>
            <a:r>
              <a:rPr lang="en-US" sz="6600" b="1" dirty="0" err="1" smtClean="0">
                <a:solidFill>
                  <a:srgbClr val="FF0000"/>
                </a:solidFill>
                <a:latin typeface="+mj-lt"/>
              </a:rPr>
              <a:t>Sh</a:t>
            </a:r>
            <a:r>
              <a:rPr lang="en-US" sz="6600" b="1" dirty="0" err="1" smtClean="0">
                <a:latin typeface="+mj-lt"/>
              </a:rPr>
              <a:t>e</a:t>
            </a:r>
            <a:r>
              <a:rPr lang="en-US" sz="6600" b="1" dirty="0" err="1" smtClean="0">
                <a:solidFill>
                  <a:srgbClr val="00B050"/>
                </a:solidFill>
                <a:latin typeface="+mj-lt"/>
              </a:rPr>
              <a:t>m</a:t>
            </a:r>
            <a:r>
              <a:rPr lang="en-US" sz="6600" b="1" dirty="0" err="1" smtClean="0">
                <a:latin typeface="+mj-lt"/>
              </a:rPr>
              <a:t>o</a:t>
            </a:r>
            <a:r>
              <a:rPr lang="en-US" sz="6600" b="1" dirty="0" err="1" smtClean="0">
                <a:solidFill>
                  <a:srgbClr val="FFFF00"/>
                </a:solidFill>
                <a:latin typeface="+mj-lt"/>
              </a:rPr>
              <a:t>n</a:t>
            </a:r>
            <a:r>
              <a:rPr lang="en-US" sz="6600" b="1" dirty="0" err="1" smtClean="0">
                <a:latin typeface="+mj-lt"/>
              </a:rPr>
              <a:t>ah</a:t>
            </a:r>
            <a:endParaRPr lang="en-US" sz="6600" b="1" dirty="0" smtClean="0">
              <a:latin typeface="+mj-lt"/>
            </a:endParaRPr>
          </a:p>
        </p:txBody>
      </p:sp>
    </p:spTree>
    <p:extLst>
      <p:ext uri="{BB962C8B-B14F-4D97-AF65-F5344CB8AC3E}">
        <p14:creationId xmlns:p14="http://schemas.microsoft.com/office/powerpoint/2010/main" val="5331292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smtClean="0">
                <a:solidFill>
                  <a:schemeClr val="accent6"/>
                </a:solidFill>
              </a:rPr>
              <a:t>A COMPARISON OF THIS WORD</a:t>
            </a:r>
            <a:endParaRPr lang="en-US" sz="4400" dirty="0">
              <a:solidFill>
                <a:schemeClr val="accent6"/>
              </a:solidFill>
            </a:endParaRPr>
          </a:p>
        </p:txBody>
      </p:sp>
      <p:sp>
        <p:nvSpPr>
          <p:cNvPr id="6" name="Content Placeholder 5"/>
          <p:cNvSpPr>
            <a:spLocks noGrp="1"/>
          </p:cNvSpPr>
          <p:nvPr>
            <p:ph sz="half" idx="1"/>
          </p:nvPr>
        </p:nvSpPr>
        <p:spPr>
          <a:xfrm>
            <a:off x="913795" y="4937761"/>
            <a:ext cx="9836936" cy="1436914"/>
          </a:xfrm>
        </p:spPr>
        <p:txBody>
          <a:bodyPr>
            <a:normAutofit/>
          </a:bodyPr>
          <a:lstStyle/>
          <a:p>
            <a:pPr marL="0" indent="0" algn="ctr">
              <a:buNone/>
            </a:pPr>
            <a:r>
              <a:rPr lang="en-US" sz="6000" b="1" dirty="0" smtClean="0">
                <a:latin typeface="+mj-lt"/>
              </a:rPr>
              <a:t>Same basic consonants</a:t>
            </a:r>
          </a:p>
          <a:p>
            <a:pPr algn="ctr"/>
            <a:endParaRPr lang="en-US" sz="4000" b="1" dirty="0" smtClean="0">
              <a:latin typeface="+mj-lt"/>
            </a:endParaRPr>
          </a:p>
        </p:txBody>
      </p:sp>
      <p:sp>
        <p:nvSpPr>
          <p:cNvPr id="7" name="Content Placeholder 6"/>
          <p:cNvSpPr>
            <a:spLocks noGrp="1"/>
          </p:cNvSpPr>
          <p:nvPr>
            <p:ph sz="half" idx="2"/>
          </p:nvPr>
        </p:nvSpPr>
        <p:spPr>
          <a:xfrm>
            <a:off x="3285186" y="1935921"/>
            <a:ext cx="5094154" cy="3702881"/>
          </a:xfrm>
        </p:spPr>
        <p:txBody>
          <a:bodyPr>
            <a:normAutofit/>
          </a:bodyPr>
          <a:lstStyle/>
          <a:p>
            <a:pPr marL="0" indent="0" algn="ctr">
              <a:buNone/>
            </a:pPr>
            <a:r>
              <a:rPr lang="en-US" sz="6600" b="1" dirty="0" err="1" smtClean="0">
                <a:solidFill>
                  <a:srgbClr val="FF0000"/>
                </a:solidFill>
                <a:latin typeface="+mj-lt"/>
              </a:rPr>
              <a:t>S</a:t>
            </a:r>
            <a:r>
              <a:rPr lang="en-US" sz="6600" b="1" dirty="0" err="1" smtClean="0">
                <a:latin typeface="+mj-lt"/>
              </a:rPr>
              <a:t>ah</a:t>
            </a:r>
            <a:r>
              <a:rPr lang="en-US" sz="6600" b="1" dirty="0" err="1" smtClean="0">
                <a:solidFill>
                  <a:srgbClr val="00B050"/>
                </a:solidFill>
                <a:latin typeface="+mj-lt"/>
              </a:rPr>
              <a:t>m</a:t>
            </a:r>
            <a:r>
              <a:rPr lang="en-US" sz="6600" b="1" dirty="0" err="1" smtClean="0">
                <a:latin typeface="+mj-lt"/>
              </a:rPr>
              <a:t>ai</a:t>
            </a:r>
            <a:r>
              <a:rPr lang="en-US" sz="6600" b="1" dirty="0" err="1" smtClean="0">
                <a:solidFill>
                  <a:srgbClr val="FFFF00"/>
                </a:solidFill>
                <a:latin typeface="+mj-lt"/>
              </a:rPr>
              <a:t>n</a:t>
            </a:r>
            <a:endParaRPr lang="en-US" sz="6600" b="1" dirty="0" smtClean="0">
              <a:solidFill>
                <a:srgbClr val="FFFF00"/>
              </a:solidFill>
              <a:latin typeface="+mj-lt"/>
            </a:endParaRPr>
          </a:p>
          <a:p>
            <a:pPr marL="0" indent="0" algn="ctr">
              <a:buNone/>
            </a:pPr>
            <a:r>
              <a:rPr lang="en-US" sz="6600" b="1" dirty="0" err="1" smtClean="0">
                <a:solidFill>
                  <a:srgbClr val="FF0000"/>
                </a:solidFill>
                <a:latin typeface="+mj-lt"/>
              </a:rPr>
              <a:t>Sh</a:t>
            </a:r>
            <a:r>
              <a:rPr lang="en-US" sz="6600" b="1" dirty="0" err="1" smtClean="0">
                <a:latin typeface="+mj-lt"/>
              </a:rPr>
              <a:t>e</a:t>
            </a:r>
            <a:r>
              <a:rPr lang="en-US" sz="6600" b="1" dirty="0" err="1" smtClean="0">
                <a:solidFill>
                  <a:srgbClr val="00B050"/>
                </a:solidFill>
                <a:latin typeface="+mj-lt"/>
              </a:rPr>
              <a:t>m</a:t>
            </a:r>
            <a:r>
              <a:rPr lang="en-US" sz="6600" b="1" dirty="0" err="1" smtClean="0">
                <a:latin typeface="+mj-lt"/>
              </a:rPr>
              <a:t>o</a:t>
            </a:r>
            <a:r>
              <a:rPr lang="en-US" sz="6600" b="1" dirty="0" err="1" smtClean="0">
                <a:solidFill>
                  <a:srgbClr val="FFFF00"/>
                </a:solidFill>
                <a:latin typeface="+mj-lt"/>
              </a:rPr>
              <a:t>n</a:t>
            </a:r>
            <a:r>
              <a:rPr lang="en-US" sz="6600" b="1" dirty="0" err="1" smtClean="0">
                <a:latin typeface="+mj-lt"/>
              </a:rPr>
              <a:t>ah</a:t>
            </a:r>
            <a:endParaRPr lang="en-US" sz="6600" b="1" dirty="0" smtClean="0">
              <a:latin typeface="+mj-lt"/>
            </a:endParaRPr>
          </a:p>
        </p:txBody>
      </p:sp>
    </p:spTree>
    <p:extLst>
      <p:ext uri="{BB962C8B-B14F-4D97-AF65-F5344CB8AC3E}">
        <p14:creationId xmlns:p14="http://schemas.microsoft.com/office/powerpoint/2010/main" val="375942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3795" y="1783492"/>
            <a:ext cx="10353762" cy="3424859"/>
          </a:xfrm>
        </p:spPr>
        <p:txBody>
          <a:bodyPr>
            <a:normAutofit/>
          </a:bodyPr>
          <a:lstStyle/>
          <a:p>
            <a:r>
              <a:rPr lang="en-US" sz="9600" dirty="0" smtClean="0">
                <a:solidFill>
                  <a:schemeClr val="accent6"/>
                </a:solidFill>
              </a:rPr>
              <a:t>CALENDAR</a:t>
            </a:r>
            <a:endParaRPr lang="en-US" sz="9600" dirty="0">
              <a:solidFill>
                <a:schemeClr val="accent6"/>
              </a:solidFill>
            </a:endParaRPr>
          </a:p>
        </p:txBody>
      </p:sp>
    </p:spTree>
    <p:extLst>
      <p:ext uri="{BB962C8B-B14F-4D97-AF65-F5344CB8AC3E}">
        <p14:creationId xmlns:p14="http://schemas.microsoft.com/office/powerpoint/2010/main" val="1127653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DE9C3C"/>
                </a:solidFill>
              </a:rPr>
              <a:t>GREGORIAN CALENDAR COMPARISON TO </a:t>
            </a:r>
            <a:r>
              <a:rPr lang="en-US" sz="3600" dirty="0" err="1">
                <a:solidFill>
                  <a:srgbClr val="DE9C3C"/>
                </a:solidFill>
              </a:rPr>
              <a:t>HEBReW</a:t>
            </a:r>
            <a:r>
              <a:rPr lang="en-US" sz="3600" dirty="0">
                <a:solidFill>
                  <a:srgbClr val="DE9C3C"/>
                </a:solidFill>
              </a:rPr>
              <a:t> CALENDAR</a:t>
            </a:r>
            <a:endParaRPr lang="en-US" sz="6000"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69924" y="2087563"/>
            <a:ext cx="4794352" cy="3703637"/>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23755" y="2087563"/>
            <a:ext cx="4794352" cy="3703637"/>
          </a:xfrm>
        </p:spPr>
      </p:pic>
    </p:spTree>
    <p:extLst>
      <p:ext uri="{BB962C8B-B14F-4D97-AF65-F5344CB8AC3E}">
        <p14:creationId xmlns:p14="http://schemas.microsoft.com/office/powerpoint/2010/main" val="29508499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DE9C3C"/>
                </a:solidFill>
              </a:rPr>
              <a:t>GREGORIAN CALENDAR COMPARISON TO </a:t>
            </a:r>
            <a:r>
              <a:rPr lang="en-US" sz="3600" dirty="0" err="1">
                <a:solidFill>
                  <a:srgbClr val="DE9C3C"/>
                </a:solidFill>
              </a:rPr>
              <a:t>HEBReW</a:t>
            </a:r>
            <a:r>
              <a:rPr lang="en-US" sz="3600" dirty="0">
                <a:solidFill>
                  <a:srgbClr val="DE9C3C"/>
                </a:solidFill>
              </a:rPr>
              <a:t> CALENDAR</a:t>
            </a:r>
            <a:endParaRPr lang="en-US" sz="6000" dirty="0"/>
          </a:p>
        </p:txBody>
      </p:sp>
      <p:sp>
        <p:nvSpPr>
          <p:cNvPr id="4" name="Content Placeholder 3"/>
          <p:cNvSpPr>
            <a:spLocks noGrp="1"/>
          </p:cNvSpPr>
          <p:nvPr>
            <p:ph sz="half" idx="2"/>
          </p:nvPr>
        </p:nvSpPr>
        <p:spPr>
          <a:xfrm>
            <a:off x="457200" y="2088319"/>
            <a:ext cx="10810357" cy="3702881"/>
          </a:xfrm>
        </p:spPr>
        <p:txBody>
          <a:bodyPr>
            <a:normAutofit/>
          </a:bodyPr>
          <a:lstStyle/>
          <a:p>
            <a:pPr marL="0" indent="0" algn="ctr">
              <a:buNone/>
            </a:pPr>
            <a:r>
              <a:rPr lang="en-US" sz="4400" b="1" dirty="0" smtClean="0">
                <a:latin typeface="+mj-lt"/>
              </a:rPr>
              <a:t>In generic format, the Hebrew calendar generally starts halfway in the Gregorian calendar.</a:t>
            </a:r>
            <a:endParaRPr lang="en-US" sz="4400" b="1" dirty="0">
              <a:latin typeface="+mj-lt"/>
            </a:endParaRPr>
          </a:p>
        </p:txBody>
      </p:sp>
    </p:spTree>
    <p:extLst>
      <p:ext uri="{BB962C8B-B14F-4D97-AF65-F5344CB8AC3E}">
        <p14:creationId xmlns:p14="http://schemas.microsoft.com/office/powerpoint/2010/main" val="2438356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accent6"/>
                </a:solidFill>
              </a:rPr>
              <a:t>GREGORIAN CALENDAR COMPARISON TO </a:t>
            </a:r>
            <a:r>
              <a:rPr lang="en-US" sz="3600" dirty="0" err="1" smtClean="0">
                <a:solidFill>
                  <a:schemeClr val="accent6"/>
                </a:solidFill>
              </a:rPr>
              <a:t>HEBReW</a:t>
            </a:r>
            <a:r>
              <a:rPr lang="en-US" sz="3600" dirty="0" smtClean="0">
                <a:solidFill>
                  <a:schemeClr val="accent6"/>
                </a:solidFill>
              </a:rPr>
              <a:t> CALENDAR</a:t>
            </a:r>
            <a:endParaRPr lang="en-US" sz="3600"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69924" y="2087563"/>
            <a:ext cx="4794352" cy="3703637"/>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23755" y="2087563"/>
            <a:ext cx="4794352" cy="3703637"/>
          </a:xfrm>
        </p:spPr>
      </p:pic>
    </p:spTree>
    <p:extLst>
      <p:ext uri="{BB962C8B-B14F-4D97-AF65-F5344CB8AC3E}">
        <p14:creationId xmlns:p14="http://schemas.microsoft.com/office/powerpoint/2010/main" val="32149678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accent6"/>
                </a:solidFill>
              </a:rPr>
              <a:t>GREGORIAN CALENDAR COMPARISON TO </a:t>
            </a:r>
            <a:r>
              <a:rPr lang="en-US" sz="3600" dirty="0" err="1" smtClean="0">
                <a:solidFill>
                  <a:schemeClr val="accent6"/>
                </a:solidFill>
              </a:rPr>
              <a:t>HEBReW</a:t>
            </a:r>
            <a:r>
              <a:rPr lang="en-US" sz="3600" dirty="0" smtClean="0">
                <a:solidFill>
                  <a:schemeClr val="accent6"/>
                </a:solidFill>
              </a:rPr>
              <a:t> CALENDAR</a:t>
            </a:r>
            <a:endParaRPr lang="en-US" sz="3600"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69924" y="2087563"/>
            <a:ext cx="4794352" cy="3703637"/>
          </a:xfrm>
        </p:spPr>
      </p:pic>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23755" y="2087563"/>
            <a:ext cx="4794352" cy="3703637"/>
          </a:xfrm>
        </p:spPr>
      </p:pic>
    </p:spTree>
    <p:extLst>
      <p:ext uri="{BB962C8B-B14F-4D97-AF65-F5344CB8AC3E}">
        <p14:creationId xmlns:p14="http://schemas.microsoft.com/office/powerpoint/2010/main" val="38337662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accent6"/>
                </a:solidFill>
              </a:rPr>
              <a:t>GREGORIAN CALENDAR COMPARISON TO </a:t>
            </a:r>
            <a:r>
              <a:rPr lang="en-US" sz="3600" dirty="0" err="1" smtClean="0">
                <a:solidFill>
                  <a:schemeClr val="accent6"/>
                </a:solidFill>
              </a:rPr>
              <a:t>HEBReW</a:t>
            </a:r>
            <a:r>
              <a:rPr lang="en-US" sz="3600" dirty="0" smtClean="0">
                <a:solidFill>
                  <a:schemeClr val="accent6"/>
                </a:solidFill>
              </a:rPr>
              <a:t> CALENDAR</a:t>
            </a:r>
            <a:endParaRPr lang="en-US" sz="3600"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69924" y="2087563"/>
            <a:ext cx="4794352" cy="3703637"/>
          </a:xfrm>
        </p:spPr>
      </p:pic>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23755" y="2087563"/>
            <a:ext cx="4794352" cy="3703637"/>
          </a:xfrm>
        </p:spPr>
      </p:pic>
      <p:sp>
        <p:nvSpPr>
          <p:cNvPr id="3" name="TextBox 2"/>
          <p:cNvSpPr txBox="1"/>
          <p:nvPr/>
        </p:nvSpPr>
        <p:spPr>
          <a:xfrm>
            <a:off x="1149814" y="6082302"/>
            <a:ext cx="9881721" cy="461665"/>
          </a:xfrm>
          <a:prstGeom prst="rect">
            <a:avLst/>
          </a:prstGeom>
          <a:noFill/>
        </p:spPr>
        <p:txBody>
          <a:bodyPr wrap="square" rtlCol="0">
            <a:spAutoFit/>
          </a:bodyPr>
          <a:lstStyle/>
          <a:p>
            <a:r>
              <a:rPr lang="en-US" sz="2400" b="1" dirty="0" smtClean="0">
                <a:solidFill>
                  <a:srgbClr val="FFFF00"/>
                </a:solidFill>
              </a:rPr>
              <a:t>Approximation of halfway period in the Hebrew calendar</a:t>
            </a:r>
            <a:endParaRPr lang="en-US" sz="2400" b="1" dirty="0">
              <a:solidFill>
                <a:srgbClr val="FFFF00"/>
              </a:solidFill>
            </a:endParaRPr>
          </a:p>
        </p:txBody>
      </p:sp>
    </p:spTree>
    <p:extLst>
      <p:ext uri="{BB962C8B-B14F-4D97-AF65-F5344CB8AC3E}">
        <p14:creationId xmlns:p14="http://schemas.microsoft.com/office/powerpoint/2010/main" val="37567143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775730" cy="1456267"/>
          </a:xfrm>
        </p:spPr>
        <p:txBody>
          <a:bodyPr/>
          <a:lstStyle/>
          <a:p>
            <a:pPr algn="ctr"/>
            <a:r>
              <a:rPr lang="en-US" b="1" dirty="0" smtClean="0">
                <a:solidFill>
                  <a:srgbClr val="FFC000"/>
                </a:solidFill>
              </a:rPr>
              <a:t>THERE ARE FIVE FACTORS THAT CONSISTS OF A FEAST</a:t>
            </a:r>
            <a:endParaRPr lang="en-US" b="1" dirty="0">
              <a:solidFill>
                <a:srgbClr val="FFC000"/>
              </a:solidFill>
            </a:endParaRPr>
          </a:p>
        </p:txBody>
      </p:sp>
      <p:sp>
        <p:nvSpPr>
          <p:cNvPr id="3" name="Content Placeholder 2"/>
          <p:cNvSpPr>
            <a:spLocks noGrp="1"/>
          </p:cNvSpPr>
          <p:nvPr>
            <p:ph idx="1"/>
          </p:nvPr>
        </p:nvSpPr>
        <p:spPr/>
        <p:txBody>
          <a:bodyPr anchor="t">
            <a:normAutofit/>
          </a:bodyPr>
          <a:lstStyle/>
          <a:p>
            <a:pPr>
              <a:buFont typeface="Wingdings" panose="05000000000000000000" pitchFamily="2" charset="2"/>
              <a:buChar char="v"/>
            </a:pPr>
            <a:r>
              <a:rPr lang="en-US" sz="2800" dirty="0"/>
              <a:t> </a:t>
            </a:r>
            <a:r>
              <a:rPr lang="en-US" sz="2800" b="1" dirty="0"/>
              <a:t>A god/deity to worship and </a:t>
            </a:r>
            <a:r>
              <a:rPr lang="en-US" sz="2800" b="1" dirty="0" smtClean="0"/>
              <a:t>offer sacrifices </a:t>
            </a:r>
            <a:r>
              <a:rPr lang="en-US" sz="2800" b="1" dirty="0"/>
              <a:t>to</a:t>
            </a:r>
          </a:p>
          <a:p>
            <a:pPr>
              <a:buFont typeface="Wingdings" panose="05000000000000000000" pitchFamily="2" charset="2"/>
              <a:buChar char="v"/>
            </a:pPr>
            <a:r>
              <a:rPr lang="en-US" sz="2800" b="1" dirty="0"/>
              <a:t> An appointed day and month for the feast</a:t>
            </a:r>
          </a:p>
        </p:txBody>
      </p:sp>
    </p:spTree>
    <p:extLst>
      <p:ext uri="{BB962C8B-B14F-4D97-AF65-F5344CB8AC3E}">
        <p14:creationId xmlns:p14="http://schemas.microsoft.com/office/powerpoint/2010/main" val="907571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accent6"/>
                </a:solidFill>
              </a:rPr>
              <a:t>GREGORIAN CALENDAR COMPARISON TO </a:t>
            </a:r>
            <a:r>
              <a:rPr lang="en-US" sz="3600" dirty="0" err="1" smtClean="0">
                <a:solidFill>
                  <a:schemeClr val="accent6"/>
                </a:solidFill>
              </a:rPr>
              <a:t>HEBReW</a:t>
            </a:r>
            <a:r>
              <a:rPr lang="en-US" sz="3600" dirty="0" smtClean="0">
                <a:solidFill>
                  <a:schemeClr val="accent6"/>
                </a:solidFill>
              </a:rPr>
              <a:t> CALENDAR</a:t>
            </a:r>
            <a:endParaRPr lang="en-US" sz="3600"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69924" y="2087563"/>
            <a:ext cx="4794352" cy="3703637"/>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23755" y="2087563"/>
            <a:ext cx="4794352" cy="3703637"/>
          </a:xfrm>
        </p:spPr>
      </p:pic>
    </p:spTree>
    <p:extLst>
      <p:ext uri="{BB962C8B-B14F-4D97-AF65-F5344CB8AC3E}">
        <p14:creationId xmlns:p14="http://schemas.microsoft.com/office/powerpoint/2010/main" val="35586632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accent6"/>
                </a:solidFill>
              </a:rPr>
              <a:t>GREGORIAN CALENDAR COMPARISON TO </a:t>
            </a:r>
            <a:r>
              <a:rPr lang="en-US" sz="3600" dirty="0" err="1" smtClean="0">
                <a:solidFill>
                  <a:schemeClr val="accent6"/>
                </a:solidFill>
              </a:rPr>
              <a:t>HEBReW</a:t>
            </a:r>
            <a:r>
              <a:rPr lang="en-US" sz="3600" dirty="0" smtClean="0">
                <a:solidFill>
                  <a:schemeClr val="accent6"/>
                </a:solidFill>
              </a:rPr>
              <a:t> CALENDAR</a:t>
            </a:r>
            <a:endParaRPr lang="en-US" sz="3600" dirty="0"/>
          </a:p>
        </p:txBody>
      </p:sp>
      <p:sp>
        <p:nvSpPr>
          <p:cNvPr id="6" name="Content Placeholder 5"/>
          <p:cNvSpPr>
            <a:spLocks noGrp="1"/>
          </p:cNvSpPr>
          <p:nvPr>
            <p:ph sz="half" idx="1"/>
          </p:nvPr>
        </p:nvSpPr>
        <p:spPr>
          <a:xfrm>
            <a:off x="913795" y="2088319"/>
            <a:ext cx="5106004" cy="1456265"/>
          </a:xfrm>
        </p:spPr>
        <p:txBody>
          <a:bodyPr>
            <a:normAutofit/>
          </a:bodyPr>
          <a:lstStyle/>
          <a:p>
            <a:pPr marL="0" indent="0" algn="ctr">
              <a:buNone/>
            </a:pPr>
            <a:r>
              <a:rPr lang="en-US" sz="5400" b="1" dirty="0" smtClean="0"/>
              <a:t>October</a:t>
            </a:r>
          </a:p>
        </p:txBody>
      </p:sp>
    </p:spTree>
    <p:extLst>
      <p:ext uri="{BB962C8B-B14F-4D97-AF65-F5344CB8AC3E}">
        <p14:creationId xmlns:p14="http://schemas.microsoft.com/office/powerpoint/2010/main" val="28390777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accent6"/>
                </a:solidFill>
              </a:rPr>
              <a:t>GREGORIAN CALENDAR COMPARISON TO </a:t>
            </a:r>
            <a:r>
              <a:rPr lang="en-US" sz="3600" dirty="0" err="1" smtClean="0">
                <a:solidFill>
                  <a:schemeClr val="accent6"/>
                </a:solidFill>
              </a:rPr>
              <a:t>HEBReW</a:t>
            </a:r>
            <a:r>
              <a:rPr lang="en-US" sz="3600" dirty="0" smtClean="0">
                <a:solidFill>
                  <a:schemeClr val="accent6"/>
                </a:solidFill>
              </a:rPr>
              <a:t> CALENDAR</a:t>
            </a:r>
            <a:endParaRPr lang="en-US" sz="3600" dirty="0"/>
          </a:p>
        </p:txBody>
      </p:sp>
      <p:sp>
        <p:nvSpPr>
          <p:cNvPr id="6" name="Content Placeholder 5"/>
          <p:cNvSpPr>
            <a:spLocks noGrp="1"/>
          </p:cNvSpPr>
          <p:nvPr>
            <p:ph sz="half" idx="1"/>
          </p:nvPr>
        </p:nvSpPr>
        <p:spPr>
          <a:xfrm>
            <a:off x="913795" y="2088319"/>
            <a:ext cx="5106004" cy="1456265"/>
          </a:xfrm>
        </p:spPr>
        <p:txBody>
          <a:bodyPr>
            <a:normAutofit/>
          </a:bodyPr>
          <a:lstStyle/>
          <a:p>
            <a:pPr marL="0" indent="0" algn="ctr">
              <a:buNone/>
            </a:pPr>
            <a:r>
              <a:rPr lang="en-US" sz="5400" b="1" dirty="0" smtClean="0"/>
              <a:t>October</a:t>
            </a:r>
          </a:p>
        </p:txBody>
      </p:sp>
      <p:sp>
        <p:nvSpPr>
          <p:cNvPr id="7" name="Content Placeholder 6"/>
          <p:cNvSpPr>
            <a:spLocks noGrp="1"/>
          </p:cNvSpPr>
          <p:nvPr>
            <p:ph sz="half" idx="2"/>
          </p:nvPr>
        </p:nvSpPr>
        <p:spPr>
          <a:xfrm>
            <a:off x="6173403" y="2088319"/>
            <a:ext cx="5094154" cy="1055573"/>
          </a:xfrm>
        </p:spPr>
        <p:txBody>
          <a:bodyPr>
            <a:noAutofit/>
          </a:bodyPr>
          <a:lstStyle/>
          <a:p>
            <a:pPr marL="0" indent="0">
              <a:buNone/>
            </a:pPr>
            <a:r>
              <a:rPr lang="en-US" sz="5400" b="1" dirty="0" smtClean="0"/>
              <a:t>Latin “Octo”</a:t>
            </a:r>
            <a:endParaRPr lang="en-US" sz="5400" dirty="0"/>
          </a:p>
        </p:txBody>
      </p:sp>
    </p:spTree>
    <p:extLst>
      <p:ext uri="{BB962C8B-B14F-4D97-AF65-F5344CB8AC3E}">
        <p14:creationId xmlns:p14="http://schemas.microsoft.com/office/powerpoint/2010/main" val="32221764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accent6"/>
                </a:solidFill>
              </a:rPr>
              <a:t>GREGORIAN CALENDAR COMPARISON TO </a:t>
            </a:r>
            <a:r>
              <a:rPr lang="en-US" sz="3600" dirty="0" err="1" smtClean="0">
                <a:solidFill>
                  <a:schemeClr val="accent6"/>
                </a:solidFill>
              </a:rPr>
              <a:t>HEBReW</a:t>
            </a:r>
            <a:r>
              <a:rPr lang="en-US" sz="3600" dirty="0" smtClean="0">
                <a:solidFill>
                  <a:schemeClr val="accent6"/>
                </a:solidFill>
              </a:rPr>
              <a:t> CALENDAR</a:t>
            </a:r>
            <a:endParaRPr lang="en-US" sz="3600" dirty="0"/>
          </a:p>
        </p:txBody>
      </p:sp>
      <p:sp>
        <p:nvSpPr>
          <p:cNvPr id="6" name="Content Placeholder 5"/>
          <p:cNvSpPr>
            <a:spLocks noGrp="1"/>
          </p:cNvSpPr>
          <p:nvPr>
            <p:ph sz="half" idx="1"/>
          </p:nvPr>
        </p:nvSpPr>
        <p:spPr>
          <a:xfrm>
            <a:off x="913795" y="2088319"/>
            <a:ext cx="5106004" cy="1456265"/>
          </a:xfrm>
        </p:spPr>
        <p:txBody>
          <a:bodyPr>
            <a:normAutofit/>
          </a:bodyPr>
          <a:lstStyle/>
          <a:p>
            <a:pPr marL="0" indent="0" algn="ctr">
              <a:buNone/>
            </a:pPr>
            <a:r>
              <a:rPr lang="en-US" sz="5400" b="1" dirty="0" smtClean="0"/>
              <a:t>October</a:t>
            </a:r>
          </a:p>
        </p:txBody>
      </p:sp>
      <p:sp>
        <p:nvSpPr>
          <p:cNvPr id="7" name="Content Placeholder 6"/>
          <p:cNvSpPr>
            <a:spLocks noGrp="1"/>
          </p:cNvSpPr>
          <p:nvPr>
            <p:ph sz="half" idx="2"/>
          </p:nvPr>
        </p:nvSpPr>
        <p:spPr>
          <a:xfrm>
            <a:off x="6173403" y="2088319"/>
            <a:ext cx="5094154" cy="1055573"/>
          </a:xfrm>
        </p:spPr>
        <p:txBody>
          <a:bodyPr>
            <a:noAutofit/>
          </a:bodyPr>
          <a:lstStyle/>
          <a:p>
            <a:pPr marL="0" indent="0">
              <a:buNone/>
            </a:pPr>
            <a:r>
              <a:rPr lang="en-US" sz="5400" b="1" dirty="0" smtClean="0"/>
              <a:t>Latin “Octo”</a:t>
            </a:r>
            <a:endParaRPr lang="en-US" sz="5400" dirty="0"/>
          </a:p>
        </p:txBody>
      </p:sp>
      <p:sp>
        <p:nvSpPr>
          <p:cNvPr id="8" name="TextBox 7"/>
          <p:cNvSpPr txBox="1"/>
          <p:nvPr/>
        </p:nvSpPr>
        <p:spPr>
          <a:xfrm>
            <a:off x="4459224" y="3871642"/>
            <a:ext cx="3262902" cy="1323439"/>
          </a:xfrm>
          <a:prstGeom prst="rect">
            <a:avLst/>
          </a:prstGeom>
          <a:noFill/>
        </p:spPr>
        <p:txBody>
          <a:bodyPr wrap="square" rtlCol="0">
            <a:spAutoFit/>
          </a:bodyPr>
          <a:lstStyle/>
          <a:p>
            <a:r>
              <a:rPr lang="en-US" sz="8000" b="1" dirty="0" smtClean="0">
                <a:solidFill>
                  <a:srgbClr val="FFFF00"/>
                </a:solidFill>
              </a:rPr>
              <a:t>Eight</a:t>
            </a:r>
            <a:endParaRPr lang="en-US" sz="8000" b="1" dirty="0">
              <a:solidFill>
                <a:srgbClr val="FFFF00"/>
              </a:solidFill>
            </a:endParaRPr>
          </a:p>
        </p:txBody>
      </p:sp>
    </p:spTree>
    <p:extLst>
      <p:ext uri="{BB962C8B-B14F-4D97-AF65-F5344CB8AC3E}">
        <p14:creationId xmlns:p14="http://schemas.microsoft.com/office/powerpoint/2010/main" val="718000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accent6"/>
                </a:solidFill>
              </a:rPr>
              <a:t>GREGORIAN CALENDAR COMPARISON TO </a:t>
            </a:r>
            <a:r>
              <a:rPr lang="en-US" sz="3600" dirty="0" err="1" smtClean="0">
                <a:solidFill>
                  <a:schemeClr val="accent6"/>
                </a:solidFill>
              </a:rPr>
              <a:t>HEBReW</a:t>
            </a:r>
            <a:r>
              <a:rPr lang="en-US" sz="3600" dirty="0" smtClean="0">
                <a:solidFill>
                  <a:schemeClr val="accent6"/>
                </a:solidFill>
              </a:rPr>
              <a:t> CALENDAR</a:t>
            </a:r>
            <a:endParaRPr lang="en-US" sz="3600"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69924" y="2087563"/>
            <a:ext cx="4794352" cy="3703637"/>
          </a:xfrm>
        </p:spPr>
      </p:pic>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23755" y="2087563"/>
            <a:ext cx="4794352" cy="3703637"/>
          </a:xfrm>
        </p:spPr>
      </p:pic>
    </p:spTree>
    <p:extLst>
      <p:ext uri="{BB962C8B-B14F-4D97-AF65-F5344CB8AC3E}">
        <p14:creationId xmlns:p14="http://schemas.microsoft.com/office/powerpoint/2010/main" val="36461457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3795" y="1783492"/>
            <a:ext cx="10353762" cy="3424859"/>
          </a:xfrm>
        </p:spPr>
        <p:txBody>
          <a:bodyPr>
            <a:normAutofit/>
          </a:bodyPr>
          <a:lstStyle/>
          <a:p>
            <a:r>
              <a:rPr lang="en-US" sz="9600" dirty="0" err="1" smtClean="0">
                <a:solidFill>
                  <a:schemeClr val="accent6"/>
                </a:solidFill>
              </a:rPr>
              <a:t>HERITage</a:t>
            </a:r>
            <a:endParaRPr lang="en-US" sz="9600" dirty="0">
              <a:solidFill>
                <a:schemeClr val="accent6"/>
              </a:solidFill>
            </a:endParaRPr>
          </a:p>
        </p:txBody>
      </p:sp>
    </p:spTree>
    <p:extLst>
      <p:ext uri="{BB962C8B-B14F-4D97-AF65-F5344CB8AC3E}">
        <p14:creationId xmlns:p14="http://schemas.microsoft.com/office/powerpoint/2010/main" val="12596737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445" y="0"/>
            <a:ext cx="10999258" cy="6858000"/>
          </a:xfrm>
          <a:prstGeom prst="rect">
            <a:avLst/>
          </a:prstGeom>
        </p:spPr>
      </p:pic>
    </p:spTree>
    <p:extLst>
      <p:ext uri="{BB962C8B-B14F-4D97-AF65-F5344CB8AC3E}">
        <p14:creationId xmlns:p14="http://schemas.microsoft.com/office/powerpoint/2010/main" val="17726388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6"/>
                </a:solidFill>
              </a:rPr>
              <a:t>Heritage</a:t>
            </a:r>
            <a:r>
              <a:rPr lang="en-US" sz="5400" dirty="0" smtClean="0">
                <a:solidFill>
                  <a:srgbClr val="FFFF00"/>
                </a:solidFill>
              </a:rPr>
              <a:t/>
            </a:r>
            <a:br>
              <a:rPr lang="en-US" sz="5400" dirty="0" smtClean="0">
                <a:solidFill>
                  <a:srgbClr val="FFFF00"/>
                </a:solidFill>
              </a:rPr>
            </a:br>
            <a:r>
              <a:rPr lang="en-US" sz="5400" dirty="0" smtClean="0">
                <a:solidFill>
                  <a:srgbClr val="FFFF00"/>
                </a:solidFill>
              </a:rPr>
              <a:t>YAIR DAVIDIY</a:t>
            </a:r>
            <a:r>
              <a:rPr lang="en-US" dirty="0" smtClean="0"/>
              <a:t/>
            </a:r>
            <a:br>
              <a:rPr lang="en-US" dirty="0" smtClean="0"/>
            </a:br>
            <a:r>
              <a:rPr lang="en-US" dirty="0" smtClean="0"/>
              <a:t/>
            </a:r>
            <a:br>
              <a:rPr lang="en-US" dirty="0" smtClean="0"/>
            </a:br>
            <a:endParaRPr lang="en-US"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29213" r="29213"/>
          <a:stretch>
            <a:fillRect/>
          </a:stretch>
        </p:blipFill>
        <p:spPr/>
      </p:pic>
    </p:spTree>
    <p:extLst>
      <p:ext uri="{BB962C8B-B14F-4D97-AF65-F5344CB8AC3E}">
        <p14:creationId xmlns:p14="http://schemas.microsoft.com/office/powerpoint/2010/main" val="42124630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6"/>
                </a:solidFill>
              </a:rPr>
              <a:t>Heritage</a:t>
            </a:r>
            <a:r>
              <a:rPr lang="en-US" sz="5400" dirty="0" smtClean="0">
                <a:solidFill>
                  <a:srgbClr val="FFFF00"/>
                </a:solidFill>
              </a:rPr>
              <a:t/>
            </a:r>
            <a:br>
              <a:rPr lang="en-US" sz="5400" dirty="0" smtClean="0">
                <a:solidFill>
                  <a:srgbClr val="FFFF00"/>
                </a:solidFill>
              </a:rPr>
            </a:br>
            <a:r>
              <a:rPr lang="en-US" sz="5400" dirty="0" smtClean="0">
                <a:solidFill>
                  <a:srgbClr val="FFFF00"/>
                </a:solidFill>
              </a:rPr>
              <a:t>YAIR DAVIDIY</a:t>
            </a:r>
            <a:r>
              <a:rPr lang="en-US" dirty="0" smtClean="0"/>
              <a:t/>
            </a:r>
            <a:br>
              <a:rPr lang="en-US" dirty="0" smtClean="0"/>
            </a:br>
            <a:r>
              <a:rPr lang="en-US" dirty="0" smtClean="0"/>
              <a:t/>
            </a:r>
            <a:br>
              <a:rPr lang="en-US" dirty="0" smtClean="0"/>
            </a:br>
            <a:endParaRPr lang="en-US"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29213" r="29213"/>
          <a:stretch>
            <a:fillRect/>
          </a:stretch>
        </p:blipFill>
        <p:spPr/>
      </p:pic>
      <p:sp>
        <p:nvSpPr>
          <p:cNvPr id="4" name="Text Placeholder 3"/>
          <p:cNvSpPr>
            <a:spLocks noGrp="1"/>
          </p:cNvSpPr>
          <p:nvPr>
            <p:ph type="body" sz="half" idx="2"/>
          </p:nvPr>
        </p:nvSpPr>
        <p:spPr>
          <a:xfrm>
            <a:off x="913794" y="2137719"/>
            <a:ext cx="5934950" cy="3653481"/>
          </a:xfrm>
        </p:spPr>
        <p:txBody>
          <a:bodyPr>
            <a:normAutofit/>
          </a:bodyPr>
          <a:lstStyle/>
          <a:p>
            <a:pPr marL="457200" indent="-457200">
              <a:buFont typeface="Arial" panose="020B0604020202020204" pitchFamily="34" charset="0"/>
              <a:buChar char="•"/>
            </a:pPr>
            <a:r>
              <a:rPr lang="en-US" sz="2800" b="1" dirty="0" smtClean="0">
                <a:latin typeface="+mj-lt"/>
              </a:rPr>
              <a:t>Chasidic Jew</a:t>
            </a:r>
          </a:p>
        </p:txBody>
      </p:sp>
    </p:spTree>
    <p:extLst>
      <p:ext uri="{BB962C8B-B14F-4D97-AF65-F5344CB8AC3E}">
        <p14:creationId xmlns:p14="http://schemas.microsoft.com/office/powerpoint/2010/main" val="8610142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6"/>
                </a:solidFill>
              </a:rPr>
              <a:t>Heritage</a:t>
            </a:r>
            <a:r>
              <a:rPr lang="en-US" sz="5400" dirty="0" smtClean="0">
                <a:solidFill>
                  <a:srgbClr val="FFFF00"/>
                </a:solidFill>
              </a:rPr>
              <a:t/>
            </a:r>
            <a:br>
              <a:rPr lang="en-US" sz="5400" dirty="0" smtClean="0">
                <a:solidFill>
                  <a:srgbClr val="FFFF00"/>
                </a:solidFill>
              </a:rPr>
            </a:br>
            <a:r>
              <a:rPr lang="en-US" sz="5400" dirty="0" smtClean="0">
                <a:solidFill>
                  <a:srgbClr val="FFFF00"/>
                </a:solidFill>
              </a:rPr>
              <a:t>YAIR DAVIDIY</a:t>
            </a:r>
            <a:r>
              <a:rPr lang="en-US" dirty="0" smtClean="0"/>
              <a:t/>
            </a:r>
            <a:br>
              <a:rPr lang="en-US" dirty="0" smtClean="0"/>
            </a:br>
            <a:r>
              <a:rPr lang="en-US" dirty="0" smtClean="0"/>
              <a:t/>
            </a:r>
            <a:br>
              <a:rPr lang="en-US" dirty="0" smtClean="0"/>
            </a:br>
            <a:endParaRPr lang="en-US"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29213" r="29213"/>
          <a:stretch>
            <a:fillRect/>
          </a:stretch>
        </p:blipFill>
        <p:spPr/>
      </p:pic>
      <p:sp>
        <p:nvSpPr>
          <p:cNvPr id="4" name="Text Placeholder 3"/>
          <p:cNvSpPr>
            <a:spLocks noGrp="1"/>
          </p:cNvSpPr>
          <p:nvPr>
            <p:ph type="body" sz="half" idx="2"/>
          </p:nvPr>
        </p:nvSpPr>
        <p:spPr>
          <a:xfrm>
            <a:off x="913794" y="2137719"/>
            <a:ext cx="5934950" cy="3653481"/>
          </a:xfrm>
        </p:spPr>
        <p:txBody>
          <a:bodyPr>
            <a:normAutofit/>
          </a:bodyPr>
          <a:lstStyle/>
          <a:p>
            <a:pPr marL="457200" indent="-457200">
              <a:buFont typeface="Arial" panose="020B0604020202020204" pitchFamily="34" charset="0"/>
              <a:buChar char="•"/>
            </a:pPr>
            <a:r>
              <a:rPr lang="en-US" sz="2800" b="1" dirty="0" smtClean="0">
                <a:latin typeface="+mj-lt"/>
              </a:rPr>
              <a:t>Chasidic Jew</a:t>
            </a:r>
          </a:p>
          <a:p>
            <a:pPr marL="457200" indent="-457200">
              <a:buFont typeface="Arial" panose="020B0604020202020204" pitchFamily="34" charset="0"/>
              <a:buChar char="•"/>
            </a:pPr>
            <a:r>
              <a:rPr lang="en-US" sz="2800" b="1" dirty="0" smtClean="0">
                <a:latin typeface="+mj-lt"/>
              </a:rPr>
              <a:t>Born in Australia</a:t>
            </a:r>
          </a:p>
        </p:txBody>
      </p:sp>
    </p:spTree>
    <p:extLst>
      <p:ext uri="{BB962C8B-B14F-4D97-AF65-F5344CB8AC3E}">
        <p14:creationId xmlns:p14="http://schemas.microsoft.com/office/powerpoint/2010/main" val="1329872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775730" cy="1456267"/>
          </a:xfrm>
        </p:spPr>
        <p:txBody>
          <a:bodyPr/>
          <a:lstStyle/>
          <a:p>
            <a:pPr algn="ctr"/>
            <a:r>
              <a:rPr lang="en-US" b="1" dirty="0" smtClean="0">
                <a:solidFill>
                  <a:srgbClr val="FFC000"/>
                </a:solidFill>
              </a:rPr>
              <a:t>THERE ARE FIVE FACTORS THAT CONSISTS OF A FEAST</a:t>
            </a:r>
            <a:endParaRPr lang="en-US" b="1" dirty="0">
              <a:solidFill>
                <a:srgbClr val="FFC000"/>
              </a:solidFill>
            </a:endParaRPr>
          </a:p>
        </p:txBody>
      </p:sp>
      <p:sp>
        <p:nvSpPr>
          <p:cNvPr id="3" name="Content Placeholder 2"/>
          <p:cNvSpPr>
            <a:spLocks noGrp="1"/>
          </p:cNvSpPr>
          <p:nvPr>
            <p:ph idx="1"/>
          </p:nvPr>
        </p:nvSpPr>
        <p:spPr/>
        <p:txBody>
          <a:bodyPr anchor="t">
            <a:normAutofit/>
          </a:bodyPr>
          <a:lstStyle/>
          <a:p>
            <a:pPr>
              <a:buFont typeface="Wingdings" panose="05000000000000000000" pitchFamily="2" charset="2"/>
              <a:buChar char="v"/>
            </a:pPr>
            <a:r>
              <a:rPr lang="en-US" sz="2800" dirty="0">
                <a:latin typeface="+mj-lt"/>
              </a:rPr>
              <a:t> </a:t>
            </a:r>
            <a:r>
              <a:rPr lang="en-US" sz="2800" b="1" dirty="0"/>
              <a:t>A god/deity to worship and offer sacrifices to</a:t>
            </a:r>
          </a:p>
          <a:p>
            <a:pPr>
              <a:buFont typeface="Wingdings" panose="05000000000000000000" pitchFamily="2" charset="2"/>
              <a:buChar char="v"/>
            </a:pPr>
            <a:r>
              <a:rPr lang="en-US" sz="2800" b="1" dirty="0"/>
              <a:t> An appointed day and month for the feast</a:t>
            </a:r>
          </a:p>
          <a:p>
            <a:pPr>
              <a:buFont typeface="Wingdings" panose="05000000000000000000" pitchFamily="2" charset="2"/>
              <a:buChar char="v"/>
            </a:pPr>
            <a:r>
              <a:rPr lang="en-US" sz="2800" b="1" dirty="0" smtClean="0"/>
              <a:t> Priests</a:t>
            </a:r>
          </a:p>
        </p:txBody>
      </p:sp>
    </p:spTree>
    <p:extLst>
      <p:ext uri="{BB962C8B-B14F-4D97-AF65-F5344CB8AC3E}">
        <p14:creationId xmlns:p14="http://schemas.microsoft.com/office/powerpoint/2010/main" val="1035545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6"/>
                </a:solidFill>
              </a:rPr>
              <a:t>Heritage</a:t>
            </a:r>
            <a:r>
              <a:rPr lang="en-US" sz="5400" dirty="0" smtClean="0">
                <a:solidFill>
                  <a:srgbClr val="FFFF00"/>
                </a:solidFill>
              </a:rPr>
              <a:t/>
            </a:r>
            <a:br>
              <a:rPr lang="en-US" sz="5400" dirty="0" smtClean="0">
                <a:solidFill>
                  <a:srgbClr val="FFFF00"/>
                </a:solidFill>
              </a:rPr>
            </a:br>
            <a:r>
              <a:rPr lang="en-US" sz="5400" dirty="0" smtClean="0">
                <a:solidFill>
                  <a:srgbClr val="FFFF00"/>
                </a:solidFill>
              </a:rPr>
              <a:t>YAIR DAVIDIY</a:t>
            </a:r>
            <a:r>
              <a:rPr lang="en-US" dirty="0" smtClean="0"/>
              <a:t/>
            </a:r>
            <a:br>
              <a:rPr lang="en-US" dirty="0" smtClean="0"/>
            </a:br>
            <a:r>
              <a:rPr lang="en-US" dirty="0" smtClean="0"/>
              <a:t/>
            </a:r>
            <a:br>
              <a:rPr lang="en-US" dirty="0" smtClean="0"/>
            </a:br>
            <a:endParaRPr lang="en-US"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29213" r="29213"/>
          <a:stretch>
            <a:fillRect/>
          </a:stretch>
        </p:blipFill>
        <p:spPr/>
      </p:pic>
      <p:sp>
        <p:nvSpPr>
          <p:cNvPr id="4" name="Text Placeholder 3"/>
          <p:cNvSpPr>
            <a:spLocks noGrp="1"/>
          </p:cNvSpPr>
          <p:nvPr>
            <p:ph type="body" sz="half" idx="2"/>
          </p:nvPr>
        </p:nvSpPr>
        <p:spPr>
          <a:xfrm>
            <a:off x="913794" y="2137719"/>
            <a:ext cx="5934950" cy="3653481"/>
          </a:xfrm>
        </p:spPr>
        <p:txBody>
          <a:bodyPr>
            <a:normAutofit/>
          </a:bodyPr>
          <a:lstStyle/>
          <a:p>
            <a:pPr marL="457200" indent="-457200">
              <a:buFont typeface="Arial" panose="020B0604020202020204" pitchFamily="34" charset="0"/>
              <a:buChar char="•"/>
            </a:pPr>
            <a:r>
              <a:rPr lang="en-US" sz="2800" b="1" dirty="0" smtClean="0">
                <a:latin typeface="+mj-lt"/>
              </a:rPr>
              <a:t>Chasidic Jew</a:t>
            </a:r>
          </a:p>
          <a:p>
            <a:pPr marL="457200" indent="-457200">
              <a:buFont typeface="Arial" panose="020B0604020202020204" pitchFamily="34" charset="0"/>
              <a:buChar char="•"/>
            </a:pPr>
            <a:r>
              <a:rPr lang="en-US" sz="2800" b="1" dirty="0" smtClean="0">
                <a:latin typeface="+mj-lt"/>
              </a:rPr>
              <a:t>Born in Australia</a:t>
            </a:r>
          </a:p>
          <a:p>
            <a:pPr marL="457200" indent="-457200">
              <a:buFont typeface="Arial" panose="020B0604020202020204" pitchFamily="34" charset="0"/>
              <a:buChar char="•"/>
            </a:pPr>
            <a:r>
              <a:rPr lang="en-US" sz="2800" b="1" dirty="0" smtClean="0">
                <a:latin typeface="+mj-lt"/>
              </a:rPr>
              <a:t>Living in Jerusalem, Israel</a:t>
            </a:r>
          </a:p>
        </p:txBody>
      </p:sp>
    </p:spTree>
    <p:extLst>
      <p:ext uri="{BB962C8B-B14F-4D97-AF65-F5344CB8AC3E}">
        <p14:creationId xmlns:p14="http://schemas.microsoft.com/office/powerpoint/2010/main" val="42476489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6"/>
                </a:solidFill>
              </a:rPr>
              <a:t>Heritage</a:t>
            </a:r>
            <a:r>
              <a:rPr lang="en-US" sz="5400" dirty="0" smtClean="0">
                <a:solidFill>
                  <a:srgbClr val="FFFF00"/>
                </a:solidFill>
              </a:rPr>
              <a:t/>
            </a:r>
            <a:br>
              <a:rPr lang="en-US" sz="5400" dirty="0" smtClean="0">
                <a:solidFill>
                  <a:srgbClr val="FFFF00"/>
                </a:solidFill>
              </a:rPr>
            </a:br>
            <a:r>
              <a:rPr lang="en-US" sz="5400" dirty="0" smtClean="0">
                <a:solidFill>
                  <a:srgbClr val="FFFF00"/>
                </a:solidFill>
              </a:rPr>
              <a:t>YAIR DAVIDIY</a:t>
            </a:r>
            <a:r>
              <a:rPr lang="en-US" dirty="0" smtClean="0"/>
              <a:t/>
            </a:r>
            <a:br>
              <a:rPr lang="en-US" dirty="0" smtClean="0"/>
            </a:br>
            <a:r>
              <a:rPr lang="en-US" dirty="0" smtClean="0"/>
              <a:t/>
            </a:r>
            <a:br>
              <a:rPr lang="en-US" dirty="0" smtClean="0"/>
            </a:br>
            <a:endParaRPr lang="en-US"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29213" r="29213"/>
          <a:stretch>
            <a:fillRect/>
          </a:stretch>
        </p:blipFill>
        <p:spPr/>
      </p:pic>
      <p:sp>
        <p:nvSpPr>
          <p:cNvPr id="4" name="Text Placeholder 3"/>
          <p:cNvSpPr>
            <a:spLocks noGrp="1"/>
          </p:cNvSpPr>
          <p:nvPr>
            <p:ph type="body" sz="half" idx="2"/>
          </p:nvPr>
        </p:nvSpPr>
        <p:spPr>
          <a:xfrm>
            <a:off x="913794" y="2137719"/>
            <a:ext cx="5934950" cy="3653481"/>
          </a:xfrm>
        </p:spPr>
        <p:txBody>
          <a:bodyPr>
            <a:normAutofit/>
          </a:bodyPr>
          <a:lstStyle/>
          <a:p>
            <a:pPr marL="457200" indent="-457200">
              <a:buFont typeface="Arial" panose="020B0604020202020204" pitchFamily="34" charset="0"/>
              <a:buChar char="•"/>
            </a:pPr>
            <a:r>
              <a:rPr lang="en-US" sz="2800" b="1" dirty="0" smtClean="0">
                <a:latin typeface="+mj-lt"/>
              </a:rPr>
              <a:t>Chasidic Jew</a:t>
            </a:r>
          </a:p>
          <a:p>
            <a:pPr marL="457200" indent="-457200">
              <a:buFont typeface="Arial" panose="020B0604020202020204" pitchFamily="34" charset="0"/>
              <a:buChar char="•"/>
            </a:pPr>
            <a:r>
              <a:rPr lang="en-US" sz="2800" b="1" dirty="0" smtClean="0">
                <a:latin typeface="+mj-lt"/>
              </a:rPr>
              <a:t>Born in Australia</a:t>
            </a:r>
          </a:p>
          <a:p>
            <a:pPr marL="457200" indent="-457200">
              <a:buFont typeface="Arial" panose="020B0604020202020204" pitchFamily="34" charset="0"/>
              <a:buChar char="•"/>
            </a:pPr>
            <a:r>
              <a:rPr lang="en-US" sz="2800" b="1" dirty="0" smtClean="0">
                <a:latin typeface="+mj-lt"/>
              </a:rPr>
              <a:t>Living in Jerusalem, Israel</a:t>
            </a:r>
          </a:p>
          <a:p>
            <a:pPr marL="457200" indent="-457200">
              <a:buFont typeface="Arial" panose="020B0604020202020204" pitchFamily="34" charset="0"/>
              <a:buChar char="•"/>
            </a:pPr>
            <a:r>
              <a:rPr lang="en-US" sz="2800" b="1" dirty="0" smtClean="0">
                <a:latin typeface="+mj-lt"/>
              </a:rPr>
              <a:t>Wrote various books relating to the lost tribes of Israel</a:t>
            </a:r>
            <a:endParaRPr lang="en-US" sz="2800" b="1" dirty="0">
              <a:latin typeface="+mj-lt"/>
            </a:endParaRPr>
          </a:p>
        </p:txBody>
      </p:sp>
    </p:spTree>
    <p:extLst>
      <p:ext uri="{BB962C8B-B14F-4D97-AF65-F5344CB8AC3E}">
        <p14:creationId xmlns:p14="http://schemas.microsoft.com/office/powerpoint/2010/main" val="36900901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1681537"/>
          </a:xfrm>
        </p:spPr>
        <p:txBody>
          <a:bodyPr>
            <a:normAutofit/>
          </a:bodyPr>
          <a:lstStyle/>
          <a:p>
            <a:r>
              <a:rPr lang="en-US" sz="2400" dirty="0" smtClean="0">
                <a:solidFill>
                  <a:schemeClr val="accent6"/>
                </a:solidFill>
              </a:rPr>
              <a:t>Yair </a:t>
            </a:r>
            <a:r>
              <a:rPr lang="en-US" sz="2400" dirty="0" err="1" smtClean="0">
                <a:solidFill>
                  <a:schemeClr val="accent6"/>
                </a:solidFill>
              </a:rPr>
              <a:t>Davidiy</a:t>
            </a:r>
            <a:r>
              <a:rPr lang="en-US" sz="2400" dirty="0" smtClean="0">
                <a:solidFill>
                  <a:schemeClr val="accent6"/>
                </a:solidFill>
              </a:rPr>
              <a:t/>
            </a:r>
            <a:br>
              <a:rPr lang="en-US" sz="2400" dirty="0" smtClean="0">
                <a:solidFill>
                  <a:schemeClr val="accent6"/>
                </a:solidFill>
              </a:rPr>
            </a:br>
            <a:r>
              <a:rPr lang="en-US" sz="2400" dirty="0" smtClean="0">
                <a:solidFill>
                  <a:schemeClr val="accent6"/>
                </a:solidFill>
              </a:rPr>
              <a:t>ANCESTRY: THE HEBREW IDENTITY OF CELTIC RACES (2015)</a:t>
            </a:r>
            <a:endParaRPr lang="en-US" sz="2400" dirty="0">
              <a:solidFill>
                <a:schemeClr val="accent6"/>
              </a:solidFill>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48" r="148"/>
          <a:stretch>
            <a:fillRect/>
          </a:stretch>
        </p:blipFill>
        <p:spPr/>
      </p:pic>
    </p:spTree>
    <p:extLst>
      <p:ext uri="{BB962C8B-B14F-4D97-AF65-F5344CB8AC3E}">
        <p14:creationId xmlns:p14="http://schemas.microsoft.com/office/powerpoint/2010/main" val="10701335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1681537"/>
          </a:xfrm>
        </p:spPr>
        <p:txBody>
          <a:bodyPr>
            <a:normAutofit/>
          </a:bodyPr>
          <a:lstStyle/>
          <a:p>
            <a:r>
              <a:rPr lang="en-US" sz="2400" dirty="0" smtClean="0">
                <a:solidFill>
                  <a:schemeClr val="accent6"/>
                </a:solidFill>
              </a:rPr>
              <a:t>Yair </a:t>
            </a:r>
            <a:r>
              <a:rPr lang="en-US" sz="2400" dirty="0" err="1" smtClean="0">
                <a:solidFill>
                  <a:schemeClr val="accent6"/>
                </a:solidFill>
              </a:rPr>
              <a:t>Davidiy</a:t>
            </a:r>
            <a:r>
              <a:rPr lang="en-US" sz="2400" dirty="0" smtClean="0">
                <a:solidFill>
                  <a:schemeClr val="accent6"/>
                </a:solidFill>
              </a:rPr>
              <a:t/>
            </a:r>
            <a:br>
              <a:rPr lang="en-US" sz="2400" dirty="0" smtClean="0">
                <a:solidFill>
                  <a:schemeClr val="accent6"/>
                </a:solidFill>
              </a:rPr>
            </a:br>
            <a:r>
              <a:rPr lang="en-US" sz="2400" dirty="0" smtClean="0">
                <a:solidFill>
                  <a:schemeClr val="accent6"/>
                </a:solidFill>
              </a:rPr>
              <a:t>ANCESTRY: THE HEBREW IDENTITY OF CELTIC RACES (2015)</a:t>
            </a:r>
            <a:endParaRPr lang="en-US" sz="2400" dirty="0">
              <a:solidFill>
                <a:schemeClr val="accent6"/>
              </a:solidFill>
            </a:endParaRPr>
          </a:p>
        </p:txBody>
      </p:sp>
      <p:sp>
        <p:nvSpPr>
          <p:cNvPr id="4" name="Text Placeholder 3"/>
          <p:cNvSpPr>
            <a:spLocks noGrp="1"/>
          </p:cNvSpPr>
          <p:nvPr>
            <p:ph type="body" sz="half" idx="2"/>
          </p:nvPr>
        </p:nvSpPr>
        <p:spPr>
          <a:xfrm>
            <a:off x="913794" y="2291137"/>
            <a:ext cx="5934950" cy="3500063"/>
          </a:xfrm>
        </p:spPr>
        <p:txBody>
          <a:bodyPr>
            <a:normAutofit fontScale="70000" lnSpcReduction="20000"/>
          </a:bodyPr>
          <a:lstStyle/>
          <a:p>
            <a:r>
              <a:rPr lang="en-US" b="1" dirty="0" smtClean="0">
                <a:solidFill>
                  <a:srgbClr val="FFFF00"/>
                </a:solidFill>
              </a:rPr>
              <a:t>Chapter 10 “Moses, Ireland and Britain”, p. 109</a:t>
            </a:r>
          </a:p>
          <a:p>
            <a:r>
              <a:rPr lang="en-US" b="1" dirty="0" smtClean="0">
                <a:solidFill>
                  <a:srgbClr val="FFFF00"/>
                </a:solidFill>
              </a:rPr>
              <a:t>Quoting Louis Hyman from “The Jews of Ireland”, Jerusalem, Israel, 1972, p. 1</a:t>
            </a:r>
          </a:p>
          <a:p>
            <a:r>
              <a:rPr lang="en-US" b="1" dirty="0" smtClean="0"/>
              <a:t>“It is stated in very old copies of The Book of Invasions and other ancient documents that it was the Mosaic Law that the Milesians brought into </a:t>
            </a:r>
            <a:r>
              <a:rPr lang="en-US" b="1" dirty="0" err="1" smtClean="0"/>
              <a:t>Errin</a:t>
            </a:r>
            <a:r>
              <a:rPr lang="en-US" b="1" dirty="0" smtClean="0"/>
              <a:t> [i.e. Ireland] at their coming; that it had been learned and received from Moses in Egypt by </a:t>
            </a:r>
            <a:r>
              <a:rPr lang="en-US" b="1" dirty="0" err="1" smtClean="0"/>
              <a:t>Cae</a:t>
            </a:r>
            <a:r>
              <a:rPr lang="en-US" b="1" dirty="0" smtClean="0"/>
              <a:t> Cain </a:t>
            </a:r>
            <a:r>
              <a:rPr lang="en-US" b="1" dirty="0" err="1" smtClean="0"/>
              <a:t>Beathach</a:t>
            </a:r>
            <a:r>
              <a:rPr lang="en-US" b="1" dirty="0" smtClean="0"/>
              <a:t>, who was himself and Israelite, who had been sent into Egypt to learn the language of that country by the great master, </a:t>
            </a:r>
            <a:r>
              <a:rPr lang="en-US" b="1" dirty="0" err="1" smtClean="0"/>
              <a:t>Fenius</a:t>
            </a:r>
            <a:r>
              <a:rPr lang="en-US" b="1" dirty="0" smtClean="0"/>
              <a:t> </a:t>
            </a:r>
            <a:r>
              <a:rPr lang="en-US" b="1" dirty="0" err="1" smtClean="0"/>
              <a:t>Farsaith</a:t>
            </a:r>
            <a:r>
              <a:rPr lang="en-US" b="1" dirty="0" smtClean="0"/>
              <a:t>, from whom the Milesian brothers, who conquered </a:t>
            </a:r>
            <a:r>
              <a:rPr lang="en-US" b="1" dirty="0" err="1" smtClean="0"/>
              <a:t>Errin</a:t>
            </a:r>
            <a:r>
              <a:rPr lang="en-US" b="1" dirty="0" smtClean="0"/>
              <a:t>, are recorded to have been the twenty second generation in descent; and it is stated in the preface to </a:t>
            </a:r>
            <a:r>
              <a:rPr lang="en-US" b="1" dirty="0" err="1" smtClean="0"/>
              <a:t>Seanchas</a:t>
            </a:r>
            <a:r>
              <a:rPr lang="en-US" b="1" dirty="0" smtClean="0"/>
              <a:t> </a:t>
            </a:r>
            <a:r>
              <a:rPr lang="en-US" b="1" dirty="0" err="1" smtClean="0"/>
              <a:t>Mord</a:t>
            </a:r>
            <a:r>
              <a:rPr lang="en-US" b="1" dirty="0" smtClean="0"/>
              <a:t> that this was the law of </a:t>
            </a:r>
            <a:r>
              <a:rPr lang="en-US" b="1" dirty="0" err="1" smtClean="0"/>
              <a:t>Errin</a:t>
            </a:r>
            <a:r>
              <a:rPr lang="en-US" b="1" dirty="0" smtClean="0"/>
              <a:t> at the time of the coming of St. Patrick”.</a:t>
            </a:r>
            <a:endParaRPr lang="en-US" b="1"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48" r="148"/>
          <a:stretch>
            <a:fillRect/>
          </a:stretch>
        </p:blipFill>
        <p:spPr/>
      </p:pic>
    </p:spTree>
    <p:extLst>
      <p:ext uri="{BB962C8B-B14F-4D97-AF65-F5344CB8AC3E}">
        <p14:creationId xmlns:p14="http://schemas.microsoft.com/office/powerpoint/2010/main" val="23512657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1681537"/>
          </a:xfrm>
        </p:spPr>
        <p:txBody>
          <a:bodyPr>
            <a:normAutofit/>
          </a:bodyPr>
          <a:lstStyle/>
          <a:p>
            <a:r>
              <a:rPr lang="en-US" sz="2400" dirty="0">
                <a:solidFill>
                  <a:schemeClr val="accent6"/>
                </a:solidFill>
              </a:rPr>
              <a:t>Yair </a:t>
            </a:r>
            <a:r>
              <a:rPr lang="en-US" sz="2400" dirty="0" err="1">
                <a:solidFill>
                  <a:schemeClr val="accent6"/>
                </a:solidFill>
              </a:rPr>
              <a:t>Davidiy</a:t>
            </a:r>
            <a:r>
              <a:rPr lang="en-US" sz="2400" dirty="0">
                <a:solidFill>
                  <a:schemeClr val="accent6"/>
                </a:solidFill>
              </a:rPr>
              <a:t/>
            </a:r>
            <a:br>
              <a:rPr lang="en-US" sz="2400" dirty="0">
                <a:solidFill>
                  <a:schemeClr val="accent6"/>
                </a:solidFill>
              </a:rPr>
            </a:br>
            <a:r>
              <a:rPr lang="en-US" sz="2400" dirty="0">
                <a:solidFill>
                  <a:schemeClr val="accent6"/>
                </a:solidFill>
              </a:rPr>
              <a:t>ANCESTRY: THE HEBREW IDENTITY OF CELTIC </a:t>
            </a:r>
            <a:r>
              <a:rPr lang="en-US" sz="2400" dirty="0" smtClean="0">
                <a:solidFill>
                  <a:schemeClr val="accent6"/>
                </a:solidFill>
              </a:rPr>
              <a:t>RACES (2015)</a:t>
            </a:r>
            <a:endParaRPr lang="en-US" sz="2400" dirty="0">
              <a:solidFill>
                <a:schemeClr val="accent6"/>
              </a:solidFill>
            </a:endParaRPr>
          </a:p>
        </p:txBody>
      </p:sp>
      <p:sp>
        <p:nvSpPr>
          <p:cNvPr id="4" name="Text Placeholder 3"/>
          <p:cNvSpPr>
            <a:spLocks noGrp="1"/>
          </p:cNvSpPr>
          <p:nvPr>
            <p:ph type="body" sz="half" idx="2"/>
          </p:nvPr>
        </p:nvSpPr>
        <p:spPr>
          <a:xfrm>
            <a:off x="913794" y="2291137"/>
            <a:ext cx="5934950" cy="3500063"/>
          </a:xfrm>
        </p:spPr>
        <p:txBody>
          <a:bodyPr>
            <a:normAutofit fontScale="77500" lnSpcReduction="20000"/>
          </a:bodyPr>
          <a:lstStyle/>
          <a:p>
            <a:r>
              <a:rPr lang="en-US" b="1" dirty="0" smtClean="0">
                <a:solidFill>
                  <a:srgbClr val="FFFF00"/>
                </a:solidFill>
              </a:rPr>
              <a:t>Chapter 10 “Moses, Ireland and Britain”, p. 112, subtitled “The Druids were Negative!”</a:t>
            </a:r>
          </a:p>
          <a:p>
            <a:r>
              <a:rPr lang="en-US" b="1" dirty="0" smtClean="0"/>
              <a:t>“The Druids should be romanticized. Apart from regular animal offerings they also practiced human sacrifice and probably ritual cannibalism as well. They worshipped “Bel” the sun-god meaning the </a:t>
            </a:r>
            <a:r>
              <a:rPr lang="en-US" b="1" dirty="0" err="1" smtClean="0"/>
              <a:t>Cannanite</a:t>
            </a:r>
            <a:r>
              <a:rPr lang="en-US" b="1" dirty="0" smtClean="0"/>
              <a:t> “Baal”. They also worshipped other foreign idols including </a:t>
            </a:r>
            <a:r>
              <a:rPr lang="en-US" b="1" dirty="0" err="1" smtClean="0"/>
              <a:t>Esus</a:t>
            </a:r>
            <a:r>
              <a:rPr lang="en-US" b="1" dirty="0" smtClean="0"/>
              <a:t> who represented Esau the forefather of Edom who had been involved together with Assyria in transporting Israelite captives to the west. The possibility however exists that together with these nefarious customs there were also remnants of Hebraic practices. Not only that but even some of their pagan practices may also help us establish origins from the land of Israel”.</a:t>
            </a:r>
            <a:endParaRPr lang="en-US" b="1"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48" r="148"/>
          <a:stretch>
            <a:fillRect/>
          </a:stretch>
        </p:blipFill>
        <p:spPr/>
      </p:pic>
    </p:spTree>
    <p:extLst>
      <p:ext uri="{BB962C8B-B14F-4D97-AF65-F5344CB8AC3E}">
        <p14:creationId xmlns:p14="http://schemas.microsoft.com/office/powerpoint/2010/main" val="13255186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1681537"/>
          </a:xfrm>
        </p:spPr>
        <p:txBody>
          <a:bodyPr>
            <a:normAutofit/>
          </a:bodyPr>
          <a:lstStyle/>
          <a:p>
            <a:r>
              <a:rPr lang="en-US" sz="2400" dirty="0">
                <a:solidFill>
                  <a:schemeClr val="accent6"/>
                </a:solidFill>
              </a:rPr>
              <a:t>Yair </a:t>
            </a:r>
            <a:r>
              <a:rPr lang="en-US" sz="2400" dirty="0" err="1">
                <a:solidFill>
                  <a:schemeClr val="accent6"/>
                </a:solidFill>
              </a:rPr>
              <a:t>Davidiy</a:t>
            </a:r>
            <a:r>
              <a:rPr lang="en-US" sz="2400" dirty="0">
                <a:solidFill>
                  <a:schemeClr val="accent6"/>
                </a:solidFill>
              </a:rPr>
              <a:t/>
            </a:r>
            <a:br>
              <a:rPr lang="en-US" sz="2400" dirty="0">
                <a:solidFill>
                  <a:schemeClr val="accent6"/>
                </a:solidFill>
              </a:rPr>
            </a:br>
            <a:r>
              <a:rPr lang="en-US" sz="2400" dirty="0">
                <a:solidFill>
                  <a:schemeClr val="accent6"/>
                </a:solidFill>
              </a:rPr>
              <a:t>ANCESTRY: THE HEBREW IDENTITY OF CELTIC </a:t>
            </a:r>
            <a:r>
              <a:rPr lang="en-US" sz="2400" dirty="0" smtClean="0">
                <a:solidFill>
                  <a:schemeClr val="accent6"/>
                </a:solidFill>
              </a:rPr>
              <a:t>RACES (2015)</a:t>
            </a:r>
            <a:endParaRPr lang="en-US" sz="2400" dirty="0">
              <a:solidFill>
                <a:schemeClr val="accent6"/>
              </a:solidFill>
            </a:endParaRPr>
          </a:p>
        </p:txBody>
      </p:sp>
      <p:sp>
        <p:nvSpPr>
          <p:cNvPr id="4" name="Text Placeholder 3"/>
          <p:cNvSpPr>
            <a:spLocks noGrp="1"/>
          </p:cNvSpPr>
          <p:nvPr>
            <p:ph type="body" sz="half" idx="2"/>
          </p:nvPr>
        </p:nvSpPr>
        <p:spPr>
          <a:xfrm>
            <a:off x="913794" y="2291137"/>
            <a:ext cx="5934950" cy="3500063"/>
          </a:xfrm>
        </p:spPr>
        <p:txBody>
          <a:bodyPr>
            <a:normAutofit fontScale="62500" lnSpcReduction="20000"/>
          </a:bodyPr>
          <a:lstStyle/>
          <a:p>
            <a:r>
              <a:rPr lang="en-US" b="1" dirty="0" smtClean="0">
                <a:solidFill>
                  <a:srgbClr val="FFFF00"/>
                </a:solidFill>
              </a:rPr>
              <a:t>Chapter 10 “Moses, Ireland and Britain”, p. 118, subtitled “King Jeroboam of Israel and the Bull Calves”</a:t>
            </a:r>
          </a:p>
          <a:p>
            <a:r>
              <a:rPr lang="en-US" b="1" dirty="0" smtClean="0"/>
              <a:t>“”KISS THE CALVES”. </a:t>
            </a:r>
            <a:r>
              <a:rPr lang="en-US" b="1" dirty="0" err="1" smtClean="0"/>
              <a:t>Egalim</a:t>
            </a:r>
            <a:r>
              <a:rPr lang="en-US" b="1" dirty="0" smtClean="0"/>
              <a:t> [in the Hebrew] is the plural of bull-calves. These were metallic calves of the Northern Kingdom. At first these calves were made of gold but the Assyrians in their incursions may have taken them away. The replacements were apparently made of silver. Their worshippers would kiss these idols. The </a:t>
            </a:r>
            <a:r>
              <a:rPr lang="en-US" b="1" dirty="0" err="1" smtClean="0"/>
              <a:t>Cimbri</a:t>
            </a:r>
            <a:r>
              <a:rPr lang="en-US" b="1" dirty="0" smtClean="0"/>
              <a:t> carried the metal statue of a bull with them in their migrations. They may have offered up human sacrifice to them! The rationale behind human sacrifice is not much different from that used in our day to justify abortions. Pliny the Elder (16:95) describes a religious ceremony in which Druids dressed in white in Gaul climbed a sacred oak, cut down the mistletoe growing on it, and then sacrificed two white bulls and used the mistletoe to cure infertility. A bull with three horns (representing deity) is depicted on coins from cauldron which was found in Denmark but has been attributed a Celtic provenance. Bulls and the sacrifice of bulls are mentioned often in relation to the Druids. The bull is believed to have been sacred to the god </a:t>
            </a:r>
            <a:r>
              <a:rPr lang="en-US" b="1" dirty="0" err="1" smtClean="0"/>
              <a:t>Esus</a:t>
            </a:r>
            <a:r>
              <a:rPr lang="en-US" b="1" dirty="0" smtClean="0"/>
              <a:t> whose name is derived from the Phoenician </a:t>
            </a:r>
            <a:r>
              <a:rPr lang="en-US" b="1" dirty="0" err="1" smtClean="0"/>
              <a:t>Ousoos</a:t>
            </a:r>
            <a:r>
              <a:rPr lang="en-US" b="1" dirty="0" smtClean="0"/>
              <a:t> meaning Esau.”.</a:t>
            </a:r>
            <a:endParaRPr lang="en-US" b="1"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48" r="148"/>
          <a:stretch>
            <a:fillRect/>
          </a:stretch>
        </p:blipFill>
        <p:spPr/>
      </p:pic>
    </p:spTree>
    <p:extLst>
      <p:ext uri="{BB962C8B-B14F-4D97-AF65-F5344CB8AC3E}">
        <p14:creationId xmlns:p14="http://schemas.microsoft.com/office/powerpoint/2010/main" val="39724665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3795" y="1783492"/>
            <a:ext cx="10353762" cy="3424859"/>
          </a:xfrm>
        </p:spPr>
        <p:txBody>
          <a:bodyPr>
            <a:normAutofit/>
          </a:bodyPr>
          <a:lstStyle/>
          <a:p>
            <a:r>
              <a:rPr lang="en-US" sz="6000" dirty="0" smtClean="0">
                <a:solidFill>
                  <a:schemeClr val="accent6"/>
                </a:solidFill>
              </a:rPr>
              <a:t>The next slide shows the migrations of the northern tribes of </a:t>
            </a:r>
            <a:r>
              <a:rPr lang="en-US" sz="6000" dirty="0" err="1" smtClean="0">
                <a:solidFill>
                  <a:schemeClr val="accent6"/>
                </a:solidFill>
              </a:rPr>
              <a:t>israel</a:t>
            </a:r>
            <a:endParaRPr lang="en-US" sz="6000" dirty="0">
              <a:solidFill>
                <a:schemeClr val="accent6"/>
              </a:solidFill>
            </a:endParaRPr>
          </a:p>
        </p:txBody>
      </p:sp>
    </p:spTree>
    <p:extLst>
      <p:ext uri="{BB962C8B-B14F-4D97-AF65-F5344CB8AC3E}">
        <p14:creationId xmlns:p14="http://schemas.microsoft.com/office/powerpoint/2010/main" val="16237274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157" y="91440"/>
            <a:ext cx="10077886" cy="6675120"/>
          </a:xfrm>
          <a:prstGeom prst="rect">
            <a:avLst/>
          </a:prstGeom>
        </p:spPr>
      </p:pic>
    </p:spTree>
    <p:extLst>
      <p:ext uri="{BB962C8B-B14F-4D97-AF65-F5344CB8AC3E}">
        <p14:creationId xmlns:p14="http://schemas.microsoft.com/office/powerpoint/2010/main" val="23626164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372" y="100361"/>
            <a:ext cx="10066036" cy="6675120"/>
          </a:xfrm>
          <a:prstGeom prst="rect">
            <a:avLst/>
          </a:prstGeom>
        </p:spPr>
      </p:pic>
    </p:spTree>
    <p:extLst>
      <p:ext uri="{BB962C8B-B14F-4D97-AF65-F5344CB8AC3E}">
        <p14:creationId xmlns:p14="http://schemas.microsoft.com/office/powerpoint/2010/main" val="40392379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80342" y="1137424"/>
            <a:ext cx="10353762" cy="4583152"/>
          </a:xfrm>
        </p:spPr>
        <p:txBody>
          <a:bodyPr>
            <a:normAutofit fontScale="90000"/>
          </a:bodyPr>
          <a:lstStyle/>
          <a:p>
            <a:r>
              <a:rPr lang="en-US" sz="6000" dirty="0" smtClean="0">
                <a:solidFill>
                  <a:schemeClr val="accent6"/>
                </a:solidFill>
              </a:rPr>
              <a:t>This next slide shows an example of the settlements of the northern tribes of </a:t>
            </a:r>
            <a:r>
              <a:rPr lang="en-US" sz="6000" dirty="0" err="1" smtClean="0">
                <a:solidFill>
                  <a:schemeClr val="accent6"/>
                </a:solidFill>
              </a:rPr>
              <a:t>israel</a:t>
            </a:r>
            <a:r>
              <a:rPr lang="en-US" sz="6000" dirty="0" smtClean="0">
                <a:solidFill>
                  <a:schemeClr val="accent6"/>
                </a:solidFill>
              </a:rPr>
              <a:t> in </a:t>
            </a:r>
            <a:r>
              <a:rPr lang="en-US" sz="6000" dirty="0" err="1" smtClean="0">
                <a:solidFill>
                  <a:schemeClr val="accent6"/>
                </a:solidFill>
              </a:rPr>
              <a:t>france</a:t>
            </a:r>
            <a:r>
              <a:rPr lang="en-US" sz="6000" dirty="0" smtClean="0">
                <a:solidFill>
                  <a:schemeClr val="accent6"/>
                </a:solidFill>
              </a:rPr>
              <a:t> during </a:t>
            </a:r>
            <a:r>
              <a:rPr lang="en-US" sz="6000" dirty="0" err="1" smtClean="0">
                <a:solidFill>
                  <a:schemeClr val="accent6"/>
                </a:solidFill>
              </a:rPr>
              <a:t>ceasar’s</a:t>
            </a:r>
            <a:r>
              <a:rPr lang="en-US" sz="6000" dirty="0" smtClean="0">
                <a:solidFill>
                  <a:schemeClr val="accent6"/>
                </a:solidFill>
              </a:rPr>
              <a:t> time</a:t>
            </a:r>
            <a:endParaRPr lang="en-US" sz="6000" dirty="0">
              <a:solidFill>
                <a:schemeClr val="accent6"/>
              </a:solidFill>
            </a:endParaRPr>
          </a:p>
        </p:txBody>
      </p:sp>
    </p:spTree>
    <p:extLst>
      <p:ext uri="{BB962C8B-B14F-4D97-AF65-F5344CB8AC3E}">
        <p14:creationId xmlns:p14="http://schemas.microsoft.com/office/powerpoint/2010/main" val="8725987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775730" cy="1456267"/>
          </a:xfrm>
        </p:spPr>
        <p:txBody>
          <a:bodyPr/>
          <a:lstStyle/>
          <a:p>
            <a:pPr algn="ctr"/>
            <a:r>
              <a:rPr lang="en-US" b="1" dirty="0" smtClean="0">
                <a:solidFill>
                  <a:srgbClr val="FFC000"/>
                </a:solidFill>
              </a:rPr>
              <a:t>THERE ARE FIVE FACTORS THAT CONSISTS OF A FEAST</a:t>
            </a:r>
            <a:endParaRPr lang="en-US" b="1" dirty="0">
              <a:solidFill>
                <a:srgbClr val="FFC000"/>
              </a:solidFill>
            </a:endParaRPr>
          </a:p>
        </p:txBody>
      </p:sp>
      <p:sp>
        <p:nvSpPr>
          <p:cNvPr id="3" name="Content Placeholder 2"/>
          <p:cNvSpPr>
            <a:spLocks noGrp="1"/>
          </p:cNvSpPr>
          <p:nvPr>
            <p:ph idx="1"/>
          </p:nvPr>
        </p:nvSpPr>
        <p:spPr/>
        <p:txBody>
          <a:bodyPr anchor="t">
            <a:normAutofit/>
          </a:bodyPr>
          <a:lstStyle/>
          <a:p>
            <a:pPr>
              <a:buFont typeface="Wingdings" panose="05000000000000000000" pitchFamily="2" charset="2"/>
              <a:buChar char="v"/>
            </a:pPr>
            <a:r>
              <a:rPr lang="en-US" sz="2800" dirty="0">
                <a:latin typeface="Century Gothic" panose="020B0502020202020204" pitchFamily="34" charset="0"/>
              </a:rPr>
              <a:t> </a:t>
            </a:r>
            <a:r>
              <a:rPr lang="en-US" sz="2800" b="1" dirty="0"/>
              <a:t>A god/deity to worship and offer sacrifices </a:t>
            </a:r>
            <a:r>
              <a:rPr lang="en-US" sz="2800" b="1" dirty="0" smtClean="0"/>
              <a:t>to</a:t>
            </a:r>
          </a:p>
          <a:p>
            <a:pPr>
              <a:buFont typeface="Wingdings" panose="05000000000000000000" pitchFamily="2" charset="2"/>
              <a:buChar char="v"/>
            </a:pPr>
            <a:r>
              <a:rPr lang="en-US" sz="2800" b="1" dirty="0"/>
              <a:t> </a:t>
            </a:r>
            <a:r>
              <a:rPr lang="en-US" sz="2800" b="1" dirty="0" smtClean="0"/>
              <a:t>An appointed </a:t>
            </a:r>
            <a:r>
              <a:rPr lang="en-US" sz="2800" b="1" dirty="0"/>
              <a:t>day and month for the feast</a:t>
            </a:r>
          </a:p>
          <a:p>
            <a:pPr>
              <a:buFont typeface="Wingdings" panose="05000000000000000000" pitchFamily="2" charset="2"/>
              <a:buChar char="v"/>
            </a:pPr>
            <a:r>
              <a:rPr lang="en-US" sz="2800" b="1" dirty="0" smtClean="0"/>
              <a:t> Priests</a:t>
            </a:r>
          </a:p>
          <a:p>
            <a:pPr>
              <a:buFont typeface="Wingdings" panose="05000000000000000000" pitchFamily="2" charset="2"/>
              <a:buChar char="v"/>
            </a:pPr>
            <a:r>
              <a:rPr lang="en-US" sz="2800" b="1" dirty="0"/>
              <a:t> </a:t>
            </a:r>
            <a:r>
              <a:rPr lang="en-US" sz="2800" b="1" dirty="0" smtClean="0"/>
              <a:t>Sacrifices</a:t>
            </a:r>
          </a:p>
        </p:txBody>
      </p:sp>
    </p:spTree>
    <p:extLst>
      <p:ext uri="{BB962C8B-B14F-4D97-AF65-F5344CB8AC3E}">
        <p14:creationId xmlns:p14="http://schemas.microsoft.com/office/powerpoint/2010/main" val="2173615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365" y="89210"/>
            <a:ext cx="4751699" cy="658368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6064" y="89210"/>
            <a:ext cx="4712987" cy="6583680"/>
          </a:xfrm>
          <a:prstGeom prst="rect">
            <a:avLst/>
          </a:prstGeom>
        </p:spPr>
      </p:pic>
    </p:spTree>
    <p:extLst>
      <p:ext uri="{BB962C8B-B14F-4D97-AF65-F5344CB8AC3E}">
        <p14:creationId xmlns:p14="http://schemas.microsoft.com/office/powerpoint/2010/main" val="15186050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chemeClr val="accent6"/>
                </a:solidFill>
              </a:rPr>
              <a:t>heritage</a:t>
            </a:r>
            <a:endParaRPr lang="en-US" sz="6000" dirty="0">
              <a:solidFill>
                <a:schemeClr val="accent6"/>
              </a:solidFill>
            </a:endParaRPr>
          </a:p>
        </p:txBody>
      </p:sp>
      <p:sp>
        <p:nvSpPr>
          <p:cNvPr id="3" name="Content Placeholder 2"/>
          <p:cNvSpPr>
            <a:spLocks noGrp="1"/>
          </p:cNvSpPr>
          <p:nvPr>
            <p:ph sz="half" idx="1"/>
          </p:nvPr>
        </p:nvSpPr>
        <p:spPr>
          <a:xfrm>
            <a:off x="913794" y="2088319"/>
            <a:ext cx="10353761" cy="3702881"/>
          </a:xfrm>
        </p:spPr>
        <p:txBody>
          <a:bodyPr>
            <a:normAutofit/>
          </a:bodyPr>
          <a:lstStyle/>
          <a:p>
            <a:pPr marL="0" indent="0" algn="ctr">
              <a:buNone/>
            </a:pPr>
            <a:r>
              <a:rPr lang="en-US" sz="5400" b="1" dirty="0" smtClean="0"/>
              <a:t>All of the routes ended westward in Western Europe.</a:t>
            </a:r>
            <a:endParaRPr lang="en-US" sz="5400" b="1" dirty="0"/>
          </a:p>
        </p:txBody>
      </p:sp>
    </p:spTree>
    <p:extLst>
      <p:ext uri="{BB962C8B-B14F-4D97-AF65-F5344CB8AC3E}">
        <p14:creationId xmlns:p14="http://schemas.microsoft.com/office/powerpoint/2010/main" val="4405830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chemeClr val="accent6"/>
                </a:solidFill>
              </a:rPr>
              <a:t>heritage</a:t>
            </a:r>
            <a:endParaRPr lang="en-US" sz="6000" dirty="0">
              <a:solidFill>
                <a:schemeClr val="accent6"/>
              </a:solidFill>
            </a:endParaRPr>
          </a:p>
        </p:txBody>
      </p:sp>
      <p:sp>
        <p:nvSpPr>
          <p:cNvPr id="3" name="Content Placeholder 2"/>
          <p:cNvSpPr>
            <a:spLocks noGrp="1"/>
          </p:cNvSpPr>
          <p:nvPr>
            <p:ph sz="half" idx="1"/>
          </p:nvPr>
        </p:nvSpPr>
        <p:spPr>
          <a:xfrm>
            <a:off x="913794" y="2088319"/>
            <a:ext cx="10353761" cy="3702881"/>
          </a:xfrm>
        </p:spPr>
        <p:txBody>
          <a:bodyPr>
            <a:normAutofit/>
          </a:bodyPr>
          <a:lstStyle/>
          <a:p>
            <a:pPr marL="0" indent="0" algn="ctr">
              <a:buNone/>
            </a:pPr>
            <a:r>
              <a:rPr lang="en-US" sz="5400" b="1" dirty="0"/>
              <a:t>These next slides show some of the various tribal names</a:t>
            </a:r>
          </a:p>
        </p:txBody>
      </p:sp>
    </p:spTree>
    <p:extLst>
      <p:ext uri="{BB962C8B-B14F-4D97-AF65-F5344CB8AC3E}">
        <p14:creationId xmlns:p14="http://schemas.microsoft.com/office/powerpoint/2010/main" val="20989264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6000" dirty="0" err="1" smtClean="0">
                <a:solidFill>
                  <a:schemeClr val="accent6"/>
                </a:solidFill>
              </a:rPr>
              <a:t>HERITage</a:t>
            </a:r>
            <a:endParaRPr lang="en-US" sz="6000" dirty="0">
              <a:solidFill>
                <a:schemeClr val="accent6"/>
              </a:solidFill>
            </a:endParaRPr>
          </a:p>
        </p:txBody>
      </p:sp>
      <p:sp>
        <p:nvSpPr>
          <p:cNvPr id="3" name="Content Placeholder 2"/>
          <p:cNvSpPr>
            <a:spLocks noGrp="1"/>
          </p:cNvSpPr>
          <p:nvPr>
            <p:ph sz="half" idx="1"/>
          </p:nvPr>
        </p:nvSpPr>
        <p:spPr/>
        <p:txBody>
          <a:bodyPr>
            <a:normAutofit/>
          </a:bodyPr>
          <a:lstStyle/>
          <a:p>
            <a:pPr marL="0" indent="0" algn="ctr">
              <a:buNone/>
            </a:pPr>
            <a:r>
              <a:rPr lang="en-US" sz="5400" b="1" dirty="0" err="1" smtClean="0"/>
              <a:t>Gauls</a:t>
            </a:r>
            <a:endParaRPr lang="en-US" sz="5400" b="1" dirty="0" smtClean="0"/>
          </a:p>
          <a:p>
            <a:pPr marL="0" indent="0" algn="ctr">
              <a:buNone/>
            </a:pPr>
            <a:r>
              <a:rPr lang="en-US" sz="5400" b="1" dirty="0" smtClean="0"/>
              <a:t>Angles</a:t>
            </a:r>
          </a:p>
          <a:p>
            <a:pPr marL="0" indent="0" algn="ctr">
              <a:buNone/>
            </a:pPr>
            <a:r>
              <a:rPr lang="en-US" sz="5400" b="1" dirty="0" smtClean="0"/>
              <a:t>Celts</a:t>
            </a:r>
            <a:endParaRPr lang="en-US" sz="5400" b="1" dirty="0"/>
          </a:p>
        </p:txBody>
      </p:sp>
    </p:spTree>
    <p:extLst>
      <p:ext uri="{BB962C8B-B14F-4D97-AF65-F5344CB8AC3E}">
        <p14:creationId xmlns:p14="http://schemas.microsoft.com/office/powerpoint/2010/main" val="23236473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6000" dirty="0" err="1" smtClean="0">
                <a:solidFill>
                  <a:schemeClr val="accent6"/>
                </a:solidFill>
              </a:rPr>
              <a:t>HERITage</a:t>
            </a:r>
            <a:endParaRPr lang="en-US" sz="6000" dirty="0">
              <a:solidFill>
                <a:schemeClr val="accent6"/>
              </a:solidFill>
            </a:endParaRPr>
          </a:p>
        </p:txBody>
      </p:sp>
      <p:sp>
        <p:nvSpPr>
          <p:cNvPr id="3" name="Content Placeholder 2"/>
          <p:cNvSpPr>
            <a:spLocks noGrp="1"/>
          </p:cNvSpPr>
          <p:nvPr>
            <p:ph sz="half" idx="1"/>
          </p:nvPr>
        </p:nvSpPr>
        <p:spPr/>
        <p:txBody>
          <a:bodyPr>
            <a:normAutofit/>
          </a:bodyPr>
          <a:lstStyle/>
          <a:p>
            <a:pPr marL="0" indent="0" algn="ctr">
              <a:buNone/>
            </a:pPr>
            <a:r>
              <a:rPr lang="en-US" sz="5400" b="1" dirty="0" err="1" smtClean="0"/>
              <a:t>Gauls</a:t>
            </a:r>
            <a:endParaRPr lang="en-US" sz="5400" b="1" dirty="0" smtClean="0"/>
          </a:p>
          <a:p>
            <a:pPr marL="0" indent="0" algn="ctr">
              <a:buNone/>
            </a:pPr>
            <a:r>
              <a:rPr lang="en-US" sz="5400" b="1" dirty="0" smtClean="0"/>
              <a:t>Angles</a:t>
            </a:r>
          </a:p>
          <a:p>
            <a:pPr marL="0" indent="0" algn="ctr">
              <a:buNone/>
            </a:pPr>
            <a:r>
              <a:rPr lang="en-US" sz="5400" b="1" dirty="0" smtClean="0"/>
              <a:t>Celts</a:t>
            </a:r>
            <a:endParaRPr lang="en-US" sz="5400" b="1" dirty="0"/>
          </a:p>
        </p:txBody>
      </p:sp>
      <p:sp>
        <p:nvSpPr>
          <p:cNvPr id="4" name="Content Placeholder 3"/>
          <p:cNvSpPr>
            <a:spLocks noGrp="1"/>
          </p:cNvSpPr>
          <p:nvPr>
            <p:ph sz="half" idx="2"/>
          </p:nvPr>
        </p:nvSpPr>
        <p:spPr/>
        <p:txBody>
          <a:bodyPr>
            <a:normAutofit/>
          </a:bodyPr>
          <a:lstStyle/>
          <a:p>
            <a:pPr marL="0" indent="0" algn="ctr">
              <a:buNone/>
            </a:pPr>
            <a:r>
              <a:rPr lang="en-US" sz="5400" b="1" dirty="0" smtClean="0">
                <a:solidFill>
                  <a:srgbClr val="FFFF00"/>
                </a:solidFill>
              </a:rPr>
              <a:t>GL</a:t>
            </a:r>
          </a:p>
          <a:p>
            <a:pPr marL="0" indent="0" algn="ctr">
              <a:buNone/>
            </a:pPr>
            <a:r>
              <a:rPr lang="en-US" sz="5400" b="1" dirty="0" smtClean="0">
                <a:solidFill>
                  <a:srgbClr val="FFFF00"/>
                </a:solidFill>
              </a:rPr>
              <a:t>GL</a:t>
            </a:r>
          </a:p>
          <a:p>
            <a:pPr marL="0" indent="0" algn="ctr">
              <a:buNone/>
            </a:pPr>
            <a:r>
              <a:rPr lang="en-US" sz="5400" b="1" dirty="0" smtClean="0">
                <a:solidFill>
                  <a:srgbClr val="FFFF00"/>
                </a:solidFill>
              </a:rPr>
              <a:t>CL</a:t>
            </a:r>
            <a:endParaRPr lang="en-US" sz="5400" b="1" dirty="0">
              <a:solidFill>
                <a:srgbClr val="FFFF00"/>
              </a:solidFill>
            </a:endParaRPr>
          </a:p>
        </p:txBody>
      </p:sp>
      <p:sp>
        <p:nvSpPr>
          <p:cNvPr id="2" name="Rectangle 1"/>
          <p:cNvSpPr/>
          <p:nvPr/>
        </p:nvSpPr>
        <p:spPr>
          <a:xfrm>
            <a:off x="1884556" y="5492196"/>
            <a:ext cx="8463776" cy="954107"/>
          </a:xfrm>
          <a:prstGeom prst="rect">
            <a:avLst/>
          </a:prstGeom>
        </p:spPr>
        <p:txBody>
          <a:bodyPr wrap="square">
            <a:spAutoFit/>
          </a:bodyPr>
          <a:lstStyle/>
          <a:p>
            <a:pPr algn="ctr"/>
            <a:r>
              <a:rPr lang="en-US" sz="2800" b="1" dirty="0" smtClean="0">
                <a:solidFill>
                  <a:srgbClr val="FFFF00"/>
                </a:solidFill>
              </a:rPr>
              <a:t>Notice the </a:t>
            </a:r>
            <a:r>
              <a:rPr lang="en-US" sz="2800" b="1" dirty="0" err="1" smtClean="0">
                <a:solidFill>
                  <a:srgbClr val="FFFF00"/>
                </a:solidFill>
              </a:rPr>
              <a:t>silimarities</a:t>
            </a:r>
            <a:r>
              <a:rPr lang="en-US" sz="2800" b="1" dirty="0" smtClean="0">
                <a:solidFill>
                  <a:srgbClr val="FFFF00"/>
                </a:solidFill>
              </a:rPr>
              <a:t> of the base letters of the tribal names</a:t>
            </a:r>
            <a:endParaRPr lang="en-US" sz="2800" b="1" dirty="0">
              <a:solidFill>
                <a:srgbClr val="FFFF00"/>
              </a:solidFill>
            </a:endParaRPr>
          </a:p>
        </p:txBody>
      </p:sp>
    </p:spTree>
    <p:extLst>
      <p:ext uri="{BB962C8B-B14F-4D97-AF65-F5344CB8AC3E}">
        <p14:creationId xmlns:p14="http://schemas.microsoft.com/office/powerpoint/2010/main" val="262870652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chemeClr val="accent6"/>
                </a:solidFill>
              </a:rPr>
              <a:t>heritage</a:t>
            </a:r>
            <a:endParaRPr lang="en-US" sz="6000" dirty="0">
              <a:solidFill>
                <a:schemeClr val="accent6"/>
              </a:solidFill>
            </a:endParaRPr>
          </a:p>
        </p:txBody>
      </p:sp>
      <p:sp>
        <p:nvSpPr>
          <p:cNvPr id="3" name="Content Placeholder 2"/>
          <p:cNvSpPr>
            <a:spLocks noGrp="1"/>
          </p:cNvSpPr>
          <p:nvPr>
            <p:ph sz="half" idx="1"/>
          </p:nvPr>
        </p:nvSpPr>
        <p:spPr>
          <a:xfrm>
            <a:off x="913794" y="2088319"/>
            <a:ext cx="10353761" cy="3702881"/>
          </a:xfrm>
        </p:spPr>
        <p:txBody>
          <a:bodyPr>
            <a:normAutofit fontScale="92500" lnSpcReduction="10000"/>
          </a:bodyPr>
          <a:lstStyle/>
          <a:p>
            <a:pPr marL="0" indent="0" algn="ctr">
              <a:buNone/>
            </a:pPr>
            <a:r>
              <a:rPr lang="en-US" sz="5400" b="1" dirty="0"/>
              <a:t>These next slides show </a:t>
            </a:r>
            <a:r>
              <a:rPr lang="en-US" sz="5400" b="1" dirty="0" smtClean="0"/>
              <a:t>a Hebrew word that would most likely relate to these tribal names</a:t>
            </a:r>
            <a:endParaRPr lang="en-US" sz="5400" b="1" dirty="0"/>
          </a:p>
        </p:txBody>
      </p:sp>
    </p:spTree>
    <p:extLst>
      <p:ext uri="{BB962C8B-B14F-4D97-AF65-F5344CB8AC3E}">
        <p14:creationId xmlns:p14="http://schemas.microsoft.com/office/powerpoint/2010/main" val="36192820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6000" dirty="0" err="1" smtClean="0">
                <a:solidFill>
                  <a:schemeClr val="accent6"/>
                </a:solidFill>
              </a:rPr>
              <a:t>HERITage</a:t>
            </a:r>
            <a:endParaRPr lang="en-US" sz="6000" dirty="0">
              <a:solidFill>
                <a:schemeClr val="accent6"/>
              </a:solidFill>
            </a:endParaRPr>
          </a:p>
        </p:txBody>
      </p:sp>
      <p:pic>
        <p:nvPicPr>
          <p:cNvPr id="2" name="Content Placeholder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44425" y="2143550"/>
            <a:ext cx="3092499" cy="1737360"/>
          </a:xfrm>
        </p:spPr>
      </p:pic>
    </p:spTree>
    <p:extLst>
      <p:ext uri="{BB962C8B-B14F-4D97-AF65-F5344CB8AC3E}">
        <p14:creationId xmlns:p14="http://schemas.microsoft.com/office/powerpoint/2010/main" val="140059575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6000" dirty="0" err="1" smtClean="0">
                <a:solidFill>
                  <a:schemeClr val="accent6"/>
                </a:solidFill>
              </a:rPr>
              <a:t>HERITage</a:t>
            </a:r>
            <a:endParaRPr lang="en-US" sz="6000" dirty="0">
              <a:solidFill>
                <a:schemeClr val="accent6"/>
              </a:solidFill>
            </a:endParaRPr>
          </a:p>
        </p:txBody>
      </p:sp>
      <p:pic>
        <p:nvPicPr>
          <p:cNvPr id="2" name="Content Placeholder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44425" y="2143550"/>
            <a:ext cx="3092499" cy="1737360"/>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6252" y="2143550"/>
            <a:ext cx="3090672" cy="2899675"/>
          </a:xfrm>
          <a:prstGeom prst="rect">
            <a:avLst/>
          </a:prstGeom>
        </p:spPr>
      </p:pic>
    </p:spTree>
    <p:extLst>
      <p:ext uri="{BB962C8B-B14F-4D97-AF65-F5344CB8AC3E}">
        <p14:creationId xmlns:p14="http://schemas.microsoft.com/office/powerpoint/2010/main" val="231588344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6000" dirty="0" err="1" smtClean="0">
                <a:solidFill>
                  <a:schemeClr val="accent6"/>
                </a:solidFill>
              </a:rPr>
              <a:t>HERITage</a:t>
            </a:r>
            <a:endParaRPr lang="en-US" sz="6000" dirty="0">
              <a:solidFill>
                <a:schemeClr val="accent6"/>
              </a:solidFill>
            </a:endParaRPr>
          </a:p>
        </p:txBody>
      </p:sp>
      <p:pic>
        <p:nvPicPr>
          <p:cNvPr id="2" name="Content Placeholder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44425" y="2143550"/>
            <a:ext cx="3092499" cy="1737360"/>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6252" y="2143550"/>
            <a:ext cx="3090672" cy="2899675"/>
          </a:xfrm>
          <a:prstGeom prst="rect">
            <a:avLst/>
          </a:prstGeom>
        </p:spPr>
      </p:pic>
      <p:sp>
        <p:nvSpPr>
          <p:cNvPr id="6" name="Content Placeholder 2"/>
          <p:cNvSpPr>
            <a:spLocks noGrp="1"/>
          </p:cNvSpPr>
          <p:nvPr>
            <p:ph sz="half" idx="1"/>
          </p:nvPr>
        </p:nvSpPr>
        <p:spPr>
          <a:xfrm>
            <a:off x="1423080" y="5250854"/>
            <a:ext cx="9341375" cy="1203767"/>
          </a:xfrm>
        </p:spPr>
        <p:txBody>
          <a:bodyPr>
            <a:normAutofit/>
          </a:bodyPr>
          <a:lstStyle/>
          <a:p>
            <a:pPr marL="0" indent="0" algn="ctr">
              <a:buNone/>
            </a:pPr>
            <a:r>
              <a:rPr lang="en-US" sz="5400" b="1" dirty="0" err="1" smtClean="0">
                <a:solidFill>
                  <a:srgbClr val="FFFF00"/>
                </a:solidFill>
              </a:rPr>
              <a:t>Galah</a:t>
            </a:r>
            <a:r>
              <a:rPr lang="en-US" sz="5400" b="1" dirty="0" smtClean="0">
                <a:solidFill>
                  <a:srgbClr val="FFFF00"/>
                </a:solidFill>
              </a:rPr>
              <a:t> = exile</a:t>
            </a:r>
            <a:endParaRPr lang="en-US" sz="5400" b="1" dirty="0">
              <a:solidFill>
                <a:srgbClr val="FFFF00"/>
              </a:solidFill>
            </a:endParaRPr>
          </a:p>
        </p:txBody>
      </p:sp>
    </p:spTree>
    <p:extLst>
      <p:ext uri="{BB962C8B-B14F-4D97-AF65-F5344CB8AC3E}">
        <p14:creationId xmlns:p14="http://schemas.microsoft.com/office/powerpoint/2010/main" val="398454554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chemeClr val="accent6"/>
                </a:solidFill>
              </a:rPr>
              <a:t>heritage</a:t>
            </a:r>
            <a:endParaRPr lang="en-US" sz="6000" dirty="0">
              <a:solidFill>
                <a:schemeClr val="accent6"/>
              </a:solidFill>
            </a:endParaRPr>
          </a:p>
        </p:txBody>
      </p:sp>
      <p:sp>
        <p:nvSpPr>
          <p:cNvPr id="3" name="Content Placeholder 2"/>
          <p:cNvSpPr>
            <a:spLocks noGrp="1"/>
          </p:cNvSpPr>
          <p:nvPr>
            <p:ph sz="half" idx="1"/>
          </p:nvPr>
        </p:nvSpPr>
        <p:spPr>
          <a:xfrm>
            <a:off x="913794" y="2088319"/>
            <a:ext cx="10353761" cy="3702881"/>
          </a:xfrm>
        </p:spPr>
        <p:txBody>
          <a:bodyPr>
            <a:normAutofit fontScale="85000" lnSpcReduction="10000"/>
          </a:bodyPr>
          <a:lstStyle/>
          <a:p>
            <a:pPr marL="0" indent="0" algn="ctr">
              <a:buNone/>
            </a:pPr>
            <a:r>
              <a:rPr lang="en-US" sz="5400" b="1" dirty="0" smtClean="0"/>
              <a:t>Based on Yair </a:t>
            </a:r>
            <a:r>
              <a:rPr lang="en-US" sz="5400" b="1" dirty="0" err="1" smtClean="0"/>
              <a:t>Davidiy’s</a:t>
            </a:r>
            <a:r>
              <a:rPr lang="en-US" sz="5400" b="1" dirty="0" smtClean="0"/>
              <a:t> research, the Israelites migrated throughout the centuries </a:t>
            </a:r>
            <a:r>
              <a:rPr lang="en-US" sz="5400" b="1" dirty="0" smtClean="0"/>
              <a:t>in</a:t>
            </a:r>
            <a:r>
              <a:rPr lang="en-US" sz="5400" b="1" dirty="0" smtClean="0"/>
              <a:t> </a:t>
            </a:r>
            <a:r>
              <a:rPr lang="en-US" sz="5400" b="1" dirty="0" smtClean="0"/>
              <a:t>Western Europe.</a:t>
            </a:r>
            <a:endParaRPr lang="en-US" sz="5400" b="1" dirty="0"/>
          </a:p>
        </p:txBody>
      </p:sp>
    </p:spTree>
    <p:extLst>
      <p:ext uri="{BB962C8B-B14F-4D97-AF65-F5344CB8AC3E}">
        <p14:creationId xmlns:p14="http://schemas.microsoft.com/office/powerpoint/2010/main" val="1843958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775730" cy="1456267"/>
          </a:xfrm>
        </p:spPr>
        <p:txBody>
          <a:bodyPr/>
          <a:lstStyle/>
          <a:p>
            <a:pPr algn="ctr"/>
            <a:r>
              <a:rPr lang="en-US" b="1" dirty="0" smtClean="0">
                <a:solidFill>
                  <a:srgbClr val="FFC000"/>
                </a:solidFill>
              </a:rPr>
              <a:t>THERE ARE FIVE FACTORS THAT CONSISTS OF A FEAST</a:t>
            </a:r>
            <a:endParaRPr lang="en-US" b="1" dirty="0">
              <a:solidFill>
                <a:srgbClr val="FFC000"/>
              </a:solidFill>
            </a:endParaRPr>
          </a:p>
        </p:txBody>
      </p:sp>
      <p:sp>
        <p:nvSpPr>
          <p:cNvPr id="3" name="Content Placeholder 2"/>
          <p:cNvSpPr>
            <a:spLocks noGrp="1"/>
          </p:cNvSpPr>
          <p:nvPr>
            <p:ph idx="1"/>
          </p:nvPr>
        </p:nvSpPr>
        <p:spPr/>
        <p:txBody>
          <a:bodyPr anchor="t">
            <a:normAutofit/>
          </a:bodyPr>
          <a:lstStyle/>
          <a:p>
            <a:pPr>
              <a:buFont typeface="Wingdings" panose="05000000000000000000" pitchFamily="2" charset="2"/>
              <a:buChar char="v"/>
            </a:pPr>
            <a:r>
              <a:rPr lang="en-US" sz="2800" dirty="0"/>
              <a:t> </a:t>
            </a:r>
            <a:r>
              <a:rPr lang="en-US" sz="2800" b="1" dirty="0"/>
              <a:t>A god/deity to worship and offer sacrifices to</a:t>
            </a:r>
            <a:endParaRPr lang="en-US" sz="2800" b="1" dirty="0" smtClean="0"/>
          </a:p>
          <a:p>
            <a:pPr>
              <a:buFont typeface="Wingdings" panose="05000000000000000000" pitchFamily="2" charset="2"/>
              <a:buChar char="v"/>
            </a:pPr>
            <a:r>
              <a:rPr lang="en-US" sz="2800" b="1" dirty="0" smtClean="0"/>
              <a:t> An appointed day and month for the feast</a:t>
            </a:r>
          </a:p>
          <a:p>
            <a:pPr>
              <a:buFont typeface="Wingdings" panose="05000000000000000000" pitchFamily="2" charset="2"/>
              <a:buChar char="v"/>
            </a:pPr>
            <a:r>
              <a:rPr lang="en-US" sz="2800" b="1" dirty="0"/>
              <a:t> </a:t>
            </a:r>
            <a:r>
              <a:rPr lang="en-US" sz="2800" b="1" dirty="0" smtClean="0"/>
              <a:t>Priests</a:t>
            </a:r>
          </a:p>
          <a:p>
            <a:pPr>
              <a:buFont typeface="Wingdings" panose="05000000000000000000" pitchFamily="2" charset="2"/>
              <a:buChar char="v"/>
            </a:pPr>
            <a:r>
              <a:rPr lang="en-US" sz="2800" b="1" dirty="0"/>
              <a:t> </a:t>
            </a:r>
            <a:r>
              <a:rPr lang="en-US" sz="2800" b="1" dirty="0" smtClean="0"/>
              <a:t>Sacrifices</a:t>
            </a:r>
          </a:p>
          <a:p>
            <a:pPr>
              <a:buFont typeface="Wingdings" panose="05000000000000000000" pitchFamily="2" charset="2"/>
              <a:buChar char="v"/>
            </a:pPr>
            <a:r>
              <a:rPr lang="en-US" sz="2800" b="1" dirty="0"/>
              <a:t> </a:t>
            </a:r>
            <a:r>
              <a:rPr lang="en-US" sz="2800" b="1" dirty="0" smtClean="0"/>
              <a:t>Food to feast</a:t>
            </a:r>
            <a:endParaRPr lang="en-US" sz="2800" b="1" dirty="0"/>
          </a:p>
        </p:txBody>
      </p:sp>
    </p:spTree>
    <p:extLst>
      <p:ext uri="{BB962C8B-B14F-4D97-AF65-F5344CB8AC3E}">
        <p14:creationId xmlns:p14="http://schemas.microsoft.com/office/powerpoint/2010/main" val="17250242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3795" y="1783492"/>
            <a:ext cx="10353762" cy="3424859"/>
          </a:xfrm>
        </p:spPr>
        <p:txBody>
          <a:bodyPr>
            <a:normAutofit/>
          </a:bodyPr>
          <a:lstStyle/>
          <a:p>
            <a:r>
              <a:rPr lang="en-US" sz="8000" dirty="0" smtClean="0">
                <a:solidFill>
                  <a:schemeClr val="accent6"/>
                </a:solidFill>
              </a:rPr>
              <a:t>Possible BIBLICAL ROOTS OF HALOWEEN</a:t>
            </a:r>
            <a:endParaRPr lang="en-US" sz="8000" dirty="0">
              <a:solidFill>
                <a:schemeClr val="accent6"/>
              </a:solidFill>
            </a:endParaRPr>
          </a:p>
        </p:txBody>
      </p:sp>
    </p:spTree>
    <p:extLst>
      <p:ext uri="{BB962C8B-B14F-4D97-AF65-F5344CB8AC3E}">
        <p14:creationId xmlns:p14="http://schemas.microsoft.com/office/powerpoint/2010/main" val="245171238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3795" y="1783492"/>
            <a:ext cx="10353762" cy="3424859"/>
          </a:xfrm>
        </p:spPr>
        <p:txBody>
          <a:bodyPr>
            <a:normAutofit/>
          </a:bodyPr>
          <a:lstStyle/>
          <a:p>
            <a:r>
              <a:rPr lang="en-US" sz="8000" dirty="0" smtClean="0">
                <a:solidFill>
                  <a:schemeClr val="accent6"/>
                </a:solidFill>
              </a:rPr>
              <a:t>1 Kings 12:25-33</a:t>
            </a:r>
            <a:endParaRPr lang="en-US" sz="8000" dirty="0">
              <a:solidFill>
                <a:schemeClr val="accent6"/>
              </a:solidFill>
            </a:endParaRPr>
          </a:p>
        </p:txBody>
      </p:sp>
    </p:spTree>
    <p:extLst>
      <p:ext uri="{BB962C8B-B14F-4D97-AF65-F5344CB8AC3E}">
        <p14:creationId xmlns:p14="http://schemas.microsoft.com/office/powerpoint/2010/main" val="230064367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solidFill>
                  <a:schemeClr val="accent6"/>
                </a:solidFill>
              </a:rPr>
              <a:t>POSSIBLE BIBLICAL </a:t>
            </a:r>
            <a:r>
              <a:rPr lang="en-US" sz="4800" dirty="0">
                <a:solidFill>
                  <a:schemeClr val="accent6"/>
                </a:solidFill>
              </a:rPr>
              <a:t>ROOTS OF HALOWEEN</a:t>
            </a:r>
          </a:p>
        </p:txBody>
      </p:sp>
      <p:sp>
        <p:nvSpPr>
          <p:cNvPr id="3" name="Content Placeholder 2"/>
          <p:cNvSpPr>
            <a:spLocks noGrp="1"/>
          </p:cNvSpPr>
          <p:nvPr>
            <p:ph sz="half" idx="1"/>
          </p:nvPr>
        </p:nvSpPr>
        <p:spPr>
          <a:xfrm>
            <a:off x="913794" y="2088319"/>
            <a:ext cx="10353761" cy="3702881"/>
          </a:xfrm>
        </p:spPr>
        <p:txBody>
          <a:bodyPr>
            <a:noAutofit/>
          </a:bodyPr>
          <a:lstStyle/>
          <a:p>
            <a:pPr marL="0" indent="0" algn="ctr">
              <a:buNone/>
            </a:pPr>
            <a:r>
              <a:rPr lang="en-US" b="1" dirty="0" smtClean="0"/>
              <a:t>1 Kings 12:25 </a:t>
            </a:r>
            <a:r>
              <a:rPr lang="en-US" b="1" dirty="0"/>
              <a:t>Then Jeroboam built </a:t>
            </a:r>
            <a:r>
              <a:rPr lang="en-US" b="1" dirty="0" err="1"/>
              <a:t>Shechem</a:t>
            </a:r>
            <a:r>
              <a:rPr lang="en-US" b="1" dirty="0"/>
              <a:t> in the hill country of Ephraim, and lived there. And he went out from there and built </a:t>
            </a:r>
            <a:r>
              <a:rPr lang="en-US" b="1" dirty="0" err="1"/>
              <a:t>Penuel</a:t>
            </a:r>
            <a:r>
              <a:rPr lang="en-US" b="1" dirty="0"/>
              <a:t>. 26 Jeroboam said in his heart, "Now the kingdom will return to the house of David. 27 "If this people go up to offer sacrifices in the house of the LORD at Jerusalem, then the heart of this people will return to their lord, even to </a:t>
            </a:r>
            <a:r>
              <a:rPr lang="en-US" b="1" dirty="0" err="1"/>
              <a:t>Rehoboam</a:t>
            </a:r>
            <a:r>
              <a:rPr lang="en-US" b="1" dirty="0"/>
              <a:t> king of Judah; and they will kill me and return to </a:t>
            </a:r>
            <a:r>
              <a:rPr lang="en-US" b="1" dirty="0" err="1"/>
              <a:t>Rehoboam</a:t>
            </a:r>
            <a:r>
              <a:rPr lang="en-US" b="1" dirty="0"/>
              <a:t> king of Judah." 28 So the king consulted, and made </a:t>
            </a:r>
            <a:r>
              <a:rPr lang="en-US" b="1" u="sng" dirty="0">
                <a:solidFill>
                  <a:srgbClr val="FFFF00"/>
                </a:solidFill>
              </a:rPr>
              <a:t>two golden calves</a:t>
            </a:r>
            <a:r>
              <a:rPr lang="en-US" b="1" dirty="0"/>
              <a:t>, and he said to them, "It is too much for you to go up to Jerusalem; behold your gods, O Israel, that brought you up from the land of Egypt</a:t>
            </a:r>
            <a:r>
              <a:rPr lang="en-US" b="1" dirty="0" smtClean="0"/>
              <a:t>."</a:t>
            </a:r>
            <a:endParaRPr lang="en-US" b="1" dirty="0"/>
          </a:p>
        </p:txBody>
      </p:sp>
    </p:spTree>
    <p:extLst>
      <p:ext uri="{BB962C8B-B14F-4D97-AF65-F5344CB8AC3E}">
        <p14:creationId xmlns:p14="http://schemas.microsoft.com/office/powerpoint/2010/main" val="12438182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solidFill>
                  <a:schemeClr val="accent6"/>
                </a:solidFill>
              </a:rPr>
              <a:t>Possible BIBLICAL </a:t>
            </a:r>
            <a:r>
              <a:rPr lang="en-US" sz="4800" dirty="0">
                <a:solidFill>
                  <a:schemeClr val="accent6"/>
                </a:solidFill>
              </a:rPr>
              <a:t>ROOTS OF HALOWEEN</a:t>
            </a:r>
          </a:p>
        </p:txBody>
      </p:sp>
      <p:sp>
        <p:nvSpPr>
          <p:cNvPr id="3" name="Content Placeholder 2"/>
          <p:cNvSpPr>
            <a:spLocks noGrp="1"/>
          </p:cNvSpPr>
          <p:nvPr>
            <p:ph sz="half" idx="1"/>
          </p:nvPr>
        </p:nvSpPr>
        <p:spPr>
          <a:xfrm>
            <a:off x="913794" y="2088319"/>
            <a:ext cx="10353761" cy="3702881"/>
          </a:xfrm>
        </p:spPr>
        <p:txBody>
          <a:bodyPr>
            <a:noAutofit/>
          </a:bodyPr>
          <a:lstStyle/>
          <a:p>
            <a:pPr marL="0" indent="0" algn="ctr">
              <a:buNone/>
            </a:pPr>
            <a:r>
              <a:rPr lang="en-US" sz="1800" b="1" dirty="0" smtClean="0"/>
              <a:t>1 Kings 12:29 </a:t>
            </a:r>
            <a:r>
              <a:rPr lang="en-US" sz="1800" b="1" dirty="0"/>
              <a:t>He set one in Bethel, and the other he put in Dan. 30 Now this thing became a sin, for the people went to worship before the one as far as Dan. 31 And he made houses on high places, </a:t>
            </a:r>
            <a:r>
              <a:rPr lang="en-US" sz="1800" b="1" u="sng" dirty="0">
                <a:solidFill>
                  <a:srgbClr val="FFFF00"/>
                </a:solidFill>
              </a:rPr>
              <a:t>and made priests from among all the people who were not of the sons of Levi</a:t>
            </a:r>
            <a:r>
              <a:rPr lang="en-US" sz="1800" b="1" dirty="0"/>
              <a:t>. 32 Jeroboam instituted a feast in the </a:t>
            </a:r>
            <a:r>
              <a:rPr lang="en-US" sz="1800" b="1" u="sng" dirty="0">
                <a:solidFill>
                  <a:srgbClr val="FFFF00"/>
                </a:solidFill>
              </a:rPr>
              <a:t>eighth month on the </a:t>
            </a:r>
            <a:r>
              <a:rPr lang="en-US" sz="1800" b="1" u="sng" dirty="0" smtClean="0">
                <a:solidFill>
                  <a:srgbClr val="FFFF00"/>
                </a:solidFill>
              </a:rPr>
              <a:t>fifteenth </a:t>
            </a:r>
            <a:r>
              <a:rPr lang="en-US" sz="1800" b="1" u="sng" dirty="0">
                <a:solidFill>
                  <a:srgbClr val="FFFF00"/>
                </a:solidFill>
              </a:rPr>
              <a:t>day of the month</a:t>
            </a:r>
            <a:r>
              <a:rPr lang="en-US" sz="1800" b="1" dirty="0"/>
              <a:t>, like the feast which is in Judah, and he went up to the altar; thus he did in Bethel, </a:t>
            </a:r>
            <a:r>
              <a:rPr lang="en-US" sz="1800" b="1" u="sng" dirty="0">
                <a:solidFill>
                  <a:srgbClr val="FFFF00"/>
                </a:solidFill>
              </a:rPr>
              <a:t>sacrificing to the calves</a:t>
            </a:r>
            <a:r>
              <a:rPr lang="en-US" sz="1800" b="1" dirty="0"/>
              <a:t> which he had made. And he stationed in Bethel the priests of the high places which he had made. 33 Then he went up to the altar which he had made in Bethel </a:t>
            </a:r>
            <a:r>
              <a:rPr lang="en-US" sz="1800" b="1" u="sng" dirty="0">
                <a:solidFill>
                  <a:srgbClr val="FFFF00"/>
                </a:solidFill>
              </a:rPr>
              <a:t>on the </a:t>
            </a:r>
            <a:r>
              <a:rPr lang="en-US" sz="1800" b="1" u="sng" dirty="0" smtClean="0">
                <a:solidFill>
                  <a:srgbClr val="FFFF00"/>
                </a:solidFill>
              </a:rPr>
              <a:t>fifteenth </a:t>
            </a:r>
            <a:r>
              <a:rPr lang="en-US" sz="1800" b="1" u="sng" dirty="0">
                <a:solidFill>
                  <a:srgbClr val="FFFF00"/>
                </a:solidFill>
              </a:rPr>
              <a:t>day in the eighth month</a:t>
            </a:r>
            <a:r>
              <a:rPr lang="en-US" sz="1800" b="1" dirty="0"/>
              <a:t>, even in the month which he had devised in his own heart; </a:t>
            </a:r>
            <a:r>
              <a:rPr lang="en-US" sz="1800" b="1" u="sng" dirty="0">
                <a:solidFill>
                  <a:srgbClr val="FFFF00"/>
                </a:solidFill>
              </a:rPr>
              <a:t>and he instituted a feast</a:t>
            </a:r>
            <a:r>
              <a:rPr lang="en-US" sz="1800" b="1" dirty="0"/>
              <a:t> for the sons of Israel and went up to the altar to burn incense.</a:t>
            </a:r>
          </a:p>
        </p:txBody>
      </p:sp>
    </p:spTree>
    <p:extLst>
      <p:ext uri="{BB962C8B-B14F-4D97-AF65-F5344CB8AC3E}">
        <p14:creationId xmlns:p14="http://schemas.microsoft.com/office/powerpoint/2010/main" val="37744205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solidFill>
                  <a:schemeClr val="accent6"/>
                </a:solidFill>
              </a:rPr>
              <a:t>Possible BIBLICAL </a:t>
            </a:r>
            <a:r>
              <a:rPr lang="en-US" sz="4800" dirty="0">
                <a:solidFill>
                  <a:schemeClr val="accent6"/>
                </a:solidFill>
              </a:rPr>
              <a:t>ROOTS OF HALOWEEN</a:t>
            </a:r>
          </a:p>
        </p:txBody>
      </p:sp>
      <p:sp>
        <p:nvSpPr>
          <p:cNvPr id="3" name="Content Placeholder 2"/>
          <p:cNvSpPr>
            <a:spLocks noGrp="1"/>
          </p:cNvSpPr>
          <p:nvPr>
            <p:ph sz="half" idx="1"/>
          </p:nvPr>
        </p:nvSpPr>
        <p:spPr>
          <a:xfrm>
            <a:off x="913794" y="2088319"/>
            <a:ext cx="10353761" cy="3702881"/>
          </a:xfrm>
        </p:spPr>
        <p:txBody>
          <a:bodyPr>
            <a:noAutofit/>
          </a:bodyPr>
          <a:lstStyle/>
          <a:p>
            <a:pPr marL="0" indent="0" algn="ctr">
              <a:buNone/>
            </a:pPr>
            <a:r>
              <a:rPr lang="en-US" sz="6000" b="1" dirty="0" smtClean="0"/>
              <a:t>Jeroboam I reigned between 933-911 BC.</a:t>
            </a:r>
            <a:endParaRPr lang="en-US" sz="6000" b="1" dirty="0"/>
          </a:p>
        </p:txBody>
      </p:sp>
    </p:spTree>
    <p:extLst>
      <p:ext uri="{BB962C8B-B14F-4D97-AF65-F5344CB8AC3E}">
        <p14:creationId xmlns:p14="http://schemas.microsoft.com/office/powerpoint/2010/main" val="30534977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solidFill>
                  <a:schemeClr val="accent6"/>
                </a:solidFill>
              </a:rPr>
              <a:t>Possible BIBLICAL </a:t>
            </a:r>
            <a:r>
              <a:rPr lang="en-US" sz="4800" dirty="0">
                <a:solidFill>
                  <a:schemeClr val="accent6"/>
                </a:solidFill>
              </a:rPr>
              <a:t>ROOTS OF HALOWEEN</a:t>
            </a:r>
          </a:p>
        </p:txBody>
      </p:sp>
      <p:sp>
        <p:nvSpPr>
          <p:cNvPr id="3" name="Content Placeholder 2"/>
          <p:cNvSpPr>
            <a:spLocks noGrp="1"/>
          </p:cNvSpPr>
          <p:nvPr>
            <p:ph sz="half" idx="1"/>
          </p:nvPr>
        </p:nvSpPr>
        <p:spPr>
          <a:xfrm>
            <a:off x="913794" y="2088319"/>
            <a:ext cx="10353761" cy="3702881"/>
          </a:xfrm>
        </p:spPr>
        <p:txBody>
          <a:bodyPr>
            <a:noAutofit/>
          </a:bodyPr>
          <a:lstStyle/>
          <a:p>
            <a:pPr marL="0" indent="0" algn="ctr">
              <a:buNone/>
            </a:pPr>
            <a:r>
              <a:rPr lang="en-US" sz="4800" b="1" dirty="0" smtClean="0"/>
              <a:t>The approximate time that king Jeroboam I set up the two golden calves was about 925 BC.</a:t>
            </a:r>
            <a:endParaRPr lang="en-US" sz="4800" b="1" dirty="0"/>
          </a:p>
        </p:txBody>
      </p:sp>
    </p:spTree>
    <p:extLst>
      <p:ext uri="{BB962C8B-B14F-4D97-AF65-F5344CB8AC3E}">
        <p14:creationId xmlns:p14="http://schemas.microsoft.com/office/powerpoint/2010/main" val="16282916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3795" y="1783492"/>
            <a:ext cx="10353762" cy="3424859"/>
          </a:xfrm>
        </p:spPr>
        <p:txBody>
          <a:bodyPr>
            <a:normAutofit/>
          </a:bodyPr>
          <a:lstStyle/>
          <a:p>
            <a:r>
              <a:rPr lang="en-US" sz="9600" dirty="0" smtClean="0">
                <a:solidFill>
                  <a:schemeClr val="accent6"/>
                </a:solidFill>
              </a:rPr>
              <a:t>SUMMARY</a:t>
            </a:r>
            <a:endParaRPr lang="en-US" sz="9600" dirty="0">
              <a:solidFill>
                <a:schemeClr val="accent6"/>
              </a:solidFill>
            </a:endParaRPr>
          </a:p>
        </p:txBody>
      </p:sp>
    </p:spTree>
    <p:extLst>
      <p:ext uri="{BB962C8B-B14F-4D97-AF65-F5344CB8AC3E}">
        <p14:creationId xmlns:p14="http://schemas.microsoft.com/office/powerpoint/2010/main" val="84239318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solidFill>
                  <a:schemeClr val="accent6"/>
                </a:solidFill>
              </a:rPr>
              <a:t>SUMMARY</a:t>
            </a:r>
            <a:endParaRPr lang="en-US" dirty="0"/>
          </a:p>
        </p:txBody>
      </p:sp>
      <p:sp>
        <p:nvSpPr>
          <p:cNvPr id="6" name="Content Placeholder 5"/>
          <p:cNvSpPr>
            <a:spLocks noGrp="1"/>
          </p:cNvSpPr>
          <p:nvPr>
            <p:ph sz="half" idx="1"/>
          </p:nvPr>
        </p:nvSpPr>
        <p:spPr>
          <a:xfrm>
            <a:off x="913795" y="2088319"/>
            <a:ext cx="10264488" cy="4353578"/>
          </a:xfrm>
        </p:spPr>
        <p:txBody>
          <a:bodyPr>
            <a:normAutofit/>
          </a:bodyPr>
          <a:lstStyle/>
          <a:p>
            <a:r>
              <a:rPr lang="en-US" b="1" dirty="0" smtClean="0"/>
              <a:t>A feast consist of a god/deity, a date including day and month, priests, a sacrifice and food to feast</a:t>
            </a:r>
          </a:p>
          <a:p>
            <a:endParaRPr lang="en-US" b="1" dirty="0" smtClean="0"/>
          </a:p>
          <a:p>
            <a:endParaRPr lang="en-US" b="1" dirty="0"/>
          </a:p>
        </p:txBody>
      </p:sp>
    </p:spTree>
    <p:extLst>
      <p:ext uri="{BB962C8B-B14F-4D97-AF65-F5344CB8AC3E}">
        <p14:creationId xmlns:p14="http://schemas.microsoft.com/office/powerpoint/2010/main" val="25611259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solidFill>
                  <a:schemeClr val="accent6"/>
                </a:solidFill>
              </a:rPr>
              <a:t>SUMMARY</a:t>
            </a:r>
            <a:endParaRPr lang="en-US" dirty="0"/>
          </a:p>
        </p:txBody>
      </p:sp>
      <p:sp>
        <p:nvSpPr>
          <p:cNvPr id="6" name="Content Placeholder 5"/>
          <p:cNvSpPr>
            <a:spLocks noGrp="1"/>
          </p:cNvSpPr>
          <p:nvPr>
            <p:ph sz="half" idx="1"/>
          </p:nvPr>
        </p:nvSpPr>
        <p:spPr>
          <a:xfrm>
            <a:off x="913795" y="2088319"/>
            <a:ext cx="10264488" cy="4353578"/>
          </a:xfrm>
        </p:spPr>
        <p:txBody>
          <a:bodyPr>
            <a:normAutofit/>
          </a:bodyPr>
          <a:lstStyle/>
          <a:p>
            <a:r>
              <a:rPr lang="en-US" b="1" dirty="0" smtClean="0"/>
              <a:t>A feast consist of a god/deity, a date including day and month, priests, a sacrifice and food to feast</a:t>
            </a:r>
          </a:p>
          <a:p>
            <a:r>
              <a:rPr lang="en-US" b="1" dirty="0" smtClean="0"/>
              <a:t>Samhain occurs between the end of October and the beginning of November</a:t>
            </a:r>
          </a:p>
          <a:p>
            <a:endParaRPr lang="en-US" b="1" dirty="0" smtClean="0"/>
          </a:p>
          <a:p>
            <a:endParaRPr lang="en-US" b="1" dirty="0"/>
          </a:p>
        </p:txBody>
      </p:sp>
    </p:spTree>
    <p:extLst>
      <p:ext uri="{BB962C8B-B14F-4D97-AF65-F5344CB8AC3E}">
        <p14:creationId xmlns:p14="http://schemas.microsoft.com/office/powerpoint/2010/main" val="15188588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solidFill>
                  <a:schemeClr val="accent6"/>
                </a:solidFill>
              </a:rPr>
              <a:t>SUMMARY</a:t>
            </a:r>
            <a:endParaRPr lang="en-US" dirty="0"/>
          </a:p>
        </p:txBody>
      </p:sp>
      <p:sp>
        <p:nvSpPr>
          <p:cNvPr id="6" name="Content Placeholder 5"/>
          <p:cNvSpPr>
            <a:spLocks noGrp="1"/>
          </p:cNvSpPr>
          <p:nvPr>
            <p:ph sz="half" idx="1"/>
          </p:nvPr>
        </p:nvSpPr>
        <p:spPr>
          <a:xfrm>
            <a:off x="913795" y="2088319"/>
            <a:ext cx="10264488" cy="4353578"/>
          </a:xfrm>
        </p:spPr>
        <p:txBody>
          <a:bodyPr>
            <a:normAutofit/>
          </a:bodyPr>
          <a:lstStyle/>
          <a:p>
            <a:r>
              <a:rPr lang="en-US" b="1" dirty="0" smtClean="0"/>
              <a:t>A feast consist of a god/deity, a date including day and month, priests, a sacrifice and food to feast</a:t>
            </a:r>
          </a:p>
          <a:p>
            <a:r>
              <a:rPr lang="en-US" b="1" dirty="0" smtClean="0"/>
              <a:t>Samhain occurs between the end of October and the beginning of November</a:t>
            </a:r>
          </a:p>
          <a:p>
            <a:r>
              <a:rPr lang="en-US" b="1" dirty="0" smtClean="0"/>
              <a:t>Samhain is similar to the Hebrew </a:t>
            </a:r>
            <a:r>
              <a:rPr lang="en-US" b="1" dirty="0" err="1" smtClean="0"/>
              <a:t>Shemonah</a:t>
            </a:r>
            <a:endParaRPr lang="en-US" b="1" dirty="0" smtClean="0"/>
          </a:p>
          <a:p>
            <a:endParaRPr lang="en-US" b="1" dirty="0" smtClean="0"/>
          </a:p>
          <a:p>
            <a:endParaRPr lang="en-US" b="1" dirty="0"/>
          </a:p>
        </p:txBody>
      </p:sp>
    </p:spTree>
    <p:extLst>
      <p:ext uri="{BB962C8B-B14F-4D97-AF65-F5344CB8AC3E}">
        <p14:creationId xmlns:p14="http://schemas.microsoft.com/office/powerpoint/2010/main" val="1820810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098616" y="2478632"/>
            <a:ext cx="9733512" cy="1500187"/>
          </a:xfrm>
        </p:spPr>
        <p:txBody>
          <a:bodyPr>
            <a:noAutofit/>
          </a:bodyPr>
          <a:lstStyle/>
          <a:p>
            <a:r>
              <a:rPr lang="en-US" sz="9600" b="1" dirty="0" smtClean="0">
                <a:solidFill>
                  <a:schemeClr val="accent6"/>
                </a:solidFill>
                <a:latin typeface="+mj-lt"/>
              </a:rPr>
              <a:t>SAMHAIN</a:t>
            </a:r>
            <a:endParaRPr lang="en-US" sz="9600" b="1" dirty="0">
              <a:solidFill>
                <a:schemeClr val="accent6"/>
              </a:solidFill>
              <a:latin typeface="+mj-lt"/>
            </a:endParaRPr>
          </a:p>
        </p:txBody>
      </p:sp>
    </p:spTree>
    <p:extLst>
      <p:ext uri="{BB962C8B-B14F-4D97-AF65-F5344CB8AC3E}">
        <p14:creationId xmlns:p14="http://schemas.microsoft.com/office/powerpoint/2010/main" val="408135933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solidFill>
                  <a:schemeClr val="accent6"/>
                </a:solidFill>
              </a:rPr>
              <a:t>SUMMARY</a:t>
            </a:r>
            <a:endParaRPr lang="en-US" dirty="0"/>
          </a:p>
        </p:txBody>
      </p:sp>
      <p:sp>
        <p:nvSpPr>
          <p:cNvPr id="6" name="Content Placeholder 5"/>
          <p:cNvSpPr>
            <a:spLocks noGrp="1"/>
          </p:cNvSpPr>
          <p:nvPr>
            <p:ph sz="half" idx="1"/>
          </p:nvPr>
        </p:nvSpPr>
        <p:spPr>
          <a:xfrm>
            <a:off x="913795" y="2088319"/>
            <a:ext cx="10264488" cy="4353578"/>
          </a:xfrm>
        </p:spPr>
        <p:txBody>
          <a:bodyPr>
            <a:normAutofit/>
          </a:bodyPr>
          <a:lstStyle/>
          <a:p>
            <a:r>
              <a:rPr lang="en-US" b="1" dirty="0" smtClean="0"/>
              <a:t>A feast consist of a god/deity, a date including day and month, priests, a sacrifice and food to feast</a:t>
            </a:r>
          </a:p>
          <a:p>
            <a:r>
              <a:rPr lang="en-US" b="1" dirty="0" smtClean="0"/>
              <a:t>Samhain occurs between the end of October and the beginning of November</a:t>
            </a:r>
          </a:p>
          <a:p>
            <a:r>
              <a:rPr lang="en-US" b="1" dirty="0" smtClean="0"/>
              <a:t>Samhain is similar to the Hebrew </a:t>
            </a:r>
            <a:r>
              <a:rPr lang="en-US" b="1" dirty="0" err="1" smtClean="0"/>
              <a:t>Shemonah</a:t>
            </a:r>
            <a:endParaRPr lang="en-US" b="1" dirty="0" smtClean="0"/>
          </a:p>
          <a:p>
            <a:r>
              <a:rPr lang="en-US" b="1" dirty="0" smtClean="0"/>
              <a:t>The Biblical calendar occurs in generic format halfway between the months</a:t>
            </a:r>
          </a:p>
          <a:p>
            <a:endParaRPr lang="en-US" b="1" dirty="0" smtClean="0"/>
          </a:p>
          <a:p>
            <a:endParaRPr lang="en-US" b="1" dirty="0"/>
          </a:p>
        </p:txBody>
      </p:sp>
    </p:spTree>
    <p:extLst>
      <p:ext uri="{BB962C8B-B14F-4D97-AF65-F5344CB8AC3E}">
        <p14:creationId xmlns:p14="http://schemas.microsoft.com/office/powerpoint/2010/main" val="26902337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solidFill>
                  <a:schemeClr val="accent6"/>
                </a:solidFill>
              </a:rPr>
              <a:t>SUMMARY</a:t>
            </a:r>
            <a:endParaRPr lang="en-US" dirty="0"/>
          </a:p>
        </p:txBody>
      </p:sp>
      <p:sp>
        <p:nvSpPr>
          <p:cNvPr id="6" name="Content Placeholder 5"/>
          <p:cNvSpPr>
            <a:spLocks noGrp="1"/>
          </p:cNvSpPr>
          <p:nvPr>
            <p:ph sz="half" idx="1"/>
          </p:nvPr>
        </p:nvSpPr>
        <p:spPr>
          <a:xfrm>
            <a:off x="913795" y="2088319"/>
            <a:ext cx="10264488" cy="4353578"/>
          </a:xfrm>
        </p:spPr>
        <p:txBody>
          <a:bodyPr>
            <a:normAutofit/>
          </a:bodyPr>
          <a:lstStyle/>
          <a:p>
            <a:r>
              <a:rPr lang="en-US" b="1" dirty="0" smtClean="0"/>
              <a:t>A feast consist of a god/deity, a date including day and month, priests, a sacrifice and food to feast</a:t>
            </a:r>
          </a:p>
          <a:p>
            <a:r>
              <a:rPr lang="en-US" b="1" dirty="0" smtClean="0"/>
              <a:t>Samhain occurs between the end of October and the beginning of November</a:t>
            </a:r>
          </a:p>
          <a:p>
            <a:r>
              <a:rPr lang="en-US" b="1" dirty="0" smtClean="0"/>
              <a:t>Samhain is similar to the Hebrew </a:t>
            </a:r>
            <a:r>
              <a:rPr lang="en-US" b="1" dirty="0" err="1" smtClean="0"/>
              <a:t>Shemonah</a:t>
            </a:r>
            <a:endParaRPr lang="en-US" b="1" dirty="0" smtClean="0"/>
          </a:p>
          <a:p>
            <a:r>
              <a:rPr lang="en-US" b="1" dirty="0" smtClean="0"/>
              <a:t>The Biblical calendar occurs in generic format halfway between the months</a:t>
            </a:r>
          </a:p>
          <a:p>
            <a:r>
              <a:rPr lang="en-US" b="1" dirty="0" smtClean="0"/>
              <a:t>A Chasidic Jew reveals information that the Israelites migrated westward to Western Europe</a:t>
            </a:r>
          </a:p>
          <a:p>
            <a:endParaRPr lang="en-US" b="1" dirty="0" smtClean="0"/>
          </a:p>
          <a:p>
            <a:endParaRPr lang="en-US" b="1" dirty="0"/>
          </a:p>
        </p:txBody>
      </p:sp>
    </p:spTree>
    <p:extLst>
      <p:ext uri="{BB962C8B-B14F-4D97-AF65-F5344CB8AC3E}">
        <p14:creationId xmlns:p14="http://schemas.microsoft.com/office/powerpoint/2010/main" val="14378261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solidFill>
                  <a:schemeClr val="accent6"/>
                </a:solidFill>
              </a:rPr>
              <a:t>SUMMARY</a:t>
            </a:r>
            <a:endParaRPr lang="en-US" dirty="0"/>
          </a:p>
        </p:txBody>
      </p:sp>
      <p:sp>
        <p:nvSpPr>
          <p:cNvPr id="6" name="Content Placeholder 5"/>
          <p:cNvSpPr>
            <a:spLocks noGrp="1"/>
          </p:cNvSpPr>
          <p:nvPr>
            <p:ph sz="half" idx="1"/>
          </p:nvPr>
        </p:nvSpPr>
        <p:spPr>
          <a:xfrm>
            <a:off x="913795" y="2088319"/>
            <a:ext cx="10264488" cy="3702881"/>
          </a:xfrm>
        </p:spPr>
        <p:txBody>
          <a:bodyPr>
            <a:normAutofit/>
          </a:bodyPr>
          <a:lstStyle/>
          <a:p>
            <a:endParaRPr lang="en-US" b="1" dirty="0" smtClean="0"/>
          </a:p>
          <a:p>
            <a:r>
              <a:rPr lang="en-US" b="1" dirty="0" smtClean="0"/>
              <a:t>The names of the Celts, the </a:t>
            </a:r>
            <a:r>
              <a:rPr lang="en-US" b="1" dirty="0" err="1" smtClean="0"/>
              <a:t>Gauls</a:t>
            </a:r>
            <a:r>
              <a:rPr lang="en-US" b="1" dirty="0" smtClean="0"/>
              <a:t> and the Angles show similar spelling with basic letters which is comparable to the Hebrew word </a:t>
            </a:r>
            <a:r>
              <a:rPr lang="en-US" b="1" dirty="0" err="1" smtClean="0"/>
              <a:t>Galah</a:t>
            </a:r>
            <a:r>
              <a:rPr lang="en-US" b="1" dirty="0" smtClean="0"/>
              <a:t> meaning exile</a:t>
            </a:r>
          </a:p>
        </p:txBody>
      </p:sp>
    </p:spTree>
    <p:extLst>
      <p:ext uri="{BB962C8B-B14F-4D97-AF65-F5344CB8AC3E}">
        <p14:creationId xmlns:p14="http://schemas.microsoft.com/office/powerpoint/2010/main" val="18788706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solidFill>
                  <a:schemeClr val="accent6"/>
                </a:solidFill>
              </a:rPr>
              <a:t>SUMMARY</a:t>
            </a:r>
            <a:endParaRPr lang="en-US" dirty="0"/>
          </a:p>
        </p:txBody>
      </p:sp>
      <p:sp>
        <p:nvSpPr>
          <p:cNvPr id="6" name="Content Placeholder 5"/>
          <p:cNvSpPr>
            <a:spLocks noGrp="1"/>
          </p:cNvSpPr>
          <p:nvPr>
            <p:ph sz="half" idx="1"/>
          </p:nvPr>
        </p:nvSpPr>
        <p:spPr>
          <a:xfrm>
            <a:off x="913795" y="2088319"/>
            <a:ext cx="10264488" cy="3702881"/>
          </a:xfrm>
        </p:spPr>
        <p:txBody>
          <a:bodyPr>
            <a:normAutofit/>
          </a:bodyPr>
          <a:lstStyle/>
          <a:p>
            <a:endParaRPr lang="en-US" b="1" dirty="0" smtClean="0"/>
          </a:p>
          <a:p>
            <a:r>
              <a:rPr lang="en-US" b="1" dirty="0" smtClean="0"/>
              <a:t>The names of the Celts, the </a:t>
            </a:r>
            <a:r>
              <a:rPr lang="en-US" b="1" dirty="0" err="1" smtClean="0"/>
              <a:t>Gauls</a:t>
            </a:r>
            <a:r>
              <a:rPr lang="en-US" b="1" dirty="0" smtClean="0"/>
              <a:t> and the Angles show similar spelling with basic letters which is comparable to the Hebrew word </a:t>
            </a:r>
            <a:r>
              <a:rPr lang="en-US" b="1" dirty="0" err="1" smtClean="0"/>
              <a:t>Galah</a:t>
            </a:r>
            <a:r>
              <a:rPr lang="en-US" b="1" dirty="0" smtClean="0"/>
              <a:t> meaning exile</a:t>
            </a:r>
          </a:p>
          <a:p>
            <a:r>
              <a:rPr lang="en-US" b="1" dirty="0" smtClean="0"/>
              <a:t>The scripture account in 1 Kings 12:25-33 show very similarities hundreds of years earlier to what the Celts and Druids did in Ireland as early as Roman times</a:t>
            </a:r>
            <a:endParaRPr lang="en-US" b="1" dirty="0"/>
          </a:p>
        </p:txBody>
      </p:sp>
    </p:spTree>
    <p:extLst>
      <p:ext uri="{BB962C8B-B14F-4D97-AF65-F5344CB8AC3E}">
        <p14:creationId xmlns:p14="http://schemas.microsoft.com/office/powerpoint/2010/main" val="64583385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3795" y="1783492"/>
            <a:ext cx="10353762" cy="3424859"/>
          </a:xfrm>
        </p:spPr>
        <p:txBody>
          <a:bodyPr>
            <a:normAutofit/>
          </a:bodyPr>
          <a:lstStyle/>
          <a:p>
            <a:r>
              <a:rPr lang="en-US" sz="9600" dirty="0" smtClean="0">
                <a:solidFill>
                  <a:schemeClr val="accent6"/>
                </a:solidFill>
              </a:rPr>
              <a:t>FINIS</a:t>
            </a:r>
            <a:endParaRPr lang="en-US" sz="9600" dirty="0">
              <a:solidFill>
                <a:schemeClr val="accent6"/>
              </a:solidFill>
            </a:endParaRPr>
          </a:p>
        </p:txBody>
      </p:sp>
    </p:spTree>
    <p:extLst>
      <p:ext uri="{BB962C8B-B14F-4D97-AF65-F5344CB8AC3E}">
        <p14:creationId xmlns:p14="http://schemas.microsoft.com/office/powerpoint/2010/main" val="23910663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5667632"/>
          </a:xfrm>
        </p:spPr>
        <p:txBody>
          <a:bodyPr anchor="t">
            <a:normAutofit/>
          </a:bodyPr>
          <a:lstStyle/>
          <a:p>
            <a:r>
              <a:rPr lang="en-US" sz="2400" dirty="0">
                <a:solidFill>
                  <a:srgbClr val="FFC000"/>
                </a:solidFill>
              </a:rPr>
              <a:t>What Is Samhain? What to Know About the Ancient Pagan Festival That Came Before Halloween</a:t>
            </a:r>
            <a:r>
              <a:rPr lang="en-US" dirty="0"/>
              <a:t/>
            </a:r>
            <a:br>
              <a:rPr lang="en-US" dirty="0"/>
            </a:br>
            <a:r>
              <a:rPr lang="en-US" sz="1800" dirty="0">
                <a:solidFill>
                  <a:srgbClr val="FFFF00"/>
                </a:solidFill>
              </a:rPr>
              <a:t>Source: https://time.com/5434659/halloween-pagan-origins-in-samhain/</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7424804" y="1572722"/>
            <a:ext cx="3255356" cy="3255356"/>
          </a:xfrm>
        </p:spPr>
      </p:pic>
    </p:spTree>
    <p:extLst>
      <p:ext uri="{BB962C8B-B14F-4D97-AF65-F5344CB8AC3E}">
        <p14:creationId xmlns:p14="http://schemas.microsoft.com/office/powerpoint/2010/main" val="219207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7666</TotalTime>
  <Words>2502</Words>
  <Application>Microsoft Office PowerPoint</Application>
  <PresentationFormat>Custom</PresentationFormat>
  <Paragraphs>196</Paragraphs>
  <Slides>84</Slides>
  <Notes>0</Notes>
  <HiddenSlides>0</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Damask</vt:lpstr>
      <vt:lpstr>A Possible Theory of connections of ancient Halloween to a biblical account</vt:lpstr>
      <vt:lpstr>THERE ARE FIVE FACTORS THAT CONSISTS OF A FEAST</vt:lpstr>
      <vt:lpstr>THERE ARE FIVE FACTORS THAT CONSISTS OF A FEAST</vt:lpstr>
      <vt:lpstr>THERE ARE FIVE FACTORS THAT CONSISTS OF A FEAST</vt:lpstr>
      <vt:lpstr>THERE ARE FIVE FACTORS THAT CONSISTS OF A FEAST</vt:lpstr>
      <vt:lpstr>THERE ARE FIVE FACTORS THAT CONSISTS OF A FEAST</vt:lpstr>
      <vt:lpstr>THERE ARE FIVE FACTORS THAT CONSISTS OF A FEAST</vt:lpstr>
      <vt:lpstr>PowerPoint Presentation</vt:lpstr>
      <vt:lpstr>What Is Samhain? What to Know About the Ancient Pagan Festival That Came Before Halloween Source: https://time.com/5434659/halloween-pagan-origins-in-samhain/</vt:lpstr>
      <vt:lpstr>What Is Samhain? What to Know About the Ancient Pagan Festival That Came Before Halloween Source: https://time.com/5434659/halloween-pagan-origins-in-samhain/</vt:lpstr>
      <vt:lpstr>What Is Samhain? What to Know About the Ancient Pagan Festival That Came Before Halloween Source: https://time.com/5434659/halloween-pagan-origins-in-samhain/</vt:lpstr>
      <vt:lpstr>Ancient Origins of Halloween Source: https://www.history.com/topics/halloween/history-of-halloween</vt:lpstr>
      <vt:lpstr>Ancient Origins of Halloween [Date] Source: https://www.history.com/topics/halloween/history-of-halloween</vt:lpstr>
      <vt:lpstr>Ancient Origins of Halloween [date] Source: https://www.history.com/topics/halloween/history-of-halloween</vt:lpstr>
      <vt:lpstr>Ancient Origins of Halloween [date] Source: https://www.history.com/topics/halloween/history-of-halloween</vt:lpstr>
      <vt:lpstr>Ancient Origins of Halloween [date] Source: https://www.history.com/topics/halloween/history-of-halloween</vt:lpstr>
      <vt:lpstr>Ancient Origins of Halloween [date] Source: https://www.history.com/topics/halloween/history-of-halloween</vt:lpstr>
      <vt:lpstr>Ancient Origins of Halloween [date] Source: https://www.history.com/topics/halloween/history-of-halloween</vt:lpstr>
      <vt:lpstr>Ancient Origins of Halloween [date] Source: https://www.history.com/topics/halloween/history-of-halloween</vt:lpstr>
      <vt:lpstr>Ancient Origins of Halloween [date] Source: https://www.history.com/topics/halloween/history-of-halloween</vt:lpstr>
      <vt:lpstr>Ancient Origins of Halloween [date] Source: https://www.history.com/topics/halloween/history-of-halloween</vt:lpstr>
      <vt:lpstr>Ancient Origins of Halloween [deity] Source: https://www.history.com/topics/halloween/history-of-halloween</vt:lpstr>
      <vt:lpstr>Ancient Origins of Halloween [DEITY] Source: https://www.history.com/topics/halloween/history-of-halloween</vt:lpstr>
      <vt:lpstr>Ancient Origins of Halloween [DEITY] Source: https://www.history.com/topics/halloween/history-of-halloween</vt:lpstr>
      <vt:lpstr>Ancient Origins of Halloween [DEITY] Source: https://www.history.com/topics/halloween/history-of-halloween</vt:lpstr>
      <vt:lpstr>A COMPARISON OF THIS WOrD</vt:lpstr>
      <vt:lpstr>A COMPARISON OF THIS WORD</vt:lpstr>
      <vt:lpstr>A COMPARISON OF THIS WORD</vt:lpstr>
      <vt:lpstr>A COMPARISON OF THIS WORD</vt:lpstr>
      <vt:lpstr>A COMPARISON OF THIS WORD</vt:lpstr>
      <vt:lpstr>A COMPARISON OF THIS WORD</vt:lpstr>
      <vt:lpstr>A COMPARISON OF THIS WORD</vt:lpstr>
      <vt:lpstr>A COMPARISON OF THIS WORD</vt:lpstr>
      <vt:lpstr>CALENDAR</vt:lpstr>
      <vt:lpstr>GREGORIAN CALENDAR COMPARISON TO HEBReW CALENDAR</vt:lpstr>
      <vt:lpstr>GREGORIAN CALENDAR COMPARISON TO HEBReW CALENDAR</vt:lpstr>
      <vt:lpstr>GREGORIAN CALENDAR COMPARISON TO HEBReW CALENDAR</vt:lpstr>
      <vt:lpstr>GREGORIAN CALENDAR COMPARISON TO HEBReW CALENDAR</vt:lpstr>
      <vt:lpstr>GREGORIAN CALENDAR COMPARISON TO HEBReW CALENDAR</vt:lpstr>
      <vt:lpstr>GREGORIAN CALENDAR COMPARISON TO HEBReW CALENDAR</vt:lpstr>
      <vt:lpstr>GREGORIAN CALENDAR COMPARISON TO HEBReW CALENDAR</vt:lpstr>
      <vt:lpstr>GREGORIAN CALENDAR COMPARISON TO HEBReW CALENDAR</vt:lpstr>
      <vt:lpstr>GREGORIAN CALENDAR COMPARISON TO HEBReW CALENDAR</vt:lpstr>
      <vt:lpstr>GREGORIAN CALENDAR COMPARISON TO HEBReW CALENDAR</vt:lpstr>
      <vt:lpstr>HERITage</vt:lpstr>
      <vt:lpstr>PowerPoint Presentation</vt:lpstr>
      <vt:lpstr>Heritage YAIR DAVIDIY  </vt:lpstr>
      <vt:lpstr>Heritage YAIR DAVIDIY  </vt:lpstr>
      <vt:lpstr>Heritage YAIR DAVIDIY  </vt:lpstr>
      <vt:lpstr>Heritage YAIR DAVIDIY  </vt:lpstr>
      <vt:lpstr>Heritage YAIR DAVIDIY  </vt:lpstr>
      <vt:lpstr>Yair Davidiy ANCESTRY: THE HEBREW IDENTITY OF CELTIC RACES (2015)</vt:lpstr>
      <vt:lpstr>Yair Davidiy ANCESTRY: THE HEBREW IDENTITY OF CELTIC RACES (2015)</vt:lpstr>
      <vt:lpstr>Yair Davidiy ANCESTRY: THE HEBREW IDENTITY OF CELTIC RACES (2015)</vt:lpstr>
      <vt:lpstr>Yair Davidiy ANCESTRY: THE HEBREW IDENTITY OF CELTIC RACES (2015)</vt:lpstr>
      <vt:lpstr>The next slide shows the migrations of the northern tribes of israel</vt:lpstr>
      <vt:lpstr>PowerPoint Presentation</vt:lpstr>
      <vt:lpstr>PowerPoint Presentation</vt:lpstr>
      <vt:lpstr>This next slide shows an example of the settlements of the northern tribes of israel in france during ceasar’s time</vt:lpstr>
      <vt:lpstr>PowerPoint Presentation</vt:lpstr>
      <vt:lpstr>heritage</vt:lpstr>
      <vt:lpstr>heritage</vt:lpstr>
      <vt:lpstr>HERITage</vt:lpstr>
      <vt:lpstr>HERITage</vt:lpstr>
      <vt:lpstr>heritage</vt:lpstr>
      <vt:lpstr>HERITage</vt:lpstr>
      <vt:lpstr>HERITage</vt:lpstr>
      <vt:lpstr>HERITage</vt:lpstr>
      <vt:lpstr>heritage</vt:lpstr>
      <vt:lpstr>Possible BIBLICAL ROOTS OF HALOWEEN</vt:lpstr>
      <vt:lpstr>1 Kings 12:25-33</vt:lpstr>
      <vt:lpstr>POSSIBLE BIBLICAL ROOTS OF HALOWEEN</vt:lpstr>
      <vt:lpstr>Possible BIBLICAL ROOTS OF HALOWEEN</vt:lpstr>
      <vt:lpstr>Possible BIBLICAL ROOTS OF HALOWEEN</vt:lpstr>
      <vt:lpstr>Possible BIBLICAL ROOTS OF HALOWEEN</vt:lpstr>
      <vt:lpstr>SUMMARY</vt:lpstr>
      <vt:lpstr>SUMMARY</vt:lpstr>
      <vt:lpstr>SUMMARY</vt:lpstr>
      <vt:lpstr>SUMMARY</vt:lpstr>
      <vt:lpstr>SUMMARY</vt:lpstr>
      <vt:lpstr>SUMMARY</vt:lpstr>
      <vt:lpstr>SUMMARY</vt:lpstr>
      <vt:lpstr>SUMMARY</vt:lpstr>
      <vt:lpstr>FINIS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View point of ancient Halloween in connection to a biblical account</dc:title>
  <dc:creator>Microsoft account</dc:creator>
  <cp:lastModifiedBy>new owner</cp:lastModifiedBy>
  <cp:revision>75</cp:revision>
  <dcterms:created xsi:type="dcterms:W3CDTF">2021-09-19T21:59:40Z</dcterms:created>
  <dcterms:modified xsi:type="dcterms:W3CDTF">2022-09-30T17:07:58Z</dcterms:modified>
</cp:coreProperties>
</file>