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1"/>
  </p:notesMasterIdLst>
  <p:sldIdLst>
    <p:sldId id="258" r:id="rId2"/>
    <p:sldId id="257" r:id="rId3"/>
    <p:sldId id="259" r:id="rId4"/>
    <p:sldId id="261" r:id="rId5"/>
    <p:sldId id="518" r:id="rId6"/>
    <p:sldId id="692" r:id="rId7"/>
    <p:sldId id="264" r:id="rId8"/>
    <p:sldId id="265" r:id="rId9"/>
    <p:sldId id="266" r:id="rId10"/>
    <p:sldId id="267" r:id="rId11"/>
    <p:sldId id="268" r:id="rId12"/>
    <p:sldId id="269" r:id="rId13"/>
    <p:sldId id="270" r:id="rId14"/>
    <p:sldId id="271" r:id="rId15"/>
    <p:sldId id="783" r:id="rId16"/>
    <p:sldId id="784" r:id="rId17"/>
    <p:sldId id="274" r:id="rId18"/>
    <p:sldId id="275" r:id="rId19"/>
    <p:sldId id="368" r:id="rId20"/>
    <p:sldId id="276" r:id="rId21"/>
    <p:sldId id="277" r:id="rId22"/>
    <p:sldId id="369" r:id="rId23"/>
    <p:sldId id="278" r:id="rId24"/>
    <p:sldId id="370" r:id="rId25"/>
    <p:sldId id="279" r:id="rId26"/>
    <p:sldId id="371" r:id="rId27"/>
    <p:sldId id="372" r:id="rId28"/>
    <p:sldId id="373" r:id="rId29"/>
    <p:sldId id="374" r:id="rId30"/>
    <p:sldId id="375" r:id="rId31"/>
    <p:sldId id="376" r:id="rId32"/>
    <p:sldId id="377" r:id="rId33"/>
    <p:sldId id="519" r:id="rId34"/>
    <p:sldId id="680" r:id="rId35"/>
    <p:sldId id="681" r:id="rId36"/>
    <p:sldId id="683" r:id="rId37"/>
    <p:sldId id="682" r:id="rId38"/>
    <p:sldId id="679" r:id="rId39"/>
    <p:sldId id="273" r:id="rId40"/>
    <p:sldId id="280" r:id="rId41"/>
    <p:sldId id="282" r:id="rId42"/>
    <p:sldId id="657" r:id="rId43"/>
    <p:sldId id="693" r:id="rId44"/>
    <p:sldId id="694" r:id="rId45"/>
    <p:sldId id="281" r:id="rId46"/>
    <p:sldId id="283" r:id="rId47"/>
    <p:sldId id="695" r:id="rId48"/>
    <p:sldId id="786" r:id="rId49"/>
    <p:sldId id="696" r:id="rId50"/>
    <p:sldId id="286" r:id="rId51"/>
    <p:sldId id="285" r:id="rId52"/>
    <p:sldId id="697" r:id="rId53"/>
    <p:sldId id="287" r:id="rId54"/>
    <p:sldId id="698" r:id="rId55"/>
    <p:sldId id="288" r:id="rId56"/>
    <p:sldId id="699" r:id="rId57"/>
    <p:sldId id="290" r:id="rId58"/>
    <p:sldId id="700" r:id="rId59"/>
    <p:sldId id="658" r:id="rId60"/>
    <p:sldId id="295" r:id="rId61"/>
    <p:sldId id="296" r:id="rId62"/>
    <p:sldId id="701" r:id="rId63"/>
    <p:sldId id="702" r:id="rId64"/>
    <p:sldId id="703" r:id="rId65"/>
    <p:sldId id="539" r:id="rId66"/>
    <p:sldId id="705" r:id="rId67"/>
    <p:sldId id="292" r:id="rId68"/>
    <p:sldId id="541" r:id="rId69"/>
    <p:sldId id="706" r:id="rId70"/>
    <p:sldId id="297" r:id="rId71"/>
    <p:sldId id="298" r:id="rId72"/>
    <p:sldId id="299" r:id="rId73"/>
    <p:sldId id="301" r:id="rId74"/>
    <p:sldId id="300" r:id="rId75"/>
    <p:sldId id="272" r:id="rId76"/>
    <p:sldId id="303" r:id="rId77"/>
    <p:sldId id="304" r:id="rId78"/>
    <p:sldId id="305" r:id="rId79"/>
    <p:sldId id="306" r:id="rId80"/>
    <p:sldId id="307" r:id="rId81"/>
    <p:sldId id="309" r:id="rId82"/>
    <p:sldId id="310" r:id="rId83"/>
    <p:sldId id="311" r:id="rId84"/>
    <p:sldId id="308" r:id="rId85"/>
    <p:sldId id="312" r:id="rId86"/>
    <p:sldId id="313" r:id="rId87"/>
    <p:sldId id="314" r:id="rId88"/>
    <p:sldId id="315" r:id="rId89"/>
    <p:sldId id="318" r:id="rId90"/>
    <p:sldId id="316" r:id="rId91"/>
    <p:sldId id="707" r:id="rId92"/>
    <p:sldId id="319" r:id="rId93"/>
    <p:sldId id="321" r:id="rId94"/>
    <p:sldId id="322" r:id="rId95"/>
    <p:sldId id="323" r:id="rId96"/>
    <p:sldId id="317" r:id="rId97"/>
    <p:sldId id="325" r:id="rId98"/>
    <p:sldId id="327" r:id="rId99"/>
    <p:sldId id="326" r:id="rId100"/>
    <p:sldId id="328" r:id="rId101"/>
    <p:sldId id="330" r:id="rId102"/>
    <p:sldId id="329" r:id="rId103"/>
    <p:sldId id="331" r:id="rId104"/>
    <p:sldId id="444" r:id="rId105"/>
    <p:sldId id="445" r:id="rId106"/>
    <p:sldId id="302" r:id="rId107"/>
    <p:sldId id="320" r:id="rId108"/>
    <p:sldId id="332" r:id="rId109"/>
    <p:sldId id="333" r:id="rId110"/>
    <p:sldId id="334" r:id="rId111"/>
    <p:sldId id="540" r:id="rId112"/>
    <p:sldId id="708" r:id="rId113"/>
    <p:sldId id="584" r:id="rId114"/>
    <p:sldId id="587" r:id="rId115"/>
    <p:sldId id="586" r:id="rId116"/>
    <p:sldId id="588" r:id="rId117"/>
    <p:sldId id="709" r:id="rId118"/>
    <p:sldId id="585" r:id="rId119"/>
    <p:sldId id="379" r:id="rId120"/>
    <p:sldId id="380" r:id="rId121"/>
    <p:sldId id="381" r:id="rId122"/>
    <p:sldId id="382" r:id="rId123"/>
    <p:sldId id="383" r:id="rId124"/>
    <p:sldId id="384" r:id="rId125"/>
    <p:sldId id="385" r:id="rId126"/>
    <p:sldId id="386" r:id="rId127"/>
    <p:sldId id="387" r:id="rId128"/>
    <p:sldId id="389" r:id="rId129"/>
    <p:sldId id="390" r:id="rId130"/>
    <p:sldId id="620" r:id="rId131"/>
    <p:sldId id="520" r:id="rId132"/>
    <p:sldId id="393" r:id="rId133"/>
    <p:sldId id="394" r:id="rId134"/>
    <p:sldId id="395" r:id="rId135"/>
    <p:sldId id="397" r:id="rId136"/>
    <p:sldId id="398" r:id="rId137"/>
    <p:sldId id="743" r:id="rId138"/>
    <p:sldId id="392" r:id="rId139"/>
    <p:sldId id="710" r:id="rId140"/>
    <p:sldId id="396" r:id="rId141"/>
    <p:sldId id="621" r:id="rId142"/>
    <p:sldId id="401" r:id="rId143"/>
    <p:sldId id="402" r:id="rId144"/>
    <p:sldId id="404" r:id="rId145"/>
    <p:sldId id="405" r:id="rId146"/>
    <p:sldId id="403" r:id="rId147"/>
    <p:sldId id="406" r:id="rId148"/>
    <p:sldId id="407" r:id="rId149"/>
    <p:sldId id="408" r:id="rId150"/>
    <p:sldId id="622" r:id="rId151"/>
    <p:sldId id="623" r:id="rId152"/>
    <p:sldId id="521" r:id="rId153"/>
    <p:sldId id="412" r:id="rId154"/>
    <p:sldId id="473" r:id="rId155"/>
    <p:sldId id="474" r:id="rId156"/>
    <p:sldId id="420" r:id="rId157"/>
    <p:sldId id="421" r:id="rId158"/>
    <p:sldId id="422" r:id="rId159"/>
    <p:sldId id="423" r:id="rId160"/>
    <p:sldId id="424" r:id="rId161"/>
    <p:sldId id="425" r:id="rId162"/>
    <p:sldId id="426" r:id="rId163"/>
    <p:sldId id="624" r:id="rId164"/>
    <p:sldId id="625" r:id="rId165"/>
    <p:sldId id="627" r:id="rId166"/>
    <p:sldId id="430" r:id="rId167"/>
    <p:sldId id="447" r:id="rId168"/>
    <p:sldId id="479" r:id="rId169"/>
    <p:sldId id="478" r:id="rId170"/>
    <p:sldId id="477" r:id="rId171"/>
    <p:sldId id="476" r:id="rId172"/>
    <p:sldId id="475" r:id="rId173"/>
    <p:sldId id="711" r:id="rId174"/>
    <p:sldId id="650" r:id="rId175"/>
    <p:sldId id="656" r:id="rId176"/>
    <p:sldId id="662" r:id="rId177"/>
    <p:sldId id="661" r:id="rId178"/>
    <p:sldId id="660" r:id="rId179"/>
    <p:sldId id="712" r:id="rId180"/>
    <p:sldId id="713" r:id="rId181"/>
    <p:sldId id="714" r:id="rId182"/>
    <p:sldId id="509" r:id="rId183"/>
    <p:sldId id="507" r:id="rId184"/>
    <p:sldId id="560" r:id="rId185"/>
    <p:sldId id="561" r:id="rId186"/>
    <p:sldId id="562" r:id="rId187"/>
    <p:sldId id="563" r:id="rId188"/>
    <p:sldId id="564" r:id="rId189"/>
    <p:sldId id="565" r:id="rId190"/>
    <p:sldId id="566" r:id="rId191"/>
    <p:sldId id="567" r:id="rId192"/>
    <p:sldId id="568" r:id="rId193"/>
    <p:sldId id="569" r:id="rId194"/>
    <p:sldId id="570" r:id="rId195"/>
    <p:sldId id="571" r:id="rId196"/>
    <p:sldId id="572" r:id="rId197"/>
    <p:sldId id="573" r:id="rId198"/>
    <p:sldId id="574" r:id="rId199"/>
    <p:sldId id="575" r:id="rId200"/>
    <p:sldId id="577" r:id="rId201"/>
    <p:sldId id="715" r:id="rId202"/>
    <p:sldId id="716" r:id="rId203"/>
    <p:sldId id="481" r:id="rId204"/>
    <p:sldId id="594" r:id="rId205"/>
    <p:sldId id="593" r:id="rId206"/>
    <p:sldId id="592" r:id="rId207"/>
    <p:sldId id="591" r:id="rId208"/>
    <p:sldId id="590" r:id="rId209"/>
    <p:sldId id="596" r:id="rId210"/>
    <p:sldId id="598" r:id="rId211"/>
    <p:sldId id="576" r:id="rId212"/>
    <p:sldId id="599" r:id="rId213"/>
    <p:sldId id="602" r:id="rId214"/>
    <p:sldId id="600" r:id="rId215"/>
    <p:sldId id="601" r:id="rId216"/>
    <p:sldId id="603" r:id="rId217"/>
    <p:sldId id="604" r:id="rId218"/>
    <p:sldId id="605" r:id="rId219"/>
    <p:sldId id="663" r:id="rId220"/>
    <p:sldId id="606" r:id="rId221"/>
    <p:sldId id="607" r:id="rId222"/>
    <p:sldId id="608" r:id="rId223"/>
    <p:sldId id="595" r:id="rId224"/>
    <p:sldId id="558" r:id="rId225"/>
    <p:sldId id="559" r:id="rId226"/>
    <p:sldId id="510" r:id="rId227"/>
    <p:sldId id="508" r:id="rId228"/>
    <p:sldId id="511" r:id="rId229"/>
    <p:sldId id="664" r:id="rId230"/>
    <p:sldId id="506" r:id="rId231"/>
    <p:sldId id="514" r:id="rId232"/>
    <p:sldId id="451" r:id="rId233"/>
    <p:sldId id="452" r:id="rId234"/>
    <p:sldId id="466" r:id="rId235"/>
    <p:sldId id="579" r:id="rId236"/>
    <p:sldId id="468" r:id="rId237"/>
    <p:sldId id="482" r:id="rId238"/>
    <p:sldId id="490" r:id="rId239"/>
    <p:sldId id="488" r:id="rId240"/>
    <p:sldId id="489" r:id="rId241"/>
    <p:sldId id="486" r:id="rId242"/>
    <p:sldId id="492" r:id="rId243"/>
    <p:sldId id="494" r:id="rId244"/>
    <p:sldId id="717" r:id="rId245"/>
    <p:sldId id="497" r:id="rId246"/>
    <p:sldId id="642" r:id="rId247"/>
    <p:sldId id="611" r:id="rId248"/>
    <p:sldId id="483" r:id="rId249"/>
    <p:sldId id="484" r:id="rId250"/>
    <p:sldId id="487" r:id="rId251"/>
    <p:sldId id="502" r:id="rId252"/>
    <p:sldId id="718" r:id="rId253"/>
    <p:sldId id="501" r:id="rId254"/>
    <p:sldId id="485" r:id="rId255"/>
    <p:sldId id="719" r:id="rId256"/>
    <p:sldId id="340" r:id="rId257"/>
    <p:sldId id="346" r:id="rId258"/>
    <p:sldId id="347" r:id="rId259"/>
    <p:sldId id="348" r:id="rId260"/>
    <p:sldId id="349" r:id="rId261"/>
    <p:sldId id="350" r:id="rId262"/>
    <p:sldId id="351" r:id="rId263"/>
    <p:sldId id="522" r:id="rId264"/>
    <p:sldId id="523" r:id="rId265"/>
    <p:sldId id="545" r:id="rId266"/>
    <p:sldId id="543" r:id="rId267"/>
    <p:sldId id="544" r:id="rId268"/>
    <p:sldId id="546" r:id="rId269"/>
    <p:sldId id="547" r:id="rId270"/>
    <p:sldId id="548" r:id="rId271"/>
    <p:sldId id="529" r:id="rId272"/>
    <p:sldId id="530" r:id="rId273"/>
    <p:sldId id="531" r:id="rId274"/>
    <p:sldId id="532" r:id="rId275"/>
    <p:sldId id="533" r:id="rId276"/>
    <p:sldId id="505" r:id="rId277"/>
    <p:sldId id="504" r:id="rId278"/>
    <p:sldId id="535" r:id="rId279"/>
    <p:sldId id="345" r:id="rId280"/>
    <p:sldId id="353" r:id="rId281"/>
    <p:sldId id="536" r:id="rId282"/>
    <p:sldId id="628" r:id="rId283"/>
    <p:sldId id="629" r:id="rId284"/>
    <p:sldId id="684" r:id="rId285"/>
    <p:sldId id="630" r:id="rId286"/>
    <p:sldId id="357" r:id="rId287"/>
    <p:sldId id="352" r:id="rId288"/>
    <p:sldId id="354" r:id="rId289"/>
    <p:sldId id="360" r:id="rId290"/>
    <p:sldId id="358" r:id="rId291"/>
    <p:sldId id="361" r:id="rId292"/>
    <p:sldId id="365" r:id="rId293"/>
    <p:sldId id="720" r:id="rId294"/>
    <p:sldId id="337" r:id="rId295"/>
    <p:sldId id="668" r:id="rId296"/>
    <p:sldId id="615" r:id="rId297"/>
    <p:sldId id="726" r:id="rId298"/>
    <p:sldId id="644" r:id="rId299"/>
    <p:sldId id="721" r:id="rId300"/>
    <p:sldId id="723" r:id="rId301"/>
    <p:sldId id="724" r:id="rId302"/>
    <p:sldId id="725" r:id="rId303"/>
    <p:sldId id="616" r:id="rId304"/>
    <p:sldId id="722" r:id="rId305"/>
    <p:sldId id="669" r:id="rId306"/>
    <p:sldId id="686" r:id="rId307"/>
    <p:sldId id="687" r:id="rId308"/>
    <p:sldId id="685" r:id="rId309"/>
    <p:sldId id="618" r:id="rId310"/>
    <p:sldId id="613" r:id="rId311"/>
    <p:sldId id="338" r:id="rId312"/>
    <p:sldId id="797" r:id="rId313"/>
    <p:sldId id="798" r:id="rId314"/>
    <p:sldId id="799" r:id="rId315"/>
    <p:sldId id="800" r:id="rId316"/>
    <p:sldId id="801" r:id="rId317"/>
    <p:sldId id="802" r:id="rId318"/>
    <p:sldId id="803" r:id="rId319"/>
    <p:sldId id="804" r:id="rId320"/>
    <p:sldId id="805" r:id="rId321"/>
    <p:sldId id="806" r:id="rId322"/>
    <p:sldId id="807" r:id="rId323"/>
    <p:sldId id="808" r:id="rId324"/>
    <p:sldId id="809" r:id="rId325"/>
    <p:sldId id="810" r:id="rId326"/>
    <p:sldId id="811" r:id="rId327"/>
    <p:sldId id="816" r:id="rId328"/>
    <p:sldId id="814" r:id="rId329"/>
    <p:sldId id="815" r:id="rId330"/>
    <p:sldId id="794" r:id="rId331"/>
    <p:sldId id="817" r:id="rId332"/>
    <p:sldId id="818" r:id="rId333"/>
    <p:sldId id="819" r:id="rId334"/>
    <p:sldId id="820" r:id="rId335"/>
    <p:sldId id="813" r:id="rId336"/>
    <p:sldId id="796" r:id="rId337"/>
    <p:sldId id="633" r:id="rId338"/>
    <p:sldId id="342" r:id="rId339"/>
    <p:sldId id="689" r:id="rId340"/>
    <p:sldId id="691" r:id="rId341"/>
    <p:sldId id="343" r:id="rId342"/>
    <p:sldId id="728" r:id="rId343"/>
    <p:sldId id="729" r:id="rId344"/>
    <p:sldId id="730" r:id="rId345"/>
    <p:sldId id="731" r:id="rId346"/>
    <p:sldId id="732" r:id="rId347"/>
    <p:sldId id="733" r:id="rId348"/>
    <p:sldId id="734" r:id="rId349"/>
    <p:sldId id="735" r:id="rId350"/>
    <p:sldId id="736" r:id="rId351"/>
    <p:sldId id="737" r:id="rId352"/>
    <p:sldId id="738" r:id="rId353"/>
    <p:sldId id="727" r:id="rId354"/>
    <p:sldId id="739" r:id="rId355"/>
    <p:sldId id="670" r:id="rId356"/>
    <p:sldId id="344" r:id="rId357"/>
    <p:sldId id="793" r:id="rId358"/>
    <p:sldId id="631" r:id="rId359"/>
    <p:sldId id="363" r:id="rId360"/>
    <p:sldId id="362" r:id="rId361"/>
    <p:sldId id="366" r:id="rId362"/>
    <p:sldId id="367" r:id="rId363"/>
    <p:sldId id="773" r:id="rId364"/>
    <p:sldId id="774" r:id="rId365"/>
    <p:sldId id="772" r:id="rId366"/>
    <p:sldId id="741" r:id="rId367"/>
    <p:sldId id="742" r:id="rId368"/>
    <p:sldId id="441" r:id="rId369"/>
    <p:sldId id="437" r:id="rId370"/>
    <p:sldId id="438" r:id="rId371"/>
    <p:sldId id="515" r:id="rId372"/>
    <p:sldId id="782" r:id="rId373"/>
    <p:sldId id="516" r:id="rId374"/>
    <p:sldId id="755" r:id="rId375"/>
    <p:sldId id="765" r:id="rId376"/>
    <p:sldId id="764" r:id="rId377"/>
    <p:sldId id="763" r:id="rId378"/>
    <p:sldId id="762" r:id="rId379"/>
    <p:sldId id="761" r:id="rId380"/>
    <p:sldId id="760" r:id="rId381"/>
    <p:sldId id="551" r:id="rId382"/>
    <p:sldId id="557" r:id="rId383"/>
    <p:sldId id="787" r:id="rId384"/>
    <p:sldId id="788" r:id="rId385"/>
    <p:sldId id="789" r:id="rId386"/>
    <p:sldId id="790" r:id="rId387"/>
    <p:sldId id="791" r:id="rId388"/>
    <p:sldId id="429" r:id="rId389"/>
    <p:sldId id="766" r:id="rId390"/>
    <p:sldId id="645" r:id="rId391"/>
    <p:sldId id="777" r:id="rId392"/>
    <p:sldId id="776" r:id="rId393"/>
    <p:sldId id="775" r:id="rId394"/>
    <p:sldId id="768" r:id="rId395"/>
    <p:sldId id="779" r:id="rId396"/>
    <p:sldId id="778" r:id="rId397"/>
    <p:sldId id="780" r:id="rId398"/>
    <p:sldId id="822" r:id="rId399"/>
    <p:sldId id="823" r:id="rId400"/>
    <p:sldId id="824" r:id="rId401"/>
    <p:sldId id="771" r:id="rId402"/>
    <p:sldId id="792" r:id="rId403"/>
    <p:sldId id="643" r:id="rId404"/>
    <p:sldId id="460" r:id="rId405"/>
    <p:sldId id="400" r:id="rId406"/>
    <p:sldId id="480" r:id="rId407"/>
    <p:sldId id="461" r:id="rId408"/>
    <p:sldId id="463" r:id="rId409"/>
    <p:sldId id="462" r:id="rId4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21E"/>
    <a:srgbClr val="150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95520" autoAdjust="0"/>
  </p:normalViewPr>
  <p:slideViewPr>
    <p:cSldViewPr snapToGrid="0">
      <p:cViewPr>
        <p:scale>
          <a:sx n="81" d="100"/>
          <a:sy n="81" d="100"/>
        </p:scale>
        <p:origin x="-4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413" Type="http://schemas.openxmlformats.org/officeDocument/2006/relationships/viewProps" Target="viewProps.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tableStyles" Target="tableStyles.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presProps" Target="presProps.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BD2E8-03F6-40CA-86FB-67A9EA5EA422}" type="datetimeFigureOut">
              <a:rPr lang="en-US" smtClean="0"/>
              <a:t>10/2/2023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2374B-8106-43BE-8D70-3B68F90E472F}" type="slidenum">
              <a:rPr lang="en-US" smtClean="0"/>
              <a:t>‹#›</a:t>
            </a:fld>
            <a:endParaRPr lang="en-US"/>
          </a:p>
        </p:txBody>
      </p:sp>
    </p:spTree>
    <p:extLst>
      <p:ext uri="{BB962C8B-B14F-4D97-AF65-F5344CB8AC3E}">
        <p14:creationId xmlns:p14="http://schemas.microsoft.com/office/powerpoint/2010/main" val="179842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2374B-8106-43BE-8D70-3B68F90E472F}" type="slidenum">
              <a:rPr lang="en-US" smtClean="0"/>
              <a:t>125</a:t>
            </a:fld>
            <a:endParaRPr lang="en-US"/>
          </a:p>
        </p:txBody>
      </p:sp>
    </p:spTree>
    <p:extLst>
      <p:ext uri="{BB962C8B-B14F-4D97-AF65-F5344CB8AC3E}">
        <p14:creationId xmlns:p14="http://schemas.microsoft.com/office/powerpoint/2010/main" val="141662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4B19D5-C7C2-45E5-9173-0B6269BD7212}"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147040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19D5-C7C2-45E5-9173-0B6269BD7212}"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130404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19D5-C7C2-45E5-9173-0B6269BD7212}"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5976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19D5-C7C2-45E5-9173-0B6269BD7212}"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305078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B19D5-C7C2-45E5-9173-0B6269BD7212}"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154513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4B19D5-C7C2-45E5-9173-0B6269BD7212}"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419629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4B19D5-C7C2-45E5-9173-0B6269BD7212}"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168967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4B19D5-C7C2-45E5-9173-0B6269BD7212}"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306302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B19D5-C7C2-45E5-9173-0B6269BD7212}"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288693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B19D5-C7C2-45E5-9173-0B6269BD7212}"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118100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B19D5-C7C2-45E5-9173-0B6269BD7212}"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337AF-FEAD-42FF-AAF9-CEFE10A036DB}" type="slidenum">
              <a:rPr lang="en-US" smtClean="0"/>
              <a:t>‹#›</a:t>
            </a:fld>
            <a:endParaRPr lang="en-US"/>
          </a:p>
        </p:txBody>
      </p:sp>
    </p:spTree>
    <p:extLst>
      <p:ext uri="{BB962C8B-B14F-4D97-AF65-F5344CB8AC3E}">
        <p14:creationId xmlns:p14="http://schemas.microsoft.com/office/powerpoint/2010/main" val="109427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B19D5-C7C2-45E5-9173-0B6269BD7212}" type="datetimeFigureOut">
              <a:rPr lang="en-US" smtClean="0"/>
              <a:t>10/2/2023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337AF-FEAD-42FF-AAF9-CEFE10A036DB}" type="slidenum">
              <a:rPr lang="en-US" smtClean="0"/>
              <a:t>‹#›</a:t>
            </a:fld>
            <a:endParaRPr lang="en-US"/>
          </a:p>
        </p:txBody>
      </p:sp>
    </p:spTree>
    <p:extLst>
      <p:ext uri="{BB962C8B-B14F-4D97-AF65-F5344CB8AC3E}">
        <p14:creationId xmlns:p14="http://schemas.microsoft.com/office/powerpoint/2010/main" val="28870866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2" Type="http://schemas.openxmlformats.org/officeDocument/2006/relationships/hyperlink" Target="http://thealeph-tavproject.com/The%20Aleph-Tav%20Project%204%20Torah%20Nuggets-%20Khai-yey%20Sarah.html" TargetMode="External"/><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6.xml.rels><?xml version="1.0" encoding="UTF-8" standalone="yes"?>
<Relationships xmlns="http://schemas.openxmlformats.org/package/2006/relationships"><Relationship Id="rId2" Type="http://schemas.openxmlformats.org/officeDocument/2006/relationships/hyperlink" Target="http://www.etsjets.org/files/JETS-PDFs/54/54-1/JETS_54-1_65-87_Rhoads.pdf" TargetMode="External"/><Relationship Id="rId1" Type="http://schemas.openxmlformats.org/officeDocument/2006/relationships/slideLayout" Target="../slideLayouts/slideLayout5.xml"/></Relationships>
</file>

<file path=ppt/slides/_rels/slide347.xml.rels><?xml version="1.0" encoding="UTF-8" standalone="yes"?>
<Relationships xmlns="http://schemas.openxmlformats.org/package/2006/relationships"><Relationship Id="rId2" Type="http://schemas.openxmlformats.org/officeDocument/2006/relationships/hyperlink" Target="http://www.askelm.com/star/star014.htm#_ednref21" TargetMode="External"/><Relationship Id="rId1" Type="http://schemas.openxmlformats.org/officeDocument/2006/relationships/slideLayout" Target="../slideLayouts/slideLayout5.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2.xml.rels><?xml version="1.0" encoding="UTF-8" standalone="yes"?>
<Relationships xmlns="http://schemas.openxmlformats.org/package/2006/relationships"><Relationship Id="rId2" Type="http://schemas.openxmlformats.org/officeDocument/2006/relationships/hyperlink" Target="http://biblehub.com/topical/c/cyrenius.htm" TargetMode="External"/><Relationship Id="rId1" Type="http://schemas.openxmlformats.org/officeDocument/2006/relationships/slideLayout" Target="../slideLayouts/slideLayout5.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83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323987"/>
          </a:xfrm>
          <a:prstGeom prst="rect">
            <a:avLst/>
          </a:prstGeom>
          <a:noFill/>
        </p:spPr>
        <p:txBody>
          <a:bodyPr wrap="square" rtlCol="0">
            <a:spAutoFit/>
          </a:bodyPr>
          <a:lstStyle/>
          <a:p>
            <a:pPr indent="0" algn="ctr">
              <a:lnSpc>
                <a:spcPct val="150000"/>
              </a:lnSpc>
              <a:buNone/>
            </a:pPr>
            <a:r>
              <a:rPr lang="en-US" sz="2800" dirty="0">
                <a:latin typeface="Footlight MT Light"/>
              </a:rPr>
              <a:t>29 And when she saw him, she was troubled at his saying, and cast in her mind what manner of salutation this should be. 30 And the messenger said unto her, Fear not, Mary: for thou hast found </a:t>
            </a:r>
            <a:r>
              <a:rPr lang="en-US" sz="2800" dirty="0" err="1">
                <a:latin typeface="Footlight MT Light"/>
              </a:rPr>
              <a:t>favour</a:t>
            </a:r>
            <a:r>
              <a:rPr lang="en-US" sz="2800" dirty="0">
                <a:latin typeface="Footlight MT Light"/>
              </a:rPr>
              <a:t> with </a:t>
            </a:r>
            <a:r>
              <a:rPr lang="en-US" sz="2800" b="1" dirty="0">
                <a:latin typeface="OLBHEB"/>
              </a:rPr>
              <a:t>hwhy</a:t>
            </a:r>
            <a:r>
              <a:rPr lang="en-US" sz="2800" dirty="0">
                <a:latin typeface="Footlight MT Light"/>
              </a:rPr>
              <a:t>. 31 And, behold, thou shalt conceive in thy womb, and bring forth a Son, and shalt call His Name YESHUA</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1386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fontScale="92500"/>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2</a:t>
            </a:r>
            <a:r>
              <a:rPr lang="en-US" sz="4000" u="sng" baseline="30000" dirty="0" smtClean="0">
                <a:solidFill>
                  <a:srgbClr val="FFFF00"/>
                </a:solidFill>
                <a:latin typeface="Footlight MT Light" panose="0204060206030A020304" pitchFamily="18" charset="0"/>
                <a:cs typeface="Times New Roman" panose="02020603050405020304" pitchFamily="18" charset="0"/>
              </a:rPr>
              <a:t>nd</a:t>
            </a:r>
            <a:r>
              <a:rPr lang="en-US" sz="4000" u="sng" dirty="0" smtClean="0">
                <a:solidFill>
                  <a:srgbClr val="FFFF00"/>
                </a:solidFill>
                <a:latin typeface="Footlight MT Light" panose="0204060206030A020304" pitchFamily="18" charset="0"/>
                <a:cs typeface="Times New Roman" panose="02020603050405020304" pitchFamily="18" charset="0"/>
              </a:rPr>
              <a:t>-7</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days</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Regular </a:t>
            </a:r>
            <a:r>
              <a:rPr lang="en-US" sz="2400" dirty="0" smtClean="0">
                <a:solidFill>
                  <a:srgbClr val="FFFF00"/>
                </a:solidFill>
                <a:latin typeface="Footlight MT Light" panose="0204060206030A020304" pitchFamily="18" charset="0"/>
                <a:cs typeface="Times New Roman" panose="02020603050405020304" pitchFamily="18" charset="0"/>
              </a:rPr>
              <a:t>days</a:t>
            </a:r>
            <a:endParaRPr lang="en-US" sz="2400" dirty="0">
              <a:solidFill>
                <a:srgbClr val="FFFF00"/>
              </a:solidFill>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Still celebrating </a:t>
            </a:r>
            <a:r>
              <a:rPr lang="en-US" sz="2400" dirty="0" smtClean="0">
                <a:solidFill>
                  <a:srgbClr val="FFFF00"/>
                </a:solidFill>
                <a:latin typeface="Footlight MT Light" panose="0204060206030A020304" pitchFamily="18" charset="0"/>
                <a:cs typeface="Times New Roman" panose="02020603050405020304" pitchFamily="18" charset="0"/>
              </a:rPr>
              <a:t>birth</a:t>
            </a:r>
          </a:p>
          <a:p>
            <a:pPr marL="285750" lvl="0" indent="-285750">
              <a:lnSpc>
                <a:spcPct val="150000"/>
              </a:lnSpc>
              <a:spcBef>
                <a:spcPct val="20000"/>
              </a:spcBef>
              <a:buFont typeface="Wingdings" pitchFamily="2" charset="2"/>
              <a:buChar char="v"/>
            </a:pPr>
            <a:r>
              <a:rPr lang="en-US" sz="2400" dirty="0" smtClean="0">
                <a:solidFill>
                  <a:srgbClr val="FFFF00"/>
                </a:solidFill>
                <a:latin typeface="Footlight MT Light" panose="0204060206030A020304" pitchFamily="18" charset="0"/>
                <a:cs typeface="Times New Roman" panose="02020603050405020304" pitchFamily="18" charset="0"/>
              </a:rPr>
              <a:t>Baby </a:t>
            </a:r>
            <a:r>
              <a:rPr lang="en-US" sz="2400" dirty="0">
                <a:solidFill>
                  <a:srgbClr val="FFFF00"/>
                </a:solidFill>
                <a:latin typeface="Footlight MT Light" panose="0204060206030A020304" pitchFamily="18" charset="0"/>
                <a:cs typeface="Times New Roman" panose="02020603050405020304" pitchFamily="18" charset="0"/>
              </a:rPr>
              <a:t>not </a:t>
            </a:r>
            <a:r>
              <a:rPr lang="en-US" sz="2400" dirty="0" smtClean="0">
                <a:solidFill>
                  <a:srgbClr val="FFFF00"/>
                </a:solidFill>
                <a:latin typeface="Footlight MT Light" panose="0204060206030A020304" pitchFamily="18" charset="0"/>
                <a:cs typeface="Times New Roman" panose="02020603050405020304" pitchFamily="18" charset="0"/>
              </a:rPr>
              <a:t>yet named</a:t>
            </a:r>
            <a:endParaRPr lang="en-US" dirty="0">
              <a:solidFill>
                <a:srgbClr val="FFFF00"/>
              </a:solidFill>
              <a:latin typeface="Footlight MT Light" panose="0204060206030A020304" pitchFamily="18" charset="0"/>
            </a:endParaRPr>
          </a:p>
        </p:txBody>
      </p:sp>
    </p:spTree>
    <p:extLst>
      <p:ext uri="{BB962C8B-B14F-4D97-AF65-F5344CB8AC3E}">
        <p14:creationId xmlns:p14="http://schemas.microsoft.com/office/powerpoint/2010/main" val="29931380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fontScale="92500"/>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2</a:t>
            </a:r>
            <a:r>
              <a:rPr lang="en-US" sz="4000" u="sng" baseline="30000" dirty="0" smtClean="0">
                <a:solidFill>
                  <a:srgbClr val="FFFF00"/>
                </a:solidFill>
                <a:latin typeface="Footlight MT Light" panose="0204060206030A020304" pitchFamily="18" charset="0"/>
                <a:cs typeface="Times New Roman" panose="02020603050405020304" pitchFamily="18" charset="0"/>
              </a:rPr>
              <a:t>nd</a:t>
            </a:r>
            <a:r>
              <a:rPr lang="en-US" sz="4000" u="sng" dirty="0" smtClean="0">
                <a:solidFill>
                  <a:srgbClr val="FFFF00"/>
                </a:solidFill>
                <a:latin typeface="Footlight MT Light" panose="0204060206030A020304" pitchFamily="18" charset="0"/>
                <a:cs typeface="Times New Roman" panose="02020603050405020304" pitchFamily="18" charset="0"/>
              </a:rPr>
              <a:t>-7</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days</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Regular </a:t>
            </a:r>
            <a:r>
              <a:rPr lang="en-US" sz="2400" dirty="0" smtClean="0">
                <a:solidFill>
                  <a:srgbClr val="FFFF00"/>
                </a:solidFill>
                <a:latin typeface="Footlight MT Light" panose="0204060206030A020304" pitchFamily="18" charset="0"/>
                <a:cs typeface="Times New Roman" panose="02020603050405020304" pitchFamily="18" charset="0"/>
              </a:rPr>
              <a:t>days</a:t>
            </a:r>
            <a:endParaRPr lang="en-US" sz="2400" dirty="0">
              <a:solidFill>
                <a:srgbClr val="FFFF00"/>
              </a:solidFill>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Still celebrating birth</a:t>
            </a:r>
          </a:p>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Baby not yet named</a:t>
            </a:r>
            <a:endParaRPr lang="en-US" sz="2400" dirty="0">
              <a:solidFill>
                <a:srgbClr val="FFFF00"/>
              </a:solidFill>
              <a:latin typeface="Footlight MT Light" panose="0204060206030A020304" pitchFamily="18" charset="0"/>
            </a:endParaRPr>
          </a:p>
          <a:p>
            <a:endParaRPr lang="en-US" dirty="0"/>
          </a:p>
        </p:txBody>
      </p:sp>
      <p:sp>
        <p:nvSpPr>
          <p:cNvPr id="5" name="Text Placeholder 4"/>
          <p:cNvSpPr>
            <a:spLocks noGrp="1"/>
          </p:cNvSpPr>
          <p:nvPr>
            <p:ph type="body" sz="quarter" idx="3"/>
          </p:nvPr>
        </p:nvSpPr>
        <p:spPr/>
        <p:txBody>
          <a:bodyPr>
            <a:normAutofit/>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Sukkoth: 2</a:t>
            </a:r>
            <a:r>
              <a:rPr lang="en-US" sz="4000" u="sng" baseline="30000" dirty="0" smtClean="0">
                <a:solidFill>
                  <a:srgbClr val="FF0000"/>
                </a:solidFill>
                <a:latin typeface="Footlight MT Light" panose="0204060206030A020304" pitchFamily="18" charset="0"/>
                <a:cs typeface="Times New Roman" panose="02020603050405020304" pitchFamily="18" charset="0"/>
              </a:rPr>
              <a:t>nd</a:t>
            </a:r>
            <a:r>
              <a:rPr lang="en-US" sz="4000" u="sng" dirty="0" smtClean="0">
                <a:solidFill>
                  <a:srgbClr val="FF0000"/>
                </a:solidFill>
                <a:latin typeface="Footlight MT Light" panose="0204060206030A020304" pitchFamily="18" charset="0"/>
                <a:cs typeface="Times New Roman" panose="02020603050405020304" pitchFamily="18" charset="0"/>
              </a:rPr>
              <a:t>-7</a:t>
            </a:r>
            <a:r>
              <a:rPr lang="en-US" sz="4000" u="sng" baseline="30000" dirty="0" smtClean="0">
                <a:solidFill>
                  <a:srgbClr val="FF0000"/>
                </a:solidFill>
                <a:latin typeface="Footlight MT Light" panose="0204060206030A020304" pitchFamily="18" charset="0"/>
                <a:cs typeface="Times New Roman" panose="02020603050405020304" pitchFamily="18" charset="0"/>
              </a:rPr>
              <a:t>th</a:t>
            </a:r>
            <a:r>
              <a:rPr lang="en-US" sz="4000" u="sng" dirty="0" smtClean="0">
                <a:solidFill>
                  <a:srgbClr val="FF0000"/>
                </a:solidFill>
                <a:latin typeface="Footlight MT Light" panose="0204060206030A020304" pitchFamily="18" charset="0"/>
                <a:cs typeface="Times New Roman" panose="02020603050405020304" pitchFamily="18" charset="0"/>
              </a:rPr>
              <a:t> days</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3600" dirty="0">
                <a:solidFill>
                  <a:srgbClr val="FF0000"/>
                </a:solidFill>
                <a:latin typeface="Footlight MT Light" panose="0204060206030A020304" pitchFamily="18" charset="0"/>
                <a:cs typeface="Times New Roman" panose="02020603050405020304" pitchFamily="18" charset="0"/>
              </a:rPr>
              <a:t>Regular </a:t>
            </a:r>
            <a:r>
              <a:rPr lang="en-US" sz="3600" dirty="0" smtClean="0">
                <a:solidFill>
                  <a:srgbClr val="FF0000"/>
                </a:solidFill>
                <a:latin typeface="Footlight MT Light" panose="0204060206030A020304" pitchFamily="18" charset="0"/>
                <a:cs typeface="Times New Roman" panose="02020603050405020304" pitchFamily="18" charset="0"/>
              </a:rPr>
              <a:t>days </a:t>
            </a:r>
            <a:endParaRPr lang="en-US" sz="3600" dirty="0">
              <a:solidFill>
                <a:srgbClr val="FF0000"/>
              </a:solidFill>
              <a:latin typeface="Footlight MT Light" panose="0204060206030A020304" pitchFamily="18" charset="0"/>
              <a:cs typeface="Times New Roman" panose="02020603050405020304" pitchFamily="18" charset="0"/>
            </a:endParaRPr>
          </a:p>
          <a:p>
            <a:pPr marL="0" lvl="0" indent="-274320">
              <a:lnSpc>
                <a:spcPct val="150000"/>
              </a:lnSpc>
              <a:spcBef>
                <a:spcPct val="20000"/>
              </a:spcBef>
              <a:buFont typeface="Wingdings" pitchFamily="2" charset="2"/>
              <a:buChar char="v"/>
            </a:pPr>
            <a:r>
              <a:rPr lang="en-US" sz="3600" dirty="0">
                <a:solidFill>
                  <a:srgbClr val="FF0000"/>
                </a:solidFill>
                <a:latin typeface="Footlight MT Light" panose="0204060206030A020304" pitchFamily="18" charset="0"/>
                <a:cs typeface="Times New Roman" panose="02020603050405020304" pitchFamily="18" charset="0"/>
              </a:rPr>
              <a:t>Still celebrating</a:t>
            </a:r>
          </a:p>
          <a:p>
            <a:endParaRPr lang="en-US" dirty="0"/>
          </a:p>
        </p:txBody>
      </p:sp>
    </p:spTree>
    <p:extLst>
      <p:ext uri="{BB962C8B-B14F-4D97-AF65-F5344CB8AC3E}">
        <p14:creationId xmlns:p14="http://schemas.microsoft.com/office/powerpoint/2010/main" val="42208574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fontScale="92500"/>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2</a:t>
            </a:r>
            <a:r>
              <a:rPr lang="en-US" sz="4000" u="sng" baseline="30000" dirty="0" smtClean="0">
                <a:solidFill>
                  <a:srgbClr val="FFFF00"/>
                </a:solidFill>
                <a:latin typeface="Footlight MT Light" panose="0204060206030A020304" pitchFamily="18" charset="0"/>
                <a:cs typeface="Times New Roman" panose="02020603050405020304" pitchFamily="18" charset="0"/>
              </a:rPr>
              <a:t>nd</a:t>
            </a:r>
            <a:r>
              <a:rPr lang="en-US" sz="4000" u="sng" dirty="0" smtClean="0">
                <a:solidFill>
                  <a:srgbClr val="FFFF00"/>
                </a:solidFill>
                <a:latin typeface="Footlight MT Light" panose="0204060206030A020304" pitchFamily="18" charset="0"/>
                <a:cs typeface="Times New Roman" panose="02020603050405020304" pitchFamily="18" charset="0"/>
              </a:rPr>
              <a:t>-7</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days</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Regular </a:t>
            </a:r>
            <a:r>
              <a:rPr lang="en-US" sz="2400" dirty="0" smtClean="0">
                <a:solidFill>
                  <a:srgbClr val="FFFF00"/>
                </a:solidFill>
                <a:latin typeface="Footlight MT Light" panose="0204060206030A020304" pitchFamily="18" charset="0"/>
                <a:cs typeface="Times New Roman" panose="02020603050405020304" pitchFamily="18" charset="0"/>
              </a:rPr>
              <a:t>days</a:t>
            </a:r>
            <a:endParaRPr lang="en-US" sz="2400" dirty="0">
              <a:solidFill>
                <a:srgbClr val="FFFF00"/>
              </a:solidFill>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Still celebrating birth</a:t>
            </a:r>
          </a:p>
          <a:p>
            <a:pPr marL="285750" lvl="0" indent="-285750">
              <a:lnSpc>
                <a:spcPct val="150000"/>
              </a:lnSpc>
              <a:spcBef>
                <a:spcPct val="20000"/>
              </a:spcBef>
              <a:buFont typeface="Wingdings" pitchFamily="2" charset="2"/>
              <a:buChar char="v"/>
            </a:pPr>
            <a:r>
              <a:rPr lang="en-US" sz="2400" dirty="0">
                <a:solidFill>
                  <a:srgbClr val="FFFF00"/>
                </a:solidFill>
                <a:latin typeface="Footlight MT Light" panose="0204060206030A020304" pitchFamily="18" charset="0"/>
                <a:cs typeface="Times New Roman" panose="02020603050405020304" pitchFamily="18" charset="0"/>
              </a:rPr>
              <a:t>Baby not yet named</a:t>
            </a:r>
            <a:endParaRPr lang="en-US" sz="2400" dirty="0">
              <a:solidFill>
                <a:srgbClr val="FFFF00"/>
              </a:solidFill>
              <a:latin typeface="Footlight MT Light" panose="0204060206030A020304" pitchFamily="18" charset="0"/>
            </a:endParaRPr>
          </a:p>
          <a:p>
            <a:endParaRPr lang="en-US" dirty="0"/>
          </a:p>
        </p:txBody>
      </p:sp>
      <p:sp>
        <p:nvSpPr>
          <p:cNvPr id="5" name="Text Placeholder 4"/>
          <p:cNvSpPr>
            <a:spLocks noGrp="1"/>
          </p:cNvSpPr>
          <p:nvPr>
            <p:ph type="body" sz="quarter" idx="3"/>
          </p:nvPr>
        </p:nvSpPr>
        <p:spPr/>
        <p:txBody>
          <a:bodyPr>
            <a:normAutofit/>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Sukkoth: 2</a:t>
            </a:r>
            <a:r>
              <a:rPr lang="en-US" sz="4000" u="sng" baseline="30000" dirty="0" smtClean="0">
                <a:solidFill>
                  <a:srgbClr val="FF0000"/>
                </a:solidFill>
                <a:latin typeface="Footlight MT Light" panose="0204060206030A020304" pitchFamily="18" charset="0"/>
                <a:cs typeface="Times New Roman" panose="02020603050405020304" pitchFamily="18" charset="0"/>
              </a:rPr>
              <a:t>nd</a:t>
            </a:r>
            <a:r>
              <a:rPr lang="en-US" sz="4000" u="sng" dirty="0" smtClean="0">
                <a:solidFill>
                  <a:srgbClr val="FF0000"/>
                </a:solidFill>
                <a:latin typeface="Footlight MT Light" panose="0204060206030A020304" pitchFamily="18" charset="0"/>
                <a:cs typeface="Times New Roman" panose="02020603050405020304" pitchFamily="18" charset="0"/>
              </a:rPr>
              <a:t>-7</a:t>
            </a:r>
            <a:r>
              <a:rPr lang="en-US" sz="4000" u="sng" baseline="30000" dirty="0" smtClean="0">
                <a:solidFill>
                  <a:srgbClr val="FF0000"/>
                </a:solidFill>
                <a:latin typeface="Footlight MT Light" panose="0204060206030A020304" pitchFamily="18" charset="0"/>
                <a:cs typeface="Times New Roman" panose="02020603050405020304" pitchFamily="18" charset="0"/>
              </a:rPr>
              <a:t>th</a:t>
            </a:r>
            <a:r>
              <a:rPr lang="en-US" sz="4000" u="sng" dirty="0" smtClean="0">
                <a:solidFill>
                  <a:srgbClr val="FF0000"/>
                </a:solidFill>
                <a:latin typeface="Footlight MT Light" panose="0204060206030A020304" pitchFamily="18" charset="0"/>
                <a:cs typeface="Times New Roman" panose="02020603050405020304" pitchFamily="18" charset="0"/>
              </a:rPr>
              <a:t> days</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3600" dirty="0">
                <a:solidFill>
                  <a:srgbClr val="FF0000"/>
                </a:solidFill>
                <a:latin typeface="Footlight MT Light" panose="0204060206030A020304" pitchFamily="18" charset="0"/>
                <a:cs typeface="Times New Roman" panose="02020603050405020304" pitchFamily="18" charset="0"/>
              </a:rPr>
              <a:t>Regular </a:t>
            </a:r>
            <a:r>
              <a:rPr lang="en-US" sz="3600" dirty="0" smtClean="0">
                <a:solidFill>
                  <a:srgbClr val="FF0000"/>
                </a:solidFill>
                <a:latin typeface="Footlight MT Light" panose="0204060206030A020304" pitchFamily="18" charset="0"/>
                <a:cs typeface="Times New Roman" panose="02020603050405020304" pitchFamily="18" charset="0"/>
              </a:rPr>
              <a:t>days </a:t>
            </a:r>
            <a:endParaRPr lang="en-US" sz="3600" dirty="0">
              <a:solidFill>
                <a:srgbClr val="FF0000"/>
              </a:solidFill>
              <a:latin typeface="Footlight MT Light" panose="0204060206030A020304" pitchFamily="18" charset="0"/>
              <a:cs typeface="Times New Roman" panose="02020603050405020304" pitchFamily="18" charset="0"/>
            </a:endParaRPr>
          </a:p>
          <a:p>
            <a:pPr marL="0" lvl="0" indent="-274320">
              <a:lnSpc>
                <a:spcPct val="150000"/>
              </a:lnSpc>
              <a:spcBef>
                <a:spcPct val="20000"/>
              </a:spcBef>
              <a:buFont typeface="Wingdings" pitchFamily="2" charset="2"/>
              <a:buChar char="v"/>
            </a:pPr>
            <a:r>
              <a:rPr lang="en-US" sz="3600" dirty="0">
                <a:solidFill>
                  <a:srgbClr val="FF0000"/>
                </a:solidFill>
                <a:latin typeface="Footlight MT Light" panose="0204060206030A020304" pitchFamily="18" charset="0"/>
                <a:cs typeface="Times New Roman" panose="02020603050405020304" pitchFamily="18" charset="0"/>
              </a:rPr>
              <a:t>Still celebrating</a:t>
            </a:r>
          </a:p>
          <a:p>
            <a:endParaRPr lang="en-US" dirty="0"/>
          </a:p>
        </p:txBody>
      </p:sp>
      <p:sp>
        <p:nvSpPr>
          <p:cNvPr id="7" name="TextBox 6"/>
          <p:cNvSpPr txBox="1"/>
          <p:nvPr/>
        </p:nvSpPr>
        <p:spPr>
          <a:xfrm>
            <a:off x="761168" y="4989334"/>
            <a:ext cx="10672839" cy="1323439"/>
          </a:xfrm>
          <a:prstGeom prst="rect">
            <a:avLst/>
          </a:prstGeom>
          <a:noFill/>
        </p:spPr>
        <p:txBody>
          <a:bodyPr wrap="square" rtlCol="0">
            <a:spAutoFit/>
          </a:bodyPr>
          <a:lstStyle/>
          <a:p>
            <a:pPr lvl="0" algn="ctr"/>
            <a:r>
              <a:rPr lang="en-US" sz="4000" b="1" dirty="0" smtClean="0">
                <a:latin typeface="Footlight MT Light" panose="0204060206030A020304" pitchFamily="18" charset="0"/>
                <a:cs typeface="Times New Roman" panose="02020603050405020304" pitchFamily="18" charset="0"/>
              </a:rPr>
              <a:t>They are both similar to each other showing no changes for these six days.</a:t>
            </a:r>
            <a:endParaRPr lang="en-US" sz="40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3438221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8</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3200" dirty="0">
                <a:solidFill>
                  <a:srgbClr val="FFFF00"/>
                </a:solidFill>
                <a:latin typeface="Footlight MT Light" panose="0204060206030A020304" pitchFamily="18" charset="0"/>
                <a:cs typeface="Times New Roman" panose="02020603050405020304" pitchFamily="18" charset="0"/>
              </a:rPr>
              <a:t>Circumcision</a:t>
            </a:r>
          </a:p>
          <a:p>
            <a:pPr marL="285750" lvl="0" indent="-285750">
              <a:lnSpc>
                <a:spcPct val="150000"/>
              </a:lnSpc>
              <a:spcBef>
                <a:spcPct val="20000"/>
              </a:spcBef>
              <a:buFont typeface="Wingdings" pitchFamily="2" charset="2"/>
              <a:buChar char="v"/>
            </a:pPr>
            <a:r>
              <a:rPr lang="en-US" sz="3200" dirty="0">
                <a:solidFill>
                  <a:srgbClr val="FFFF00"/>
                </a:solidFill>
                <a:latin typeface="Footlight MT Light" panose="0204060206030A020304" pitchFamily="18" charset="0"/>
                <a:cs typeface="Times New Roman" panose="02020603050405020304" pitchFamily="18" charset="0"/>
              </a:rPr>
              <a:t>Baby in pain from cut</a:t>
            </a:r>
          </a:p>
          <a:p>
            <a:pPr marL="285750" lvl="0" indent="-285750">
              <a:lnSpc>
                <a:spcPct val="150000"/>
              </a:lnSpc>
              <a:spcBef>
                <a:spcPct val="20000"/>
              </a:spcBef>
              <a:buFont typeface="Wingdings" pitchFamily="2" charset="2"/>
              <a:buChar char="v"/>
            </a:pPr>
            <a:r>
              <a:rPr lang="en-US" sz="3200" dirty="0" smtClean="0">
                <a:solidFill>
                  <a:srgbClr val="FFFF00"/>
                </a:solidFill>
                <a:latin typeface="Footlight MT Light" panose="0204060206030A020304" pitchFamily="18" charset="0"/>
                <a:cs typeface="Times New Roman" panose="02020603050405020304" pitchFamily="18" charset="0"/>
              </a:rPr>
              <a:t>Baby </a:t>
            </a:r>
            <a:r>
              <a:rPr lang="en-US" sz="3200" dirty="0">
                <a:solidFill>
                  <a:srgbClr val="FFFF00"/>
                </a:solidFill>
                <a:latin typeface="Footlight MT Light" panose="0204060206030A020304" pitchFamily="18" charset="0"/>
                <a:cs typeface="Times New Roman" panose="02020603050405020304" pitchFamily="18" charset="0"/>
              </a:rPr>
              <a:t>named</a:t>
            </a:r>
          </a:p>
          <a:p>
            <a:endParaRPr lang="en-US" dirty="0"/>
          </a:p>
        </p:txBody>
      </p:sp>
    </p:spTree>
    <p:extLst>
      <p:ext uri="{BB962C8B-B14F-4D97-AF65-F5344CB8AC3E}">
        <p14:creationId xmlns:p14="http://schemas.microsoft.com/office/powerpoint/2010/main" val="28670723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8</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3200" dirty="0">
                <a:solidFill>
                  <a:srgbClr val="FFFF00"/>
                </a:solidFill>
                <a:latin typeface="Footlight MT Light" panose="0204060206030A020304" pitchFamily="18" charset="0"/>
                <a:cs typeface="Times New Roman" panose="02020603050405020304" pitchFamily="18" charset="0"/>
              </a:rPr>
              <a:t>Circumcision</a:t>
            </a:r>
          </a:p>
          <a:p>
            <a:pPr marL="285750" lvl="0" indent="-285750">
              <a:lnSpc>
                <a:spcPct val="150000"/>
              </a:lnSpc>
              <a:spcBef>
                <a:spcPct val="20000"/>
              </a:spcBef>
              <a:buFont typeface="Wingdings" pitchFamily="2" charset="2"/>
              <a:buChar char="v"/>
            </a:pPr>
            <a:r>
              <a:rPr lang="en-US" sz="3200" dirty="0" smtClean="0">
                <a:solidFill>
                  <a:srgbClr val="FFFF00"/>
                </a:solidFill>
                <a:latin typeface="Footlight MT Light" panose="0204060206030A020304" pitchFamily="18" charset="0"/>
                <a:cs typeface="Times New Roman" panose="02020603050405020304" pitchFamily="18" charset="0"/>
              </a:rPr>
              <a:t>Baby in pain from cut</a:t>
            </a:r>
            <a:endParaRPr lang="en-US" sz="3200" dirty="0">
              <a:solidFill>
                <a:srgbClr val="FFFF00"/>
              </a:solidFill>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3200" dirty="0">
                <a:solidFill>
                  <a:srgbClr val="FFFF00"/>
                </a:solidFill>
                <a:latin typeface="Footlight MT Light" panose="0204060206030A020304" pitchFamily="18" charset="0"/>
                <a:cs typeface="Times New Roman" panose="02020603050405020304" pitchFamily="18" charset="0"/>
              </a:rPr>
              <a:t>Baby named</a:t>
            </a:r>
          </a:p>
          <a:p>
            <a:endParaRPr lang="en-US" dirty="0"/>
          </a:p>
        </p:txBody>
      </p:sp>
      <p:sp>
        <p:nvSpPr>
          <p:cNvPr id="5" name="Text Placeholder 4"/>
          <p:cNvSpPr>
            <a:spLocks noGrp="1"/>
          </p:cNvSpPr>
          <p:nvPr>
            <p:ph type="body" sz="quarter" idx="3"/>
          </p:nvPr>
        </p:nvSpPr>
        <p:spPr/>
        <p:txBody>
          <a:bodyPr>
            <a:normAutofit fontScale="92500"/>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Solemn Assembly: 8</a:t>
            </a:r>
            <a:r>
              <a:rPr lang="en-US" sz="4000" u="sng" baseline="30000" dirty="0" smtClean="0">
                <a:solidFill>
                  <a:srgbClr val="FF0000"/>
                </a:solidFill>
                <a:latin typeface="Footlight MT Light" panose="0204060206030A020304" pitchFamily="18" charset="0"/>
                <a:cs typeface="Times New Roman" panose="02020603050405020304" pitchFamily="18" charset="0"/>
              </a:rPr>
              <a:t>th</a:t>
            </a:r>
            <a:r>
              <a:rPr lang="en-US" sz="4000" u="sng" dirty="0" smtClean="0">
                <a:solidFill>
                  <a:srgbClr val="FF0000"/>
                </a:solidFill>
                <a:latin typeface="Footlight MT Light" panose="0204060206030A020304" pitchFamily="18" charset="0"/>
                <a:cs typeface="Times New Roman" panose="02020603050405020304" pitchFamily="18" charset="0"/>
              </a:rPr>
              <a:t> day</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3200" dirty="0">
                <a:solidFill>
                  <a:srgbClr val="FF0000"/>
                </a:solidFill>
                <a:latin typeface="Footlight MT Light" panose="0204060206030A020304" pitchFamily="18" charset="0"/>
                <a:cs typeface="Times New Roman" panose="02020603050405020304" pitchFamily="18" charset="0"/>
              </a:rPr>
              <a:t>Holy </a:t>
            </a:r>
            <a:r>
              <a:rPr lang="en-US" sz="3200" dirty="0" smtClean="0">
                <a:solidFill>
                  <a:srgbClr val="FF0000"/>
                </a:solidFill>
                <a:latin typeface="Footlight MT Light" panose="0204060206030A020304" pitchFamily="18" charset="0"/>
                <a:cs typeface="Times New Roman" panose="02020603050405020304" pitchFamily="18" charset="0"/>
              </a:rPr>
              <a:t>Calling</a:t>
            </a:r>
            <a:endParaRPr lang="en-US" sz="3200" dirty="0">
              <a:solidFill>
                <a:srgbClr val="FF0000"/>
              </a:solidFill>
              <a:latin typeface="Footlight MT Light" panose="0204060206030A020304" pitchFamily="18" charset="0"/>
              <a:cs typeface="Times New Roman" panose="02020603050405020304" pitchFamily="18" charset="0"/>
            </a:endParaRPr>
          </a:p>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No </a:t>
            </a:r>
            <a:r>
              <a:rPr lang="en-US" sz="3200" dirty="0">
                <a:solidFill>
                  <a:srgbClr val="FF0000"/>
                </a:solidFill>
                <a:latin typeface="Footlight MT Light" panose="0204060206030A020304" pitchFamily="18" charset="0"/>
                <a:cs typeface="Times New Roman" panose="02020603050405020304" pitchFamily="18" charset="0"/>
              </a:rPr>
              <a:t>service work</a:t>
            </a:r>
          </a:p>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High </a:t>
            </a:r>
            <a:r>
              <a:rPr lang="en-US" sz="3200" dirty="0" err="1" smtClean="0">
                <a:solidFill>
                  <a:srgbClr val="FF0000"/>
                </a:solidFill>
                <a:latin typeface="Footlight MT Light" panose="0204060206030A020304" pitchFamily="18" charset="0"/>
                <a:cs typeface="Times New Roman" panose="02020603050405020304" pitchFamily="18" charset="0"/>
              </a:rPr>
              <a:t>Shabbath</a:t>
            </a:r>
            <a:endParaRPr lang="en-US" sz="3200" dirty="0">
              <a:solidFill>
                <a:srgbClr val="FF0000"/>
              </a:solidFill>
              <a:latin typeface="Footlight MT Light" panose="0204060206030A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75694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8</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3200" dirty="0">
                <a:solidFill>
                  <a:srgbClr val="FFFF00"/>
                </a:solidFill>
                <a:latin typeface="Footlight MT Light" panose="0204060206030A020304" pitchFamily="18" charset="0"/>
                <a:cs typeface="Times New Roman" panose="02020603050405020304" pitchFamily="18" charset="0"/>
              </a:rPr>
              <a:t>Circumcision</a:t>
            </a:r>
          </a:p>
          <a:p>
            <a:pPr marL="285750" lvl="0" indent="-285750">
              <a:lnSpc>
                <a:spcPct val="150000"/>
              </a:lnSpc>
              <a:spcBef>
                <a:spcPct val="20000"/>
              </a:spcBef>
              <a:buFont typeface="Wingdings" pitchFamily="2" charset="2"/>
              <a:buChar char="v"/>
            </a:pPr>
            <a:r>
              <a:rPr lang="en-US" sz="3200" dirty="0">
                <a:solidFill>
                  <a:srgbClr val="FFFF00"/>
                </a:solidFill>
                <a:latin typeface="Footlight MT Light" panose="0204060206030A020304" pitchFamily="18" charset="0"/>
                <a:cs typeface="Times New Roman" panose="02020603050405020304" pitchFamily="18" charset="0"/>
              </a:rPr>
              <a:t>Baby in pain from cut</a:t>
            </a:r>
          </a:p>
          <a:p>
            <a:pPr marL="285750" lvl="0" indent="-285750">
              <a:lnSpc>
                <a:spcPct val="150000"/>
              </a:lnSpc>
              <a:spcBef>
                <a:spcPct val="20000"/>
              </a:spcBef>
              <a:buFont typeface="Wingdings" pitchFamily="2" charset="2"/>
              <a:buChar char="v"/>
            </a:pPr>
            <a:r>
              <a:rPr lang="en-US" sz="3200" dirty="0" smtClean="0">
                <a:solidFill>
                  <a:srgbClr val="FFFF00"/>
                </a:solidFill>
                <a:latin typeface="Footlight MT Light" panose="0204060206030A020304" pitchFamily="18" charset="0"/>
                <a:cs typeface="Times New Roman" panose="02020603050405020304" pitchFamily="18" charset="0"/>
              </a:rPr>
              <a:t>Baby </a:t>
            </a:r>
            <a:r>
              <a:rPr lang="en-US" sz="3200" dirty="0">
                <a:solidFill>
                  <a:srgbClr val="FFFF00"/>
                </a:solidFill>
                <a:latin typeface="Footlight MT Light" panose="0204060206030A020304" pitchFamily="18" charset="0"/>
                <a:cs typeface="Times New Roman" panose="02020603050405020304" pitchFamily="18" charset="0"/>
              </a:rPr>
              <a:t>named</a:t>
            </a:r>
          </a:p>
          <a:p>
            <a:endParaRPr lang="en-US" dirty="0"/>
          </a:p>
        </p:txBody>
      </p:sp>
      <p:sp>
        <p:nvSpPr>
          <p:cNvPr id="5" name="Text Placeholder 4"/>
          <p:cNvSpPr>
            <a:spLocks noGrp="1"/>
          </p:cNvSpPr>
          <p:nvPr>
            <p:ph type="body" sz="quarter" idx="3"/>
          </p:nvPr>
        </p:nvSpPr>
        <p:spPr/>
        <p:txBody>
          <a:bodyPr>
            <a:normAutofit fontScale="92500"/>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Solemn Assembly: 8</a:t>
            </a:r>
            <a:r>
              <a:rPr lang="en-US" sz="4000" u="sng" baseline="30000" dirty="0" smtClean="0">
                <a:solidFill>
                  <a:srgbClr val="FF0000"/>
                </a:solidFill>
                <a:latin typeface="Footlight MT Light" panose="0204060206030A020304" pitchFamily="18" charset="0"/>
                <a:cs typeface="Times New Roman" panose="02020603050405020304" pitchFamily="18" charset="0"/>
              </a:rPr>
              <a:t>th</a:t>
            </a:r>
            <a:r>
              <a:rPr lang="en-US" sz="4000" u="sng" dirty="0" smtClean="0">
                <a:solidFill>
                  <a:srgbClr val="FF0000"/>
                </a:solidFill>
                <a:latin typeface="Footlight MT Light" panose="0204060206030A020304" pitchFamily="18" charset="0"/>
                <a:cs typeface="Times New Roman" panose="02020603050405020304" pitchFamily="18" charset="0"/>
              </a:rPr>
              <a:t> day</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Holy Calling</a:t>
            </a:r>
          </a:p>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No </a:t>
            </a:r>
            <a:r>
              <a:rPr lang="en-US" sz="3200" dirty="0">
                <a:solidFill>
                  <a:srgbClr val="FF0000"/>
                </a:solidFill>
                <a:latin typeface="Footlight MT Light" panose="0204060206030A020304" pitchFamily="18" charset="0"/>
                <a:cs typeface="Times New Roman" panose="02020603050405020304" pitchFamily="18" charset="0"/>
              </a:rPr>
              <a:t>service work</a:t>
            </a:r>
          </a:p>
          <a:p>
            <a:pPr marL="0" lvl="0" indent="-274320">
              <a:lnSpc>
                <a:spcPct val="150000"/>
              </a:lnSpc>
              <a:spcBef>
                <a:spcPct val="20000"/>
              </a:spcBef>
              <a:buFont typeface="Wingdings" pitchFamily="2" charset="2"/>
              <a:buChar char="v"/>
            </a:pPr>
            <a:r>
              <a:rPr lang="en-US" sz="3200" dirty="0">
                <a:solidFill>
                  <a:srgbClr val="FF0000"/>
                </a:solidFill>
                <a:latin typeface="Footlight MT Light" panose="0204060206030A020304" pitchFamily="18" charset="0"/>
                <a:cs typeface="Times New Roman" panose="02020603050405020304" pitchFamily="18" charset="0"/>
              </a:rPr>
              <a:t>H</a:t>
            </a:r>
            <a:r>
              <a:rPr lang="en-US" sz="3200" dirty="0" smtClean="0">
                <a:solidFill>
                  <a:srgbClr val="FF0000"/>
                </a:solidFill>
                <a:latin typeface="Footlight MT Light" panose="0204060206030A020304" pitchFamily="18" charset="0"/>
                <a:cs typeface="Times New Roman" panose="02020603050405020304" pitchFamily="18" charset="0"/>
              </a:rPr>
              <a:t>igh </a:t>
            </a:r>
            <a:r>
              <a:rPr lang="en-US" sz="3200" dirty="0" err="1" smtClean="0">
                <a:solidFill>
                  <a:srgbClr val="FF0000"/>
                </a:solidFill>
                <a:latin typeface="Footlight MT Light" panose="0204060206030A020304" pitchFamily="18" charset="0"/>
                <a:cs typeface="Times New Roman" panose="02020603050405020304" pitchFamily="18" charset="0"/>
              </a:rPr>
              <a:t>Shabbath</a:t>
            </a:r>
            <a:endParaRPr lang="en-US" sz="3200" dirty="0">
              <a:solidFill>
                <a:srgbClr val="FF0000"/>
              </a:solidFill>
              <a:latin typeface="Footlight MT Light" panose="0204060206030A020304" pitchFamily="18" charset="0"/>
              <a:cs typeface="Times New Roman" panose="02020603050405020304" pitchFamily="18" charset="0"/>
            </a:endParaRPr>
          </a:p>
          <a:p>
            <a:endParaRPr lang="en-US" dirty="0"/>
          </a:p>
        </p:txBody>
      </p:sp>
      <p:sp>
        <p:nvSpPr>
          <p:cNvPr id="7" name="TextBox 6"/>
          <p:cNvSpPr txBox="1"/>
          <p:nvPr/>
        </p:nvSpPr>
        <p:spPr>
          <a:xfrm>
            <a:off x="761168" y="4989334"/>
            <a:ext cx="10672839" cy="707886"/>
          </a:xfrm>
          <a:prstGeom prst="rect">
            <a:avLst/>
          </a:prstGeom>
          <a:noFill/>
        </p:spPr>
        <p:txBody>
          <a:bodyPr wrap="square" rtlCol="0">
            <a:spAutoFit/>
          </a:bodyPr>
          <a:lstStyle/>
          <a:p>
            <a:pPr lvl="0" algn="ctr"/>
            <a:r>
              <a:rPr lang="en-US" sz="4000" b="1" dirty="0" smtClean="0">
                <a:latin typeface="Footlight MT Light" panose="0204060206030A020304" pitchFamily="18" charset="0"/>
                <a:cs typeface="Times New Roman" panose="02020603050405020304" pitchFamily="18" charset="0"/>
              </a:rPr>
              <a:t>Both show solemn events on the same day.</a:t>
            </a:r>
            <a:endParaRPr lang="en-US" sz="40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337385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54871" y="1147707"/>
            <a:ext cx="10832951" cy="4524315"/>
          </a:xfrm>
          <a:prstGeom prst="rect">
            <a:avLst/>
          </a:prstGeom>
          <a:noFill/>
        </p:spPr>
        <p:txBody>
          <a:bodyPr wrap="square" rtlCol="0">
            <a:spAutoFit/>
          </a:bodyPr>
          <a:lstStyle/>
          <a:p>
            <a:pPr lvl="0" algn="ctr"/>
            <a:r>
              <a:rPr lang="en-US" sz="7200" dirty="0" smtClean="0">
                <a:latin typeface="Footlight MT Light" panose="0204060206030A020304" pitchFamily="18" charset="0"/>
                <a:cs typeface="Times New Roman" panose="02020603050405020304" pitchFamily="18" charset="0"/>
              </a:rPr>
              <a:t>This is a chart showing the seven days of Sukkoth including the one day of the </a:t>
            </a:r>
            <a:r>
              <a:rPr lang="en-US" sz="7200" dirty="0">
                <a:latin typeface="Footlight MT Light" panose="0204060206030A020304" pitchFamily="18" charset="0"/>
                <a:cs typeface="Times New Roman" panose="02020603050405020304" pitchFamily="18" charset="0"/>
              </a:rPr>
              <a:t>Solemn </a:t>
            </a:r>
            <a:r>
              <a:rPr lang="en-US" sz="7200" dirty="0" smtClean="0">
                <a:latin typeface="Footlight MT Light" panose="0204060206030A020304" pitchFamily="18" charset="0"/>
                <a:cs typeface="Times New Roman" panose="02020603050405020304" pitchFamily="18" charset="0"/>
              </a:rPr>
              <a:t>Assembly</a:t>
            </a:r>
            <a:endParaRPr lang="en-US" sz="7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9314573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67308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90506" y="677370"/>
            <a:ext cx="10865223" cy="5632311"/>
          </a:xfrm>
          <a:prstGeom prst="rect">
            <a:avLst/>
          </a:prstGeom>
          <a:noFill/>
        </p:spPr>
        <p:txBody>
          <a:bodyPr wrap="square" rtlCol="0">
            <a:spAutoFit/>
          </a:bodyPr>
          <a:lstStyle/>
          <a:p>
            <a:pPr lvl="0" algn="ctr"/>
            <a:r>
              <a:rPr lang="en-US" sz="6000" dirty="0" smtClean="0">
                <a:latin typeface="Footlight MT Light" panose="0204060206030A020304" pitchFamily="18" charset="0"/>
                <a:cs typeface="Times New Roman" panose="02020603050405020304" pitchFamily="18" charset="0"/>
              </a:rPr>
              <a:t>This next chart shows the comparison between the seven days of Sukkoth and the one day of the </a:t>
            </a:r>
            <a:r>
              <a:rPr lang="en-US" sz="6000" dirty="0">
                <a:latin typeface="Footlight MT Light" panose="0204060206030A020304" pitchFamily="18" charset="0"/>
                <a:cs typeface="Times New Roman" panose="02020603050405020304" pitchFamily="18" charset="0"/>
              </a:rPr>
              <a:t>Solemn </a:t>
            </a:r>
            <a:r>
              <a:rPr lang="en-US" sz="6000" dirty="0" smtClean="0">
                <a:latin typeface="Footlight MT Light" panose="0204060206030A020304" pitchFamily="18" charset="0"/>
                <a:cs typeface="Times New Roman" panose="02020603050405020304" pitchFamily="18" charset="0"/>
              </a:rPr>
              <a:t>Assembly, and between Yeshua’s first eight days of life</a:t>
            </a:r>
            <a:endParaRPr lang="en-US" sz="6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4941806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897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indent="0" algn="ctr">
              <a:lnSpc>
                <a:spcPct val="150000"/>
              </a:lnSpc>
              <a:buNone/>
            </a:pPr>
            <a:r>
              <a:rPr lang="en-US" sz="2800" dirty="0">
                <a:latin typeface="Footlight MT Light"/>
              </a:rPr>
              <a:t>32 He shall be great, and shall be called the Son of the Highest [Matthew 1:23 </a:t>
            </a:r>
            <a:r>
              <a:rPr lang="en-US" sz="2800" dirty="0" err="1">
                <a:latin typeface="Footlight MT Light"/>
              </a:rPr>
              <a:t>Emmanu</a:t>
            </a:r>
            <a:r>
              <a:rPr lang="en-US" sz="2800" dirty="0">
                <a:latin typeface="Footlight MT Light"/>
              </a:rPr>
              <a:t> El]: and </a:t>
            </a:r>
            <a:r>
              <a:rPr lang="en-US" sz="2800" b="1" dirty="0">
                <a:latin typeface="OLBHEB"/>
              </a:rPr>
              <a:t>hwhy</a:t>
            </a:r>
            <a:r>
              <a:rPr lang="en-US" sz="2800" dirty="0">
                <a:latin typeface="Footlight MT Light"/>
              </a:rPr>
              <a:t> Elohim shall give unto Him the throne of His father, David: 33 And He shall reign over the House of Jacob for ever; and of His Kingdom there shall be no end. 34 Then said Mary unto the messenger, How shall this be, seeing I know not a man?</a:t>
            </a:r>
            <a:r>
              <a:rPr lang="en-US" sz="2800" dirty="0"/>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1258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99247" y="2603351"/>
            <a:ext cx="10768405" cy="1569660"/>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CONCLUSION</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567066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800" b="1" cap="all" spc="300" dirty="0" err="1">
                <a:solidFill>
                  <a:prstClr val="white"/>
                </a:solidFill>
                <a:latin typeface="Footlight MT Light" panose="0204060206030A020304" pitchFamily="18" charset="0"/>
                <a:cs typeface="Times New Roman" panose="02020603050405020304" pitchFamily="18" charset="0"/>
              </a:rPr>
              <a:t>yeshua’s</a:t>
            </a:r>
            <a:r>
              <a:rPr lang="en-US" sz="28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60070" y="2114550"/>
            <a:ext cx="11098530" cy="3416320"/>
          </a:xfrm>
          <a:prstGeom prst="rect">
            <a:avLst/>
          </a:prstGeom>
          <a:noFill/>
        </p:spPr>
        <p:txBody>
          <a:bodyPr wrap="square" rtlCol="0">
            <a:spAutoFit/>
          </a:bodyPr>
          <a:lstStyle/>
          <a:p>
            <a:pPr lvl="0" algn="ctr"/>
            <a:r>
              <a:rPr lang="en-US" sz="5400" dirty="0">
                <a:latin typeface="Footlight MT Light" panose="0204060206030A020304" pitchFamily="18" charset="0"/>
                <a:cs typeface="Times New Roman" panose="02020603050405020304" pitchFamily="18" charset="0"/>
              </a:rPr>
              <a:t>This gives </a:t>
            </a:r>
            <a:r>
              <a:rPr lang="en-US" sz="5400" dirty="0" smtClean="0">
                <a:latin typeface="Footlight MT Light" panose="0204060206030A020304" pitchFamily="18" charset="0"/>
                <a:cs typeface="Times New Roman" panose="02020603050405020304" pitchFamily="18" charset="0"/>
              </a:rPr>
              <a:t>a strong comparison </a:t>
            </a:r>
            <a:r>
              <a:rPr lang="en-US" sz="5400" dirty="0">
                <a:latin typeface="Footlight MT Light" panose="0204060206030A020304" pitchFamily="18" charset="0"/>
                <a:cs typeface="Times New Roman" panose="02020603050405020304" pitchFamily="18" charset="0"/>
              </a:rPr>
              <a:t>that Yeshua would have been born on the </a:t>
            </a:r>
            <a:r>
              <a:rPr lang="en-US" sz="5400" dirty="0" smtClean="0">
                <a:latin typeface="Footlight MT Light" panose="0204060206030A020304" pitchFamily="18" charset="0"/>
                <a:cs typeface="Times New Roman" panose="02020603050405020304" pitchFamily="18" charset="0"/>
              </a:rPr>
              <a:t>seven </a:t>
            </a:r>
            <a:r>
              <a:rPr lang="en-US" sz="5400" dirty="0">
                <a:latin typeface="Footlight MT Light" panose="0204060206030A020304" pitchFamily="18" charset="0"/>
                <a:cs typeface="Times New Roman" panose="02020603050405020304" pitchFamily="18" charset="0"/>
              </a:rPr>
              <a:t>days of </a:t>
            </a:r>
            <a:r>
              <a:rPr lang="en-US" sz="5400" dirty="0" smtClean="0">
                <a:latin typeface="Footlight MT Light" panose="0204060206030A020304" pitchFamily="18" charset="0"/>
                <a:cs typeface="Times New Roman" panose="02020603050405020304" pitchFamily="18" charset="0"/>
              </a:rPr>
              <a:t>Sukkoth and the </a:t>
            </a:r>
            <a:r>
              <a:rPr lang="en-US" sz="5400" dirty="0">
                <a:latin typeface="Footlight MT Light" panose="0204060206030A020304" pitchFamily="18" charset="0"/>
                <a:cs typeface="Times New Roman" panose="02020603050405020304" pitchFamily="18" charset="0"/>
              </a:rPr>
              <a:t>one day of the Solemn Assembly.</a:t>
            </a:r>
          </a:p>
        </p:txBody>
      </p:sp>
    </p:spTree>
    <p:extLst>
      <p:ext uri="{BB962C8B-B14F-4D97-AF65-F5344CB8AC3E}">
        <p14:creationId xmlns:p14="http://schemas.microsoft.com/office/powerpoint/2010/main" val="18174171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99247" y="2603351"/>
            <a:ext cx="10768405" cy="1569660"/>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SUKKOTH</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468978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86521" y="2069529"/>
            <a:ext cx="10058400" cy="2492990"/>
          </a:xfrm>
          <a:prstGeom prst="rect">
            <a:avLst/>
          </a:prstGeom>
          <a:noFill/>
        </p:spPr>
        <p:txBody>
          <a:bodyPr wrap="square" rtlCol="0">
            <a:spAutoFit/>
          </a:bodyPr>
          <a:lstStyle/>
          <a:p>
            <a:pPr lvl="0" algn="ctr"/>
            <a:r>
              <a:rPr lang="en-US" sz="7800" dirty="0" smtClean="0">
                <a:latin typeface="Footlight MT Light" panose="0204060206030A020304" pitchFamily="18" charset="0"/>
                <a:cs typeface="Times New Roman" panose="02020603050405020304" pitchFamily="18" charset="0"/>
              </a:rPr>
              <a:t>This is the definition of Sukkoth:</a:t>
            </a:r>
            <a:endParaRPr lang="en-US" sz="7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009993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75090" y="657114"/>
            <a:ext cx="10058400" cy="5570756"/>
          </a:xfrm>
          <a:prstGeom prst="rect">
            <a:avLst/>
          </a:prstGeom>
          <a:noFill/>
        </p:spPr>
        <p:txBody>
          <a:bodyPr wrap="square" rtlCol="0">
            <a:spAutoFit/>
          </a:bodyPr>
          <a:lstStyle/>
          <a:p>
            <a:pPr algn="ctr"/>
            <a:r>
              <a:rPr lang="en-US" sz="4400" dirty="0" smtClean="0">
                <a:latin typeface="Footlight MT Light" panose="0204060206030A020304" pitchFamily="18" charset="0"/>
                <a:cs typeface="Times New Roman" panose="02020603050405020304" pitchFamily="18" charset="0"/>
              </a:rPr>
              <a:t>“SUKKOTH”</a:t>
            </a:r>
          </a:p>
          <a:p>
            <a:pPr algn="ctr"/>
            <a:r>
              <a:rPr lang="en-US" sz="4400" dirty="0" smtClean="0">
                <a:latin typeface="Footlight MT Light" panose="0204060206030A020304" pitchFamily="18" charset="0"/>
                <a:cs typeface="Times New Roman" panose="02020603050405020304" pitchFamily="18" charset="0"/>
              </a:rPr>
              <a:t>Strong’s Concordance H5521</a:t>
            </a:r>
            <a:endParaRPr lang="en-US" sz="4400" dirty="0">
              <a:latin typeface="Footlight MT Light" panose="0204060206030A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he-IL" sz="6600" dirty="0">
                <a:solidFill>
                  <a:srgbClr val="FFFF00"/>
                </a:solidFill>
                <a:latin typeface="Times New Roman" panose="02020603050405020304" pitchFamily="18" charset="0"/>
                <a:cs typeface="Times New Roman" panose="02020603050405020304" pitchFamily="18" charset="0"/>
              </a:rPr>
              <a:t>סֻכָּה</a:t>
            </a:r>
            <a:endParaRPr lang="en-US" sz="6600" dirty="0">
              <a:solidFill>
                <a:srgbClr val="FFFF00"/>
              </a:solidFill>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r>
              <a:rPr lang="en-US" sz="4400" dirty="0" err="1" smtClean="0">
                <a:latin typeface="Footlight MT Light" panose="0204060206030A020304" pitchFamily="18" charset="0"/>
                <a:cs typeface="Times New Roman" panose="02020603050405020304" pitchFamily="18" charset="0"/>
              </a:rPr>
              <a:t>sûkka</a:t>
            </a:r>
            <a:r>
              <a:rPr lang="en-US" sz="4400" dirty="0" err="1">
                <a:latin typeface="Footlight MT Light" panose="0204060206030A020304" pitchFamily="18" charset="0"/>
                <a:cs typeface="Times New Roman" panose="02020603050405020304" pitchFamily="18" charset="0"/>
              </a:rPr>
              <a:t>̂h</a:t>
            </a:r>
            <a:endParaRPr lang="en-US" sz="4400" dirty="0">
              <a:latin typeface="Footlight MT Light" panose="0204060206030A020304" pitchFamily="18" charset="0"/>
              <a:cs typeface="Times New Roman" panose="02020603050405020304" pitchFamily="18" charset="0"/>
            </a:endParaRPr>
          </a:p>
          <a:p>
            <a:r>
              <a:rPr lang="en-US" sz="4400" i="1" dirty="0" smtClean="0">
                <a:latin typeface="Footlight MT Light" panose="0204060206030A020304" pitchFamily="18" charset="0"/>
                <a:cs typeface="Times New Roman" panose="02020603050405020304" pitchFamily="18" charset="0"/>
              </a:rPr>
              <a:t>sook-</a:t>
            </a:r>
            <a:r>
              <a:rPr lang="en-US" sz="4400" i="1" dirty="0" err="1" smtClean="0">
                <a:latin typeface="Footlight MT Light" panose="0204060206030A020304" pitchFamily="18" charset="0"/>
                <a:cs typeface="Times New Roman" panose="02020603050405020304" pitchFamily="18" charset="0"/>
              </a:rPr>
              <a:t>kah</a:t>
            </a:r>
            <a:r>
              <a:rPr lang="en-US" sz="4400" i="1" dirty="0" smtClean="0">
                <a:latin typeface="Footlight MT Light" panose="0204060206030A020304" pitchFamily="18" charset="0"/>
                <a:cs typeface="Times New Roman" panose="02020603050405020304" pitchFamily="18" charset="0"/>
              </a:rPr>
              <a:t>'</a:t>
            </a:r>
            <a:endParaRPr lang="en-US" sz="4400" dirty="0">
              <a:latin typeface="Footlight MT Light" panose="0204060206030A020304" pitchFamily="18" charset="0"/>
              <a:cs typeface="Times New Roman" panose="02020603050405020304" pitchFamily="18" charset="0"/>
            </a:endParaRPr>
          </a:p>
          <a:p>
            <a:r>
              <a:rPr lang="en-US" sz="4400" dirty="0">
                <a:latin typeface="Footlight MT Light" panose="0204060206030A020304" pitchFamily="18" charset="0"/>
                <a:cs typeface="Times New Roman" panose="02020603050405020304" pitchFamily="18" charset="0"/>
              </a:rPr>
              <a:t>Feminine of </a:t>
            </a:r>
            <a:r>
              <a:rPr lang="en-US" sz="4400" u="sng" dirty="0">
                <a:latin typeface="Footlight MT Light" panose="0204060206030A020304" pitchFamily="18" charset="0"/>
                <a:cs typeface="Times New Roman" panose="02020603050405020304" pitchFamily="18" charset="0"/>
              </a:rPr>
              <a:t>H5520; a </a:t>
            </a:r>
            <a:r>
              <a:rPr lang="en-US" sz="4400" i="1" u="sng" dirty="0">
                <a:latin typeface="Footlight MT Light" panose="0204060206030A020304" pitchFamily="18" charset="0"/>
                <a:cs typeface="Times New Roman" panose="02020603050405020304" pitchFamily="18" charset="0"/>
              </a:rPr>
              <a:t>hut</a:t>
            </a:r>
            <a:r>
              <a:rPr lang="en-US" sz="4400" u="sng" dirty="0">
                <a:latin typeface="Footlight MT Light" panose="0204060206030A020304" pitchFamily="18" charset="0"/>
                <a:cs typeface="Times New Roman" panose="02020603050405020304" pitchFamily="18" charset="0"/>
              </a:rPr>
              <a:t> or </a:t>
            </a:r>
            <a:r>
              <a:rPr lang="en-US" sz="4400" i="1" u="sng" dirty="0">
                <a:latin typeface="Footlight MT Light" panose="0204060206030A020304" pitchFamily="18" charset="0"/>
                <a:cs typeface="Times New Roman" panose="02020603050405020304" pitchFamily="18" charset="0"/>
              </a:rPr>
              <a:t>lair: - </a:t>
            </a:r>
            <a:r>
              <a:rPr lang="en-US" sz="4400" u="sng" dirty="0">
                <a:latin typeface="Footlight MT Light" panose="0204060206030A020304" pitchFamily="18" charset="0"/>
                <a:cs typeface="Times New Roman" panose="02020603050405020304" pitchFamily="18" charset="0"/>
              </a:rPr>
              <a:t>booth, cottage, covert, pavilion, tabernacle, tent.</a:t>
            </a:r>
          </a:p>
        </p:txBody>
      </p:sp>
    </p:spTree>
    <p:extLst>
      <p:ext uri="{BB962C8B-B14F-4D97-AF65-F5344CB8AC3E}">
        <p14:creationId xmlns:p14="http://schemas.microsoft.com/office/powerpoint/2010/main" val="20443395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75090" y="425506"/>
            <a:ext cx="10058400" cy="6017032"/>
          </a:xfrm>
          <a:prstGeom prst="rect">
            <a:avLst/>
          </a:prstGeom>
          <a:noFill/>
        </p:spPr>
        <p:txBody>
          <a:bodyPr wrap="square" rtlCol="0">
            <a:spAutoFit/>
          </a:bodyPr>
          <a:lstStyle/>
          <a:p>
            <a:pPr algn="ctr"/>
            <a:r>
              <a:rPr lang="en-US" sz="4400" dirty="0" smtClean="0">
                <a:latin typeface="Footlight MT Light" panose="0204060206030A020304" pitchFamily="18" charset="0"/>
                <a:cs typeface="Times New Roman" panose="02020603050405020304" pitchFamily="18" charset="0"/>
              </a:rPr>
              <a:t>“SUKKOTH”</a:t>
            </a:r>
          </a:p>
          <a:p>
            <a:pPr algn="ctr"/>
            <a:r>
              <a:rPr lang="en-US" sz="4400" dirty="0" smtClean="0">
                <a:latin typeface="Footlight MT Light" panose="0204060206030A020304" pitchFamily="18" charset="0"/>
                <a:cs typeface="Times New Roman" panose="02020603050405020304" pitchFamily="18" charset="0"/>
              </a:rPr>
              <a:t>Strong’s Concordance H5520</a:t>
            </a:r>
            <a:endParaRPr lang="en-US" sz="4400" dirty="0">
              <a:latin typeface="Footlight MT Light" panose="0204060206030A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r>
              <a:rPr lang="he-IL" sz="6600" dirty="0">
                <a:solidFill>
                  <a:srgbClr val="FFFF00"/>
                </a:solidFill>
                <a:latin typeface="Times New Roman" panose="02020603050405020304" pitchFamily="18" charset="0"/>
                <a:cs typeface="Times New Roman" panose="02020603050405020304" pitchFamily="18" charset="0"/>
              </a:rPr>
              <a:t>סֹךְ</a:t>
            </a:r>
            <a:endParaRPr lang="en-US" sz="6600" dirty="0">
              <a:solidFill>
                <a:srgbClr val="FFFF00"/>
              </a:solidFill>
              <a:latin typeface="Times New Roman" panose="02020603050405020304" pitchFamily="18" charset="0"/>
              <a:cs typeface="Times New Roman" panose="02020603050405020304" pitchFamily="18" charset="0"/>
            </a:endParaRPr>
          </a:p>
          <a:p>
            <a:r>
              <a:rPr lang="en-US" sz="4400" dirty="0" err="1" smtClean="0">
                <a:latin typeface="Footlight MT Light" panose="0204060206030A020304" pitchFamily="18" charset="0"/>
                <a:cs typeface="Times New Roman" panose="02020603050405020304" pitchFamily="18" charset="0"/>
              </a:rPr>
              <a:t>sô</a:t>
            </a:r>
            <a:r>
              <a:rPr lang="en-US" sz="4400" dirty="0" err="1">
                <a:latin typeface="Footlight MT Light" panose="0204060206030A020304" pitchFamily="18" charset="0"/>
                <a:cs typeface="Times New Roman" panose="02020603050405020304" pitchFamily="18" charset="0"/>
              </a:rPr>
              <a:t>k</a:t>
            </a:r>
            <a:endParaRPr lang="en-US" sz="4400" dirty="0">
              <a:latin typeface="Footlight MT Light" panose="0204060206030A020304" pitchFamily="18" charset="0"/>
              <a:cs typeface="Times New Roman" panose="02020603050405020304" pitchFamily="18" charset="0"/>
            </a:endParaRPr>
          </a:p>
          <a:p>
            <a:r>
              <a:rPr lang="en-US" sz="4400" i="1" dirty="0" err="1" smtClean="0">
                <a:latin typeface="Footlight MT Light" panose="0204060206030A020304" pitchFamily="18" charset="0"/>
                <a:cs typeface="Times New Roman" panose="02020603050405020304" pitchFamily="18" charset="0"/>
              </a:rPr>
              <a:t>sokhe</a:t>
            </a:r>
            <a:endParaRPr lang="en-US" sz="4400" dirty="0">
              <a:latin typeface="Footlight MT Light" panose="0204060206030A020304" pitchFamily="18" charset="0"/>
              <a:cs typeface="Times New Roman" panose="02020603050405020304" pitchFamily="18" charset="0"/>
            </a:endParaRPr>
          </a:p>
          <a:p>
            <a:r>
              <a:rPr lang="en-US" sz="4400" dirty="0">
                <a:latin typeface="Footlight MT Light" panose="0204060206030A020304" pitchFamily="18" charset="0"/>
                <a:cs typeface="Times New Roman" panose="02020603050405020304" pitchFamily="18" charset="0"/>
              </a:rPr>
              <a:t>From </a:t>
            </a:r>
            <a:r>
              <a:rPr lang="en-US" sz="4400" u="sng" dirty="0">
                <a:latin typeface="Footlight MT Light" panose="0204060206030A020304" pitchFamily="18" charset="0"/>
                <a:cs typeface="Times New Roman" panose="02020603050405020304" pitchFamily="18" charset="0"/>
              </a:rPr>
              <a:t>H5526; a </a:t>
            </a:r>
            <a:r>
              <a:rPr lang="en-US" sz="4400" i="1" u="sng" dirty="0">
                <a:latin typeface="Footlight MT Light" panose="0204060206030A020304" pitchFamily="18" charset="0"/>
                <a:cs typeface="Times New Roman" panose="02020603050405020304" pitchFamily="18" charset="0"/>
              </a:rPr>
              <a:t>hut</a:t>
            </a:r>
            <a:r>
              <a:rPr lang="en-US" sz="4400" u="sng" dirty="0">
                <a:latin typeface="Footlight MT Light" panose="0204060206030A020304" pitchFamily="18" charset="0"/>
                <a:cs typeface="Times New Roman" panose="02020603050405020304" pitchFamily="18" charset="0"/>
              </a:rPr>
              <a:t> (as of </a:t>
            </a:r>
            <a:r>
              <a:rPr lang="en-US" sz="4400" i="1" u="sng" dirty="0">
                <a:latin typeface="Footlight MT Light" panose="0204060206030A020304" pitchFamily="18" charset="0"/>
                <a:cs typeface="Times New Roman" panose="02020603050405020304" pitchFamily="18" charset="0"/>
              </a:rPr>
              <a:t>entwined</a:t>
            </a:r>
            <a:r>
              <a:rPr lang="en-US" sz="4400" u="sng" dirty="0">
                <a:latin typeface="Footlight MT Light" panose="0204060206030A020304" pitchFamily="18" charset="0"/>
                <a:cs typeface="Times New Roman" panose="02020603050405020304" pitchFamily="18" charset="0"/>
              </a:rPr>
              <a:t> boughs); also a </a:t>
            </a:r>
            <a:r>
              <a:rPr lang="en-US" sz="4400" i="1" u="sng" dirty="0">
                <a:latin typeface="Footlight MT Light" panose="0204060206030A020304" pitchFamily="18" charset="0"/>
                <a:cs typeface="Times New Roman" panose="02020603050405020304" pitchFamily="18" charset="0"/>
              </a:rPr>
              <a:t>lair: - </a:t>
            </a:r>
            <a:r>
              <a:rPr lang="en-US" sz="4400" u="sng" dirty="0">
                <a:latin typeface="Footlight MT Light" panose="0204060206030A020304" pitchFamily="18" charset="0"/>
                <a:cs typeface="Times New Roman" panose="02020603050405020304" pitchFamily="18" charset="0"/>
              </a:rPr>
              <a:t>covert, den, pavilion, tabernacle.</a:t>
            </a:r>
          </a:p>
        </p:txBody>
      </p:sp>
    </p:spTree>
    <p:extLst>
      <p:ext uri="{BB962C8B-B14F-4D97-AF65-F5344CB8AC3E}">
        <p14:creationId xmlns:p14="http://schemas.microsoft.com/office/powerpoint/2010/main" val="3370866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51630" y="477241"/>
            <a:ext cx="10058400" cy="5955476"/>
          </a:xfrm>
          <a:prstGeom prst="rect">
            <a:avLst/>
          </a:prstGeom>
          <a:noFill/>
        </p:spPr>
        <p:txBody>
          <a:bodyPr wrap="square" rtlCol="0">
            <a:spAutoFit/>
          </a:bodyPr>
          <a:lstStyle/>
          <a:p>
            <a:pPr algn="ctr"/>
            <a:r>
              <a:rPr lang="en-US" sz="4400" dirty="0" smtClean="0">
                <a:latin typeface="Footlight MT Light" panose="0204060206030A020304" pitchFamily="18" charset="0"/>
                <a:cs typeface="Times New Roman" panose="02020603050405020304" pitchFamily="18" charset="0"/>
              </a:rPr>
              <a:t>“SUKKOTH”</a:t>
            </a:r>
          </a:p>
          <a:p>
            <a:pPr algn="ctr"/>
            <a:r>
              <a:rPr lang="en-US" sz="4400" dirty="0" smtClean="0">
                <a:latin typeface="Footlight MT Light" panose="0204060206030A020304" pitchFamily="18" charset="0"/>
                <a:cs typeface="Times New Roman" panose="02020603050405020304" pitchFamily="18" charset="0"/>
              </a:rPr>
              <a:t>Strong’s Concordance H5526</a:t>
            </a:r>
            <a:endParaRPr lang="en-US" sz="4400" dirty="0">
              <a:latin typeface="Footlight MT Light" panose="0204060206030A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r>
              <a:rPr lang="he-IL" sz="6600" dirty="0">
                <a:solidFill>
                  <a:srgbClr val="FFFF00"/>
                </a:solidFill>
                <a:latin typeface="Times New Roman" panose="02020603050405020304" pitchFamily="18" charset="0"/>
                <a:cs typeface="Times New Roman" panose="02020603050405020304" pitchFamily="18" charset="0"/>
              </a:rPr>
              <a:t>שָׂכַךְ    סָכַךְ</a:t>
            </a:r>
            <a:endParaRPr lang="en-US" sz="6600" dirty="0">
              <a:solidFill>
                <a:srgbClr val="FFFF00"/>
              </a:solidFill>
              <a:latin typeface="Times New Roman" panose="02020603050405020304" pitchFamily="18" charset="0"/>
              <a:cs typeface="Times New Roman" panose="02020603050405020304" pitchFamily="18" charset="0"/>
            </a:endParaRPr>
          </a:p>
          <a:p>
            <a:r>
              <a:rPr lang="en-US" sz="3600" dirty="0" err="1" smtClean="0">
                <a:latin typeface="Footlight MT Light" panose="0204060206030A020304" pitchFamily="18" charset="0"/>
                <a:cs typeface="Times New Roman" panose="02020603050405020304" pitchFamily="18" charset="0"/>
              </a:rPr>
              <a:t>sâkak</a:t>
            </a:r>
            <a:r>
              <a:rPr lang="en-US" sz="3600" dirty="0" smtClean="0">
                <a:latin typeface="Footlight MT Light" panose="0204060206030A020304" pitchFamily="18" charset="0"/>
                <a:cs typeface="Times New Roman" panose="02020603050405020304" pitchFamily="18" charset="0"/>
              </a:rPr>
              <a:t>    </a:t>
            </a:r>
            <a:r>
              <a:rPr lang="en-US" sz="3600" dirty="0" err="1" smtClean="0">
                <a:latin typeface="Footlight MT Light" panose="0204060206030A020304" pitchFamily="18" charset="0"/>
                <a:cs typeface="Times New Roman" panose="02020603050405020304" pitchFamily="18" charset="0"/>
              </a:rPr>
              <a:t>śâkak</a:t>
            </a:r>
            <a:endParaRPr lang="en-US" sz="3600" dirty="0">
              <a:latin typeface="Footlight MT Light" panose="0204060206030A020304" pitchFamily="18" charset="0"/>
              <a:cs typeface="Times New Roman" panose="02020603050405020304" pitchFamily="18" charset="0"/>
            </a:endParaRPr>
          </a:p>
          <a:p>
            <a:r>
              <a:rPr lang="en-US" sz="3600" i="1" dirty="0" err="1" smtClean="0">
                <a:latin typeface="Footlight MT Light" panose="0204060206030A020304" pitchFamily="18" charset="0"/>
                <a:cs typeface="Times New Roman" panose="02020603050405020304" pitchFamily="18" charset="0"/>
              </a:rPr>
              <a:t>sah-khakh</a:t>
            </a:r>
            <a:r>
              <a:rPr lang="en-US" sz="3600" i="1" dirty="0" smtClean="0">
                <a:latin typeface="Footlight MT Light" panose="0204060206030A020304" pitchFamily="18" charset="0"/>
                <a:cs typeface="Times New Roman" panose="02020603050405020304" pitchFamily="18" charset="0"/>
              </a:rPr>
              <a:t>‘, </a:t>
            </a:r>
            <a:r>
              <a:rPr lang="en-US" sz="3600" i="1" dirty="0" err="1" smtClean="0">
                <a:latin typeface="Footlight MT Light" panose="0204060206030A020304" pitchFamily="18" charset="0"/>
                <a:cs typeface="Times New Roman" panose="02020603050405020304" pitchFamily="18" charset="0"/>
              </a:rPr>
              <a:t>sah-khakh</a:t>
            </a:r>
            <a:r>
              <a:rPr lang="en-US" sz="3600" i="1" dirty="0" smtClean="0">
                <a:latin typeface="Footlight MT Light" panose="0204060206030A020304" pitchFamily="18" charset="0"/>
                <a:cs typeface="Times New Roman" panose="02020603050405020304" pitchFamily="18" charset="0"/>
              </a:rPr>
              <a:t>'</a:t>
            </a:r>
            <a:endParaRPr lang="en-US" sz="3600" dirty="0">
              <a:latin typeface="Footlight MT Light" panose="0204060206030A020304" pitchFamily="18" charset="0"/>
              <a:cs typeface="Times New Roman" panose="02020603050405020304" pitchFamily="18" charset="0"/>
            </a:endParaRPr>
          </a:p>
          <a:p>
            <a:r>
              <a:rPr lang="en-US" sz="3600" dirty="0">
                <a:latin typeface="Footlight MT Light" panose="0204060206030A020304" pitchFamily="18" charset="0"/>
                <a:cs typeface="Times New Roman" panose="02020603050405020304" pitchFamily="18" charset="0"/>
              </a:rPr>
              <a:t>A primitive root; properly to </a:t>
            </a:r>
            <a:r>
              <a:rPr lang="en-US" sz="3600" i="1" dirty="0">
                <a:latin typeface="Footlight MT Light" panose="0204060206030A020304" pitchFamily="18" charset="0"/>
                <a:cs typeface="Times New Roman" panose="02020603050405020304" pitchFamily="18" charset="0"/>
              </a:rPr>
              <a:t>entwine</a:t>
            </a:r>
            <a:r>
              <a:rPr lang="en-US" sz="3600" dirty="0">
                <a:latin typeface="Footlight MT Light" panose="0204060206030A020304" pitchFamily="18" charset="0"/>
                <a:cs typeface="Times New Roman" panose="02020603050405020304" pitchFamily="18" charset="0"/>
              </a:rPr>
              <a:t> as a screen; by implication to </a:t>
            </a:r>
            <a:r>
              <a:rPr lang="en-US" sz="3600" i="1" dirty="0">
                <a:latin typeface="Footlight MT Light" panose="0204060206030A020304" pitchFamily="18" charset="0"/>
                <a:cs typeface="Times New Roman" panose="02020603050405020304" pitchFamily="18" charset="0"/>
              </a:rPr>
              <a:t>fence</a:t>
            </a:r>
            <a:r>
              <a:rPr lang="en-US" sz="3600" dirty="0">
                <a:latin typeface="Footlight MT Light" panose="0204060206030A020304" pitchFamily="18" charset="0"/>
                <a:cs typeface="Times New Roman" panose="02020603050405020304" pitchFamily="18" charset="0"/>
              </a:rPr>
              <a:t> in, </a:t>
            </a:r>
            <a:r>
              <a:rPr lang="en-US" sz="3600" i="1" dirty="0">
                <a:latin typeface="Footlight MT Light" panose="0204060206030A020304" pitchFamily="18" charset="0"/>
                <a:cs typeface="Times New Roman" panose="02020603050405020304" pitchFamily="18" charset="0"/>
              </a:rPr>
              <a:t>cover</a:t>
            </a:r>
            <a:r>
              <a:rPr lang="en-US" sz="3600" dirty="0">
                <a:latin typeface="Footlight MT Light" panose="0204060206030A020304" pitchFamily="18" charset="0"/>
                <a:cs typeface="Times New Roman" panose="02020603050405020304" pitchFamily="18" charset="0"/>
              </a:rPr>
              <a:t> over, (figuratively) </a:t>
            </a:r>
            <a:r>
              <a:rPr lang="en-US" sz="3600" i="1" dirty="0">
                <a:latin typeface="Footlight MT Light" panose="0204060206030A020304" pitchFamily="18" charset="0"/>
                <a:cs typeface="Times New Roman" panose="02020603050405020304" pitchFamily="18" charset="0"/>
              </a:rPr>
              <a:t>protect: - </a:t>
            </a:r>
            <a:r>
              <a:rPr lang="en-US" sz="3600" dirty="0">
                <a:latin typeface="Footlight MT Light" panose="0204060206030A020304" pitchFamily="18" charset="0"/>
                <a:cs typeface="Times New Roman" panose="02020603050405020304" pitchFamily="18" charset="0"/>
              </a:rPr>
              <a:t>cover, </a:t>
            </a:r>
            <a:r>
              <a:rPr lang="en-US" sz="3600" dirty="0" err="1">
                <a:latin typeface="Footlight MT Light" panose="0204060206030A020304" pitchFamily="18" charset="0"/>
                <a:cs typeface="Times New Roman" panose="02020603050405020304" pitchFamily="18" charset="0"/>
              </a:rPr>
              <a:t>defence</a:t>
            </a:r>
            <a:r>
              <a:rPr lang="en-US" sz="3600" dirty="0">
                <a:latin typeface="Footlight MT Light" panose="0204060206030A020304" pitchFamily="18" charset="0"/>
                <a:cs typeface="Times New Roman" panose="02020603050405020304" pitchFamily="18" charset="0"/>
              </a:rPr>
              <a:t>, defend, hedge in, join together, set, shut up.</a:t>
            </a:r>
          </a:p>
        </p:txBody>
      </p:sp>
    </p:spTree>
    <p:extLst>
      <p:ext uri="{BB962C8B-B14F-4D97-AF65-F5344CB8AC3E}">
        <p14:creationId xmlns:p14="http://schemas.microsoft.com/office/powerpoint/2010/main" val="32690657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99247" y="2603351"/>
            <a:ext cx="10768405" cy="1569660"/>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SOURCES</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455298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86521" y="1133149"/>
            <a:ext cx="10058400" cy="4524315"/>
          </a:xfrm>
          <a:prstGeom prst="rect">
            <a:avLst/>
          </a:prstGeom>
          <a:noFill/>
        </p:spPr>
        <p:txBody>
          <a:bodyPr wrap="square" rtlCol="0">
            <a:spAutoFit/>
          </a:bodyPr>
          <a:lstStyle/>
          <a:p>
            <a:pPr lvl="0" algn="ctr"/>
            <a:r>
              <a:rPr lang="en-US" sz="7200" dirty="0">
                <a:latin typeface="Footlight MT Light" panose="0204060206030A020304" pitchFamily="18" charset="0"/>
                <a:cs typeface="Times New Roman" panose="02020603050405020304" pitchFamily="18" charset="0"/>
              </a:rPr>
              <a:t>There </a:t>
            </a:r>
            <a:r>
              <a:rPr lang="en-US" sz="7200" dirty="0" smtClean="0">
                <a:latin typeface="Footlight MT Light" panose="0204060206030A020304" pitchFamily="18" charset="0"/>
                <a:cs typeface="Times New Roman" panose="02020603050405020304" pitchFamily="18" charset="0"/>
              </a:rPr>
              <a:t>are the Scriptures </a:t>
            </a:r>
            <a:r>
              <a:rPr lang="en-US" sz="7200" dirty="0">
                <a:latin typeface="Footlight MT Light" panose="0204060206030A020304" pitchFamily="18" charset="0"/>
                <a:cs typeface="Times New Roman" panose="02020603050405020304" pitchFamily="18" charset="0"/>
              </a:rPr>
              <a:t>to </a:t>
            </a:r>
            <a:r>
              <a:rPr lang="en-US" sz="7200" dirty="0" smtClean="0">
                <a:latin typeface="Footlight MT Light" panose="0204060206030A020304" pitchFamily="18" charset="0"/>
                <a:cs typeface="Times New Roman" panose="02020603050405020304" pitchFamily="18" charset="0"/>
              </a:rPr>
              <a:t>give credibility </a:t>
            </a:r>
            <a:r>
              <a:rPr lang="en-US" sz="7200" dirty="0">
                <a:latin typeface="Footlight MT Light" panose="0204060206030A020304" pitchFamily="18" charset="0"/>
                <a:cs typeface="Times New Roman" panose="02020603050405020304" pitchFamily="18" charset="0"/>
              </a:rPr>
              <a:t>to </a:t>
            </a:r>
            <a:r>
              <a:rPr lang="en-US" sz="7200" dirty="0" smtClean="0">
                <a:latin typeface="Footlight MT Light" panose="0204060206030A020304" pitchFamily="18" charset="0"/>
                <a:cs typeface="Times New Roman" panose="02020603050405020304" pitchFamily="18" charset="0"/>
              </a:rPr>
              <a:t>the premise that Yeshua was born on Sukkoth: </a:t>
            </a:r>
            <a:endParaRPr lang="en-US" sz="7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711887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885742"/>
            <a:ext cx="10493828"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ONE:</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75952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970318"/>
          </a:xfrm>
          <a:prstGeom prst="rect">
            <a:avLst/>
          </a:prstGeom>
          <a:noFill/>
        </p:spPr>
        <p:txBody>
          <a:bodyPr wrap="square" rtlCol="0">
            <a:spAutoFit/>
          </a:bodyPr>
          <a:lstStyle/>
          <a:p>
            <a:pPr indent="0" algn="ctr">
              <a:lnSpc>
                <a:spcPct val="150000"/>
              </a:lnSpc>
              <a:buNone/>
            </a:pPr>
            <a:r>
              <a:rPr lang="en-US" sz="2800" dirty="0">
                <a:latin typeface="Footlight MT Light"/>
              </a:rPr>
              <a:t>35 And the messenger answered and said unto her, The Holy Spirit shall come upon thee, and the Power of the Highest shall overshadow thee: therefore also that Holy Thing which shall be born of thee shall be called the Son of Elohim. 36 And, behold, thy cousin, Elisabeth, she hath also conceived a son in her old age: and this is the sixth month with her, who was called barren</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9635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38200" y="1931796"/>
            <a:ext cx="10493828" cy="3046988"/>
          </a:xfrm>
          <a:prstGeom prst="rect">
            <a:avLst/>
          </a:prstGeom>
          <a:noFill/>
        </p:spPr>
        <p:txBody>
          <a:bodyPr wrap="square" rtlCol="0">
            <a:spAutoFit/>
          </a:bodyPr>
          <a:lstStyle/>
          <a:p>
            <a:pPr algn="ctr"/>
            <a:r>
              <a:rPr lang="en-US" sz="9600" dirty="0">
                <a:solidFill>
                  <a:srgbClr val="FFFF00"/>
                </a:solidFill>
                <a:latin typeface="Footlight MT Light" panose="0204060206030A020304" pitchFamily="18" charset="0"/>
                <a:cs typeface="Times New Roman" panose="02020603050405020304" pitchFamily="18" charset="0"/>
              </a:rPr>
              <a:t>Genesis 17:1-17, 19, 21-24</a:t>
            </a:r>
          </a:p>
        </p:txBody>
      </p:sp>
    </p:spTree>
    <p:extLst>
      <p:ext uri="{BB962C8B-B14F-4D97-AF65-F5344CB8AC3E}">
        <p14:creationId xmlns:p14="http://schemas.microsoft.com/office/powerpoint/2010/main" val="21254053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59971" y="1242478"/>
            <a:ext cx="10493828" cy="4524315"/>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THE FIRST SUKKOTH ACCOUNT</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9310172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59971" y="2547258"/>
            <a:ext cx="10493828"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PART ONE</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792583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smtClean="0">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smtClean="0">
                <a:latin typeface="Footlight MT Light" panose="0204060206030A020304" pitchFamily="18" charset="0"/>
                <a:cs typeface="Times New Roman" panose="02020603050405020304" pitchFamily="18" charset="0"/>
              </a:rPr>
              <a:t>yeshua</a:t>
            </a:r>
            <a:r>
              <a:rPr lang="en-US" sz="3600" b="1" cap="all" spc="300" dirty="0" smtClean="0">
                <a:latin typeface="Footlight MT Light" panose="0204060206030A020304" pitchFamily="18" charset="0"/>
                <a:cs typeface="Times New Roman" panose="02020603050405020304" pitchFamily="18" charset="0"/>
              </a:rPr>
              <a:t> was born on </a:t>
            </a:r>
            <a:r>
              <a:rPr lang="en-US" sz="3600" b="1" cap="all" spc="300" dirty="0" err="1" smtClean="0">
                <a:latin typeface="Footlight MT Light" panose="0204060206030A020304" pitchFamily="18" charset="0"/>
                <a:cs typeface="Times New Roman" panose="02020603050405020304" pitchFamily="18" charset="0"/>
              </a:rPr>
              <a:t>sukkoth</a:t>
            </a:r>
            <a:endParaRPr lang="en-US" sz="36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 And Abram was a son of ninety years and nine years, and </a:t>
            </a:r>
            <a:r>
              <a:rPr lang="en-US" sz="2400" b="1" dirty="0">
                <a:latin typeface="OLBHEB"/>
              </a:rPr>
              <a:t>hwhy</a:t>
            </a:r>
            <a:r>
              <a:rPr lang="en-US" sz="2400" dirty="0">
                <a:latin typeface="Footlight MT Light"/>
              </a:rPr>
              <a:t> appeared to Abram, and said to him, I am El </a:t>
            </a:r>
            <a:r>
              <a:rPr lang="en-US" sz="2400" dirty="0" err="1">
                <a:latin typeface="Footlight MT Light"/>
              </a:rPr>
              <a:t>Shaddai</a:t>
            </a:r>
            <a:r>
              <a:rPr lang="en-US" sz="2400" dirty="0">
                <a:latin typeface="Footlight MT Light"/>
              </a:rPr>
              <a:t>; walk toward My Face, and be perfect, 2 and I will make My Covenant between Me and </a:t>
            </a:r>
            <a:r>
              <a:rPr lang="en-US" sz="2400" dirty="0" err="1">
                <a:latin typeface="Footlight MT Light"/>
              </a:rPr>
              <a:t>and</a:t>
            </a:r>
            <a:r>
              <a:rPr lang="en-US" sz="2400" dirty="0">
                <a:latin typeface="Footlight MT Light"/>
              </a:rPr>
              <a:t> between you, and I will multiply you in much, much. 3 And Abram fell upon his face: and Elohim spoke to him, to say, 4 Behold I, My Covenant is with you, and you shall be for a father of many nations</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1372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319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indent="0" algn="ctr">
              <a:lnSpc>
                <a:spcPct val="150000"/>
              </a:lnSpc>
              <a:buNone/>
            </a:pPr>
            <a:r>
              <a:rPr lang="en-US" sz="2400" dirty="0">
                <a:latin typeface="Footlight MT Light"/>
              </a:rPr>
              <a:t>5 and shall not be called any more </a:t>
            </a:r>
            <a:r>
              <a:rPr lang="en-US" sz="2800" b="1" dirty="0">
                <a:solidFill>
                  <a:srgbClr val="FF0000"/>
                </a:solidFill>
                <a:latin typeface="OLBHEB"/>
              </a:rPr>
              <a:t>ta</a:t>
            </a:r>
            <a:r>
              <a:rPr lang="en-US" sz="2400" dirty="0">
                <a:latin typeface="Times New Roman"/>
              </a:rPr>
              <a:t>-</a:t>
            </a:r>
            <a:r>
              <a:rPr lang="en-US" sz="2400" dirty="0">
                <a:latin typeface="Footlight MT Light"/>
              </a:rPr>
              <a:t>your name Abram, and your name shall be Abraham; for I have made you a father of many nations. 6 And I will fructify you in much, much, and I will give for you nations, and kings shall come from you. 7 And I will establish </a:t>
            </a:r>
            <a:r>
              <a:rPr lang="en-US" sz="2800" b="1" dirty="0">
                <a:solidFill>
                  <a:srgbClr val="FF0000"/>
                </a:solidFill>
                <a:latin typeface="OLBHEB"/>
              </a:rPr>
              <a:t>ta</a:t>
            </a:r>
            <a:r>
              <a:rPr lang="en-US" sz="2400" dirty="0">
                <a:latin typeface="Times New Roman"/>
              </a:rPr>
              <a:t>-</a:t>
            </a:r>
            <a:r>
              <a:rPr lang="en-US" sz="2400" dirty="0">
                <a:latin typeface="Footlight MT Light"/>
              </a:rPr>
              <a:t>My Covenant between Me and between you, and between your seed after you to their generations for a Covenant of Ages, to be to you for Elohim, and to your seed after you</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3461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049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8 And I will give to you and to your seed after you </a:t>
            </a:r>
            <a:r>
              <a:rPr lang="en-US" sz="2800" b="1" dirty="0">
                <a:solidFill>
                  <a:srgbClr val="FF0000"/>
                </a:solidFill>
                <a:latin typeface="OLBHEB"/>
              </a:rPr>
              <a:t>ta</a:t>
            </a:r>
            <a:r>
              <a:rPr lang="en-US" sz="2400" dirty="0">
                <a:latin typeface="Times New Roman"/>
              </a:rPr>
              <a:t> </a:t>
            </a:r>
            <a:r>
              <a:rPr lang="en-US" sz="2400" dirty="0">
                <a:latin typeface="Footlight MT Light"/>
              </a:rPr>
              <a:t>the land of your sojourning, </a:t>
            </a:r>
            <a:r>
              <a:rPr lang="en-US" sz="2800" b="1" dirty="0">
                <a:solidFill>
                  <a:srgbClr val="FF0000"/>
                </a:solidFill>
                <a:latin typeface="OLBHEB"/>
              </a:rPr>
              <a:t>ta</a:t>
            </a:r>
            <a:r>
              <a:rPr lang="en-US" sz="2400" dirty="0">
                <a:latin typeface="Times New Roman"/>
              </a:rPr>
              <a:t> </a:t>
            </a:r>
            <a:r>
              <a:rPr lang="en-US" sz="2400" dirty="0">
                <a:latin typeface="Footlight MT Light"/>
              </a:rPr>
              <a:t>all the land of Canaan, for an </a:t>
            </a:r>
            <a:r>
              <a:rPr lang="en-US" sz="2400" dirty="0" err="1">
                <a:latin typeface="Footlight MT Light"/>
              </a:rPr>
              <a:t>Inhertance</a:t>
            </a:r>
            <a:r>
              <a:rPr lang="en-US" sz="2400" dirty="0">
                <a:latin typeface="Footlight MT Light"/>
              </a:rPr>
              <a:t> of Ages; and I will be to them for </a:t>
            </a:r>
            <a:r>
              <a:rPr lang="en-US" sz="2400" dirty="0" smtClean="0">
                <a:latin typeface="Footlight MT Light"/>
              </a:rPr>
              <a:t>Elohim. 9 </a:t>
            </a:r>
            <a:r>
              <a:rPr lang="en-US" sz="2400" dirty="0">
                <a:latin typeface="Footlight MT Light"/>
              </a:rPr>
              <a:t>And Elohim said to Abraham, And you, you shall keep </a:t>
            </a:r>
            <a:r>
              <a:rPr lang="en-US" sz="2800" b="1" dirty="0">
                <a:solidFill>
                  <a:srgbClr val="FF0000"/>
                </a:solidFill>
                <a:latin typeface="OLBHEB"/>
              </a:rPr>
              <a:t>ta</a:t>
            </a:r>
            <a:r>
              <a:rPr lang="en-US" sz="2400" dirty="0">
                <a:latin typeface="Times New Roman"/>
              </a:rPr>
              <a:t>-</a:t>
            </a:r>
            <a:r>
              <a:rPr lang="en-US" sz="2400" dirty="0">
                <a:latin typeface="Footlight MT Light"/>
              </a:rPr>
              <a:t>My Covenant, you, and your seed after you to their generations. 10 This is My Covenant which you shall keep between Me, and between you, and between your seed after you; Circumcise to yourselves every male</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2919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3802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200" dirty="0">
                <a:latin typeface="Footlight MT Light"/>
              </a:rPr>
              <a:t>11 And you shall circumcise </a:t>
            </a:r>
            <a:r>
              <a:rPr lang="en-US" sz="2200" b="1" dirty="0">
                <a:solidFill>
                  <a:srgbClr val="FF0000"/>
                </a:solidFill>
                <a:latin typeface="OLBHEB"/>
              </a:rPr>
              <a:t>ta</a:t>
            </a:r>
            <a:r>
              <a:rPr lang="en-US" sz="2200" dirty="0">
                <a:latin typeface="Times New Roman"/>
              </a:rPr>
              <a:t>-</a:t>
            </a:r>
            <a:r>
              <a:rPr lang="en-US" sz="2200" dirty="0">
                <a:latin typeface="Footlight MT Light"/>
              </a:rPr>
              <a:t>the flesh of your foreskins; and shall be for a Token of the Covenant between Me and between you. 12 And a son of eight days shall be circumcised to you of every male to your generations that is birthed in the house, or bought with silver from any son of a foreigner whom he is not of your seed. 13  That circumcising, shall be circumcised one birthed of your house, and one bought from your silver: and My Covenant, she shall be in your flesh for a Covenant of Ages</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2459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049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14 And an uncircumcised male who has not circumcised </a:t>
            </a:r>
            <a:r>
              <a:rPr lang="en-US" sz="2800" b="1" dirty="0">
                <a:solidFill>
                  <a:srgbClr val="FF0000"/>
                </a:solidFill>
                <a:latin typeface="OLBHEB"/>
              </a:rPr>
              <a:t>ta</a:t>
            </a:r>
            <a:r>
              <a:rPr lang="en-US" sz="2400" dirty="0">
                <a:latin typeface="Times New Roman"/>
              </a:rPr>
              <a:t>-</a:t>
            </a:r>
            <a:r>
              <a:rPr lang="en-US" sz="2400" dirty="0">
                <a:latin typeface="Footlight MT Light"/>
              </a:rPr>
              <a:t>the flesh of his foreskin is not circumcised, and shall cut her off, she, the soul, from her People; has broken </a:t>
            </a:r>
            <a:r>
              <a:rPr lang="en-US" sz="2800" b="1" dirty="0">
                <a:solidFill>
                  <a:srgbClr val="FF0000"/>
                </a:solidFill>
                <a:latin typeface="OLBHEB"/>
              </a:rPr>
              <a:t>ta</a:t>
            </a:r>
            <a:r>
              <a:rPr lang="en-US" sz="2400" dirty="0">
                <a:latin typeface="Times New Roman"/>
              </a:rPr>
              <a:t>-</a:t>
            </a:r>
            <a:r>
              <a:rPr lang="en-US" sz="2400" dirty="0">
                <a:latin typeface="Footlight MT Light"/>
              </a:rPr>
              <a:t>My </a:t>
            </a:r>
            <a:r>
              <a:rPr lang="en-US" sz="2400" dirty="0" smtClean="0">
                <a:latin typeface="Footlight MT Light"/>
              </a:rPr>
              <a:t>Covenant. 15 </a:t>
            </a:r>
            <a:r>
              <a:rPr lang="en-US" sz="2400" dirty="0">
                <a:latin typeface="Footlight MT Light"/>
              </a:rPr>
              <a:t>And Elohim said to Abraham, Sarai is your wife, you shall not call </a:t>
            </a:r>
            <a:r>
              <a:rPr lang="en-US" sz="2800" b="1" dirty="0">
                <a:solidFill>
                  <a:srgbClr val="FF0000"/>
                </a:solidFill>
                <a:latin typeface="OLBHEB"/>
              </a:rPr>
              <a:t>ta</a:t>
            </a:r>
            <a:r>
              <a:rPr lang="en-US" sz="2400" dirty="0">
                <a:latin typeface="Times New Roman"/>
              </a:rPr>
              <a:t>-</a:t>
            </a:r>
            <a:r>
              <a:rPr lang="en-US" sz="2400" dirty="0">
                <a:latin typeface="Footlight MT Light"/>
              </a:rPr>
              <a:t>her name Sarai, for Sarah shall be her name. 16 And I have blessed her, and I have also given her a son to you: and will bless her, and she shall be for nations; kings of peoples shall be from her</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777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9353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000" dirty="0">
                <a:latin typeface="Footlight MT Light"/>
              </a:rPr>
              <a:t>17 And Abraham fell upon his face, and laughed, and said in his heart, That of a son of a hundred years shall birth? And also Sarah, the daughter of ninety years, she shall birth?... 19 And Elohim said, Sarah, your wife, shall birth to you a son; and you shall call </a:t>
            </a:r>
            <a:r>
              <a:rPr lang="en-US" sz="2400" b="1" dirty="0">
                <a:solidFill>
                  <a:srgbClr val="FF0000"/>
                </a:solidFill>
                <a:latin typeface="OLBHEB"/>
              </a:rPr>
              <a:t>ta</a:t>
            </a:r>
            <a:r>
              <a:rPr lang="en-US" sz="2000" dirty="0">
                <a:latin typeface="Times New Roman"/>
              </a:rPr>
              <a:t>-</a:t>
            </a:r>
            <a:r>
              <a:rPr lang="en-US" sz="2000" dirty="0">
                <a:latin typeface="Footlight MT Light"/>
              </a:rPr>
              <a:t>his name Isaac: and I will establish </a:t>
            </a:r>
            <a:r>
              <a:rPr lang="en-US" sz="2400" b="1" dirty="0">
                <a:solidFill>
                  <a:srgbClr val="FF0000"/>
                </a:solidFill>
                <a:latin typeface="OLBHEB"/>
              </a:rPr>
              <a:t>ta</a:t>
            </a:r>
            <a:r>
              <a:rPr lang="en-US" sz="2000" dirty="0">
                <a:latin typeface="Times New Roman"/>
              </a:rPr>
              <a:t>-</a:t>
            </a:r>
            <a:r>
              <a:rPr lang="en-US" sz="2000" dirty="0">
                <a:latin typeface="Footlight MT Light"/>
              </a:rPr>
              <a:t>My Covenant with him for a Covenant of Ages, and to his seed after him.... 21 And </a:t>
            </a:r>
            <a:r>
              <a:rPr lang="en-US" sz="2400" b="1" dirty="0">
                <a:solidFill>
                  <a:srgbClr val="FF0000"/>
                </a:solidFill>
                <a:latin typeface="OLBHEB"/>
              </a:rPr>
              <a:t>ta</a:t>
            </a:r>
            <a:r>
              <a:rPr lang="en-US" sz="2000" dirty="0">
                <a:latin typeface="Times New Roman"/>
              </a:rPr>
              <a:t>-</a:t>
            </a:r>
            <a:r>
              <a:rPr lang="en-US" sz="2000" dirty="0">
                <a:latin typeface="Footlight MT Light"/>
              </a:rPr>
              <a:t>My Covenant will I establish with </a:t>
            </a:r>
            <a:r>
              <a:rPr lang="en-US" sz="2400" b="1" dirty="0">
                <a:solidFill>
                  <a:srgbClr val="FF0000"/>
                </a:solidFill>
                <a:latin typeface="OLBHEB"/>
              </a:rPr>
              <a:t>ta</a:t>
            </a:r>
            <a:r>
              <a:rPr lang="en-US" sz="2000" dirty="0">
                <a:latin typeface="Times New Roman"/>
              </a:rPr>
              <a:t>-</a:t>
            </a:r>
            <a:r>
              <a:rPr lang="en-US" sz="2000" dirty="0">
                <a:latin typeface="Footlight MT Light"/>
              </a:rPr>
              <a:t>Isaac whom Sarah, she shall birth to you by this appointed time in the next </a:t>
            </a:r>
            <a:r>
              <a:rPr lang="en-US" sz="2000" dirty="0" smtClean="0">
                <a:latin typeface="Footlight MT Light"/>
              </a:rPr>
              <a:t>year. 22 </a:t>
            </a:r>
            <a:r>
              <a:rPr lang="en-US" sz="2000" dirty="0">
                <a:latin typeface="Footlight MT Light"/>
              </a:rPr>
              <a:t>And finished to speak with him, and Elohim ascended upon Abraham</a:t>
            </a:r>
            <a:r>
              <a:rPr lang="en-US" sz="2000" dirty="0" smtClean="0">
                <a:latin typeface="Footlight MT Light"/>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1929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64162"/>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23 And Abraham took </a:t>
            </a:r>
            <a:r>
              <a:rPr lang="en-US" sz="2800" b="1" dirty="0">
                <a:solidFill>
                  <a:srgbClr val="FF0000"/>
                </a:solidFill>
                <a:latin typeface="OLBHEB"/>
              </a:rPr>
              <a:t>ta</a:t>
            </a:r>
            <a:r>
              <a:rPr lang="en-US" sz="2400" dirty="0">
                <a:latin typeface="Times New Roman"/>
              </a:rPr>
              <a:t>-</a:t>
            </a:r>
            <a:r>
              <a:rPr lang="en-US" sz="2400" dirty="0">
                <a:latin typeface="Footlight MT Light"/>
              </a:rPr>
              <a:t>Ishmael his son, and </a:t>
            </a:r>
            <a:r>
              <a:rPr lang="en-US" sz="2800" b="1" dirty="0">
                <a:solidFill>
                  <a:srgbClr val="FF0000"/>
                </a:solidFill>
                <a:latin typeface="OLBHEB"/>
              </a:rPr>
              <a:t>ta</a:t>
            </a:r>
            <a:r>
              <a:rPr lang="en-US" sz="2400" dirty="0">
                <a:latin typeface="Times New Roman"/>
              </a:rPr>
              <a:t> </a:t>
            </a:r>
            <a:r>
              <a:rPr lang="en-US" sz="2400" dirty="0">
                <a:latin typeface="Footlight MT Light"/>
              </a:rPr>
              <a:t>all the ones birthed of his house, and </a:t>
            </a:r>
            <a:r>
              <a:rPr lang="en-US" sz="2800" b="1" dirty="0">
                <a:solidFill>
                  <a:srgbClr val="FF0000"/>
                </a:solidFill>
                <a:latin typeface="OLBHEB"/>
              </a:rPr>
              <a:t>ta</a:t>
            </a:r>
            <a:r>
              <a:rPr lang="en-US" sz="2400" dirty="0">
                <a:latin typeface="Times New Roman"/>
              </a:rPr>
              <a:t>-</a:t>
            </a:r>
            <a:r>
              <a:rPr lang="en-US" sz="2400" dirty="0">
                <a:latin typeface="Footlight MT Light"/>
              </a:rPr>
              <a:t>all bought with his silver, every male among the men of the house of Abraham; and circumcised the flesh of their foreskins in this same day as which Elohim spoke to him. 24 And Abraham was a son of ninety years and nine years in his circumcising the flesh of his foreskin</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30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1962204"/>
          </a:xfrm>
          <a:prstGeom prst="rect">
            <a:avLst/>
          </a:prstGeom>
          <a:noFill/>
        </p:spPr>
        <p:txBody>
          <a:bodyPr wrap="square" rtlCol="0">
            <a:spAutoFit/>
          </a:bodyPr>
          <a:lstStyle/>
          <a:p>
            <a:pPr indent="0" algn="ctr">
              <a:lnSpc>
                <a:spcPct val="150000"/>
              </a:lnSpc>
              <a:buNone/>
            </a:pPr>
            <a:r>
              <a:rPr lang="en-US" sz="2800" dirty="0">
                <a:latin typeface="Footlight MT Light"/>
              </a:rPr>
              <a:t>37 For with </a:t>
            </a:r>
            <a:r>
              <a:rPr lang="en-US" sz="2800" b="1" dirty="0">
                <a:latin typeface="OLBHEB"/>
              </a:rPr>
              <a:t>hwhy</a:t>
            </a:r>
            <a:r>
              <a:rPr lang="en-US" sz="2800" dirty="0">
                <a:latin typeface="Footlight MT Light"/>
              </a:rPr>
              <a:t> nothing shall be impossible. 38 And Mary said, Behold the handmaid of </a:t>
            </a:r>
            <a:r>
              <a:rPr lang="en-US" sz="2800" b="1" dirty="0">
                <a:latin typeface="OLBHEB"/>
              </a:rPr>
              <a:t>hwhy</a:t>
            </a:r>
            <a:r>
              <a:rPr lang="en-US" sz="2800" dirty="0">
                <a:latin typeface="Footlight MT Light"/>
              </a:rPr>
              <a:t>; be it unto me according to thy Word. And the messenger departed from her</a:t>
            </a:r>
            <a:r>
              <a:rPr lang="en-US" sz="2800" dirty="0" smtClean="0">
                <a:latin typeface="Footlight MT Light"/>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8347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0865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endParaRPr lang="en-US" sz="2400" b="1" dirty="0" smtClean="0">
              <a:latin typeface="Times New Roman" panose="02020603050405020304" pitchFamily="18" charset="0"/>
              <a:cs typeface="Times New Roman" panose="02020603050405020304" pitchFamily="18" charset="0"/>
            </a:endParaRPr>
          </a:p>
          <a:p>
            <a:pPr lvl="0" algn="ctr"/>
            <a:r>
              <a:rPr lang="en-US" sz="4800" dirty="0" smtClean="0">
                <a:latin typeface="Footlight MT Light" panose="0204060206030A020304" pitchFamily="18" charset="0"/>
                <a:cs typeface="Times New Roman" panose="02020603050405020304" pitchFamily="18" charset="0"/>
              </a:rPr>
              <a:t>It </a:t>
            </a:r>
            <a:r>
              <a:rPr lang="en-US" sz="4800" dirty="0">
                <a:latin typeface="Footlight MT Light" panose="0204060206030A020304" pitchFamily="18" charset="0"/>
                <a:cs typeface="Times New Roman" panose="02020603050405020304" pitchFamily="18" charset="0"/>
              </a:rPr>
              <a:t>is most probable that this </a:t>
            </a:r>
            <a:r>
              <a:rPr lang="en-US" sz="4800" dirty="0" smtClean="0">
                <a:latin typeface="Footlight MT Light" panose="0204060206030A020304" pitchFamily="18" charset="0"/>
                <a:cs typeface="Times New Roman" panose="02020603050405020304" pitchFamily="18" charset="0"/>
              </a:rPr>
              <a:t>“appointed </a:t>
            </a:r>
            <a:r>
              <a:rPr lang="en-US" sz="4800" dirty="0">
                <a:latin typeface="Footlight MT Light" panose="0204060206030A020304" pitchFamily="18" charset="0"/>
                <a:cs typeface="Times New Roman" panose="02020603050405020304" pitchFamily="18" charset="0"/>
              </a:rPr>
              <a:t>time” in verse twenty-one took place on the first day of Sukkoth.</a:t>
            </a:r>
          </a:p>
        </p:txBody>
      </p:sp>
    </p:spTree>
    <p:extLst>
      <p:ext uri="{BB962C8B-B14F-4D97-AF65-F5344CB8AC3E}">
        <p14:creationId xmlns:p14="http://schemas.microsoft.com/office/powerpoint/2010/main" val="19791042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94230" y="2249693"/>
            <a:ext cx="10445675" cy="2431435"/>
          </a:xfrm>
          <a:prstGeom prst="rect">
            <a:avLst/>
          </a:prstGeom>
          <a:noFill/>
        </p:spPr>
        <p:txBody>
          <a:bodyPr wrap="square" rtlCol="0">
            <a:spAutoFit/>
          </a:bodyPr>
          <a:lstStyle/>
          <a:p>
            <a:pPr lvl="0" algn="ctr"/>
            <a:r>
              <a:rPr lang="en-US" sz="7600" dirty="0" smtClean="0">
                <a:latin typeface="Footlight MT Light" panose="0204060206030A020304" pitchFamily="18" charset="0"/>
                <a:cs typeface="Times New Roman" panose="02020603050405020304" pitchFamily="18" charset="0"/>
              </a:rPr>
              <a:t>Looking at the summary of this source:</a:t>
            </a:r>
            <a:endParaRPr lang="en-US" sz="7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183745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1588255"/>
          </a:xfrm>
          <a:prstGeom prst="rect">
            <a:avLst/>
          </a:prstGeom>
          <a:noFill/>
        </p:spPr>
        <p:txBody>
          <a:bodyPr wrap="square" rtlCol="0">
            <a:spAutoFit/>
          </a:bodyPr>
          <a:lstStyle/>
          <a:p>
            <a:pPr lvl="0" indent="-27432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Abram and Sarai’s names were changed to Abraham  </a:t>
            </a:r>
          </a:p>
          <a:p>
            <a:pPr lvl="0">
              <a:lnSpc>
                <a:spcPct val="150000"/>
              </a:lnSpc>
              <a:spcBef>
                <a:spcPct val="20000"/>
              </a:spcBef>
            </a:pPr>
            <a:r>
              <a:rPr lang="en-US" sz="3200" dirty="0">
                <a:latin typeface="Footlight MT Light" panose="0204060206030A020304" pitchFamily="18" charset="0"/>
                <a:cs typeface="Times New Roman" panose="02020603050405020304" pitchFamily="18" charset="0"/>
              </a:rPr>
              <a:t>    and Sarah</a:t>
            </a:r>
            <a:r>
              <a:rPr lang="en-US" sz="3200" dirty="0" smtClean="0">
                <a:latin typeface="Footlight MT Light" panose="0204060206030A020304" pitchFamily="18" charset="0"/>
                <a:cs typeface="Times New Roman" panose="02020603050405020304" pitchFamily="18" charset="0"/>
              </a:rPr>
              <a:t>.</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2254701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505301"/>
          </a:xfrm>
          <a:prstGeom prst="rect">
            <a:avLst/>
          </a:prstGeom>
          <a:noFill/>
        </p:spPr>
        <p:txBody>
          <a:bodyPr wrap="square" rtlCol="0">
            <a:spAutoFit/>
          </a:bodyPr>
          <a:lstStyle/>
          <a:p>
            <a:pPr lvl="0" indent="-27432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Abram and Sarai’s names were changed to Abraham  </a:t>
            </a:r>
          </a:p>
          <a:p>
            <a:pPr lvl="0">
              <a:lnSpc>
                <a:spcPct val="150000"/>
              </a:lnSpc>
              <a:spcBef>
                <a:spcPct val="20000"/>
              </a:spcBef>
            </a:pPr>
            <a:r>
              <a:rPr lang="en-US" sz="3200" dirty="0">
                <a:latin typeface="Footlight MT Light" panose="0204060206030A020304" pitchFamily="18" charset="0"/>
                <a:cs typeface="Times New Roman" panose="02020603050405020304" pitchFamily="18" charset="0"/>
              </a:rPr>
              <a:t>    and Sarah.</a:t>
            </a:r>
          </a:p>
          <a:p>
            <a:pPr marL="342900" lvl="0" indent="-34290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“Abraham laughed</a:t>
            </a:r>
            <a:r>
              <a:rPr lang="en-US" sz="3200" dirty="0" smtClean="0">
                <a:latin typeface="Footlight MT Light" panose="0204060206030A020304" pitchFamily="18" charset="0"/>
                <a:cs typeface="Times New Roman" panose="02020603050405020304" pitchFamily="18" charset="0"/>
              </a:rPr>
              <a:t>”.</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973862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342453"/>
          </a:xfrm>
          <a:prstGeom prst="rect">
            <a:avLst/>
          </a:prstGeom>
          <a:noFill/>
        </p:spPr>
        <p:txBody>
          <a:bodyPr wrap="square" rtlCol="0">
            <a:spAutoFit/>
          </a:bodyPr>
          <a:lstStyle/>
          <a:p>
            <a:pPr lvl="0" indent="-27432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Abram and Sarai’s names were changed to Abraham  </a:t>
            </a:r>
          </a:p>
          <a:p>
            <a:pPr lvl="0">
              <a:lnSpc>
                <a:spcPct val="150000"/>
              </a:lnSpc>
              <a:spcBef>
                <a:spcPct val="20000"/>
              </a:spcBef>
            </a:pPr>
            <a:r>
              <a:rPr lang="en-US" sz="3200" dirty="0">
                <a:latin typeface="Footlight MT Light" panose="0204060206030A020304" pitchFamily="18" charset="0"/>
                <a:cs typeface="Times New Roman" panose="02020603050405020304" pitchFamily="18" charset="0"/>
              </a:rPr>
              <a:t>    and Sarah.</a:t>
            </a:r>
          </a:p>
          <a:p>
            <a:pPr marL="342900" lvl="0" indent="-34290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“Abraham laughed”.</a:t>
            </a:r>
          </a:p>
          <a:p>
            <a:pPr marL="342900" lvl="0" indent="-34290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The baby that will be born one year later is named Isaac</a:t>
            </a:r>
            <a:r>
              <a:rPr lang="en-US" sz="2000" dirty="0">
                <a:latin typeface="Footlight MT Light" panose="0204060206030A020304" pitchFamily="18" charset="0"/>
              </a:rPr>
              <a:t>.</a:t>
            </a:r>
          </a:p>
        </p:txBody>
      </p:sp>
    </p:spTree>
    <p:extLst>
      <p:ext uri="{BB962C8B-B14F-4D97-AF65-F5344CB8AC3E}">
        <p14:creationId xmlns:p14="http://schemas.microsoft.com/office/powerpoint/2010/main" val="21185027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1588255"/>
          </a:xfrm>
          <a:prstGeom prst="rect">
            <a:avLst/>
          </a:prstGeom>
          <a:noFill/>
        </p:spPr>
        <p:txBody>
          <a:bodyPr wrap="square" rtlCol="0">
            <a:spAutoFit/>
          </a:bodyPr>
          <a:lstStyle/>
          <a:p>
            <a:pPr lvl="0" indent="-27432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All the males in Abraham’s household were    </a:t>
            </a:r>
          </a:p>
          <a:p>
            <a:pPr lvl="0">
              <a:lnSpc>
                <a:spcPct val="150000"/>
              </a:lnSpc>
              <a:spcBef>
                <a:spcPct val="20000"/>
              </a:spcBef>
            </a:pPr>
            <a:r>
              <a:rPr lang="en-US" sz="3200" dirty="0">
                <a:latin typeface="Footlight MT Light" panose="0204060206030A020304" pitchFamily="18" charset="0"/>
                <a:cs typeface="Times New Roman" panose="02020603050405020304" pitchFamily="18" charset="0"/>
              </a:rPr>
              <a:t>    circumcised</a:t>
            </a:r>
            <a:r>
              <a:rPr lang="en-US" sz="3200" dirty="0" smtClean="0">
                <a:latin typeface="Footlight MT Light" panose="0204060206030A020304" pitchFamily="18" charset="0"/>
                <a:cs typeface="Times New Roman" panose="02020603050405020304" pitchFamily="18" charset="0"/>
              </a:rPr>
              <a:t>.</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334684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43965"/>
          </a:xfrm>
          <a:prstGeom prst="rect">
            <a:avLst/>
          </a:prstGeom>
          <a:noFill/>
        </p:spPr>
        <p:txBody>
          <a:bodyPr wrap="square" rtlCol="0">
            <a:spAutoFit/>
          </a:bodyPr>
          <a:lstStyle/>
          <a:p>
            <a:pPr lvl="0" indent="-27432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All the males in Abraham’s household were    </a:t>
            </a:r>
          </a:p>
          <a:p>
            <a:pPr lvl="0">
              <a:lnSpc>
                <a:spcPct val="150000"/>
              </a:lnSpc>
              <a:spcBef>
                <a:spcPct val="20000"/>
              </a:spcBef>
            </a:pPr>
            <a:r>
              <a:rPr lang="en-US" sz="3200" dirty="0">
                <a:latin typeface="Footlight MT Light" panose="0204060206030A020304" pitchFamily="18" charset="0"/>
                <a:cs typeface="Times New Roman" panose="02020603050405020304" pitchFamily="18" charset="0"/>
              </a:rPr>
              <a:t>    circumcised.</a:t>
            </a:r>
          </a:p>
          <a:p>
            <a:pPr marL="342900" lvl="0" indent="-342900">
              <a:lnSpc>
                <a:spcPct val="150000"/>
              </a:lnSpc>
              <a:spcBef>
                <a:spcPct val="20000"/>
              </a:spcBef>
              <a:buFont typeface="Wingdings" pitchFamily="2" charset="2"/>
              <a:buChar char="v"/>
            </a:pPr>
            <a:r>
              <a:rPr lang="en-US" sz="3200" dirty="0">
                <a:latin typeface="Footlight MT Light" panose="0204060206030A020304" pitchFamily="18" charset="0"/>
                <a:cs typeface="Times New Roman" panose="02020603050405020304" pitchFamily="18" charset="0"/>
              </a:rPr>
              <a:t>The promise of Isaac did not occur until after </a:t>
            </a:r>
            <a:r>
              <a:rPr lang="en-US" sz="3200" dirty="0" smtClean="0">
                <a:latin typeface="Footlight MT Light" panose="0204060206030A020304" pitchFamily="18" charset="0"/>
                <a:cs typeface="Times New Roman" panose="02020603050405020304" pitchFamily="18" charset="0"/>
              </a:rPr>
              <a:t>Abraham and Sarah’s </a:t>
            </a:r>
            <a:r>
              <a:rPr lang="en-US" sz="3200" dirty="0">
                <a:latin typeface="Footlight MT Light" panose="0204060206030A020304" pitchFamily="18" charset="0"/>
                <a:cs typeface="Times New Roman" panose="02020603050405020304" pitchFamily="18" charset="0"/>
              </a:rPr>
              <a:t>names were changed.</a:t>
            </a:r>
          </a:p>
        </p:txBody>
      </p:sp>
    </p:spTree>
    <p:extLst>
      <p:ext uri="{BB962C8B-B14F-4D97-AF65-F5344CB8AC3E}">
        <p14:creationId xmlns:p14="http://schemas.microsoft.com/office/powerpoint/2010/main" val="35382436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86521" y="2069529"/>
            <a:ext cx="10058400" cy="2492990"/>
          </a:xfrm>
          <a:prstGeom prst="rect">
            <a:avLst/>
          </a:prstGeom>
          <a:noFill/>
        </p:spPr>
        <p:txBody>
          <a:bodyPr wrap="square" rtlCol="0">
            <a:spAutoFit/>
          </a:bodyPr>
          <a:lstStyle/>
          <a:p>
            <a:pPr lvl="0" algn="ctr"/>
            <a:r>
              <a:rPr lang="en-US" sz="7800" dirty="0" smtClean="0">
                <a:latin typeface="Footlight MT Light" panose="0204060206030A020304" pitchFamily="18" charset="0"/>
                <a:cs typeface="Times New Roman" panose="02020603050405020304" pitchFamily="18" charset="0"/>
              </a:rPr>
              <a:t>This is the definition of Laughed:</a:t>
            </a:r>
            <a:endParaRPr lang="en-US" sz="7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357015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55582" y="479566"/>
            <a:ext cx="10736132" cy="5940088"/>
          </a:xfrm>
          <a:prstGeom prst="rect">
            <a:avLst/>
          </a:prstGeom>
          <a:noFill/>
        </p:spPr>
        <p:txBody>
          <a:bodyPr wrap="square" rtlCol="0">
            <a:spAutoFit/>
          </a:bodyPr>
          <a:lstStyle/>
          <a:p>
            <a:pPr lvl="0" algn="ctr"/>
            <a:r>
              <a:rPr lang="en-US" sz="4000" dirty="0" smtClean="0">
                <a:latin typeface="Footlight MT Light" panose="0204060206030A020304" pitchFamily="18" charset="0"/>
                <a:cs typeface="Times New Roman" panose="02020603050405020304" pitchFamily="18" charset="0"/>
              </a:rPr>
              <a:t>“LAUGHED” </a:t>
            </a:r>
            <a:endParaRPr lang="en-US" sz="4000" dirty="0">
              <a:latin typeface="Footlight MT Light" panose="0204060206030A020304" pitchFamily="18" charset="0"/>
              <a:cs typeface="Times New Roman" panose="02020603050405020304" pitchFamily="18" charset="0"/>
            </a:endParaRPr>
          </a:p>
          <a:p>
            <a:pPr lvl="0" algn="ctr"/>
            <a:r>
              <a:rPr lang="en-US" sz="4000" dirty="0" smtClean="0">
                <a:latin typeface="Footlight MT Light" panose="0204060206030A020304" pitchFamily="18" charset="0"/>
                <a:cs typeface="Times New Roman" panose="02020603050405020304" pitchFamily="18" charset="0"/>
              </a:rPr>
              <a:t>Strong’s Concordance number H6711</a:t>
            </a:r>
          </a:p>
          <a:p>
            <a:pPr lvl="0"/>
            <a:endParaRPr lang="en-US" sz="4000" b="1" dirty="0">
              <a:latin typeface="Times New Roman" panose="02020603050405020304" pitchFamily="18" charset="0"/>
              <a:cs typeface="Times New Roman" panose="02020603050405020304" pitchFamily="18" charset="0"/>
            </a:endParaRPr>
          </a:p>
          <a:p>
            <a:pPr lvl="0"/>
            <a:r>
              <a:rPr lang="en-US" sz="6000" dirty="0" err="1" smtClean="0">
                <a:solidFill>
                  <a:srgbClr val="FFFF00"/>
                </a:solidFill>
                <a:latin typeface="Semitic Modern" panose="05010101010101010101" pitchFamily="2" charset="2"/>
                <a:cs typeface="Times New Roman" panose="02020603050405020304" pitchFamily="18" charset="0"/>
              </a:rPr>
              <a:t>qhy</a:t>
            </a:r>
            <a:endParaRPr lang="en-US" sz="4000" b="1" dirty="0">
              <a:latin typeface="Times New Roman" panose="02020603050405020304" pitchFamily="18" charset="0"/>
              <a:cs typeface="Times New Roman" panose="02020603050405020304" pitchFamily="18" charset="0"/>
            </a:endParaRPr>
          </a:p>
          <a:p>
            <a:pPr lvl="0"/>
            <a:r>
              <a:rPr lang="en-US" sz="4000" dirty="0" err="1">
                <a:latin typeface="Footlight MT Light" panose="0204060206030A020304" pitchFamily="18" charset="0"/>
                <a:cs typeface="Times New Roman" panose="02020603050405020304" pitchFamily="18" charset="0"/>
              </a:rPr>
              <a:t>tsâchaq</a:t>
            </a:r>
            <a:endParaRPr lang="en-US" sz="4000" dirty="0">
              <a:latin typeface="Footlight MT Light" panose="0204060206030A020304" pitchFamily="18" charset="0"/>
              <a:cs typeface="Times New Roman" panose="02020603050405020304" pitchFamily="18" charset="0"/>
            </a:endParaRPr>
          </a:p>
          <a:p>
            <a:pPr lvl="0"/>
            <a:r>
              <a:rPr lang="en-US" sz="4000" i="1" dirty="0" err="1" smtClean="0">
                <a:latin typeface="Footlight MT Light" panose="0204060206030A020304" pitchFamily="18" charset="0"/>
                <a:cs typeface="Times New Roman" panose="02020603050405020304" pitchFamily="18" charset="0"/>
              </a:rPr>
              <a:t>tsah-khak</a:t>
            </a:r>
            <a:r>
              <a:rPr lang="en-US" sz="4000" i="1" dirty="0">
                <a:latin typeface="Footlight MT Light" panose="0204060206030A020304" pitchFamily="18" charset="0"/>
                <a:cs typeface="Times New Roman" panose="02020603050405020304" pitchFamily="18" charset="0"/>
              </a:rPr>
              <a:t>'</a:t>
            </a:r>
            <a:endParaRPr lang="en-US" sz="4000" dirty="0">
              <a:latin typeface="Footlight MT Light" panose="0204060206030A020304" pitchFamily="18" charset="0"/>
              <a:cs typeface="Times New Roman" panose="02020603050405020304" pitchFamily="18" charset="0"/>
            </a:endParaRPr>
          </a:p>
          <a:p>
            <a:pPr lvl="0"/>
            <a:r>
              <a:rPr lang="en-US" sz="4000" dirty="0">
                <a:latin typeface="Footlight MT Light" panose="0204060206030A020304" pitchFamily="18" charset="0"/>
                <a:cs typeface="Times New Roman" panose="02020603050405020304" pitchFamily="18" charset="0"/>
              </a:rPr>
              <a:t>A primitive root; to </a:t>
            </a:r>
            <a:r>
              <a:rPr lang="en-US" sz="4000" i="1" dirty="0">
                <a:latin typeface="Footlight MT Light" panose="0204060206030A020304" pitchFamily="18" charset="0"/>
                <a:cs typeface="Times New Roman" panose="02020603050405020304" pitchFamily="18" charset="0"/>
              </a:rPr>
              <a:t>laugh</a:t>
            </a:r>
            <a:r>
              <a:rPr lang="en-US" sz="4000" dirty="0">
                <a:latin typeface="Footlight MT Light" panose="0204060206030A020304" pitchFamily="18" charset="0"/>
                <a:cs typeface="Times New Roman" panose="02020603050405020304" pitchFamily="18" charset="0"/>
              </a:rPr>
              <a:t> outright (in merriment or scorn); by implication to </a:t>
            </a:r>
            <a:r>
              <a:rPr lang="en-US" sz="4000" i="1" dirty="0">
                <a:latin typeface="Footlight MT Light" panose="0204060206030A020304" pitchFamily="18" charset="0"/>
                <a:cs typeface="Times New Roman" panose="02020603050405020304" pitchFamily="18" charset="0"/>
              </a:rPr>
              <a:t>sport: - </a:t>
            </a:r>
            <a:r>
              <a:rPr lang="en-US" sz="4000" dirty="0">
                <a:latin typeface="Footlight MT Light" panose="0204060206030A020304" pitchFamily="18" charset="0"/>
                <a:cs typeface="Times New Roman" panose="02020603050405020304" pitchFamily="18" charset="0"/>
              </a:rPr>
              <a:t>laugh, mock, play, make sport.</a:t>
            </a:r>
          </a:p>
        </p:txBody>
      </p:sp>
    </p:spTree>
    <p:extLst>
      <p:ext uri="{BB962C8B-B14F-4D97-AF65-F5344CB8AC3E}">
        <p14:creationId xmlns:p14="http://schemas.microsoft.com/office/powerpoint/2010/main" val="6059991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86521" y="2069529"/>
            <a:ext cx="10058400" cy="2492990"/>
          </a:xfrm>
          <a:prstGeom prst="rect">
            <a:avLst/>
          </a:prstGeom>
          <a:noFill/>
        </p:spPr>
        <p:txBody>
          <a:bodyPr wrap="square" rtlCol="0">
            <a:spAutoFit/>
          </a:bodyPr>
          <a:lstStyle/>
          <a:p>
            <a:pPr lvl="0" algn="ctr"/>
            <a:r>
              <a:rPr lang="en-US" sz="7800" dirty="0" smtClean="0">
                <a:latin typeface="Footlight MT Light" panose="0204060206030A020304" pitchFamily="18" charset="0"/>
                <a:cs typeface="Times New Roman" panose="02020603050405020304" pitchFamily="18" charset="0"/>
              </a:rPr>
              <a:t>This is the definition of Isaac:</a:t>
            </a:r>
            <a:endParaRPr lang="en-US" sz="7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84378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6" name="TextBox 5"/>
          <p:cNvSpPr txBox="1"/>
          <p:nvPr/>
        </p:nvSpPr>
        <p:spPr>
          <a:xfrm>
            <a:off x="837151" y="652170"/>
            <a:ext cx="10554159" cy="5632311"/>
          </a:xfrm>
          <a:prstGeom prst="rect">
            <a:avLst/>
          </a:prstGeom>
          <a:noFill/>
        </p:spPr>
        <p:txBody>
          <a:bodyPr wrap="square" rtlCol="0">
            <a:spAutoFit/>
          </a:bodyPr>
          <a:lstStyle/>
          <a:p>
            <a:pPr algn="ctr"/>
            <a:r>
              <a:rPr lang="en-US" sz="7200" dirty="0" smtClean="0">
                <a:latin typeface="Footlight MT Light" panose="0204060206030A020304" pitchFamily="18" charset="0"/>
                <a:cs typeface="Times New Roman" panose="02020603050405020304" pitchFamily="18" charset="0"/>
              </a:rPr>
              <a:t>Gabriel’s visitation with Mary </a:t>
            </a:r>
            <a:r>
              <a:rPr lang="en-US" sz="7200" dirty="0">
                <a:latin typeface="Footlight MT Light" panose="0204060206030A020304" pitchFamily="18" charset="0"/>
                <a:cs typeface="Times New Roman" panose="02020603050405020304" pitchFamily="18" charset="0"/>
              </a:rPr>
              <a:t>occurred during the Feast of </a:t>
            </a:r>
            <a:r>
              <a:rPr lang="en-US" sz="7200" dirty="0" err="1" smtClean="0">
                <a:latin typeface="Footlight MT Light" panose="0204060206030A020304" pitchFamily="18" charset="0"/>
                <a:cs typeface="Times New Roman" panose="02020603050405020304" pitchFamily="18" charset="0"/>
              </a:rPr>
              <a:t>Khanukkah</a:t>
            </a:r>
            <a:r>
              <a:rPr lang="en-US" sz="7200" dirty="0" smtClean="0">
                <a:latin typeface="Footlight MT Light" panose="0204060206030A020304" pitchFamily="18" charset="0"/>
                <a:cs typeface="Times New Roman" panose="02020603050405020304" pitchFamily="18" charset="0"/>
              </a:rPr>
              <a:t>. This will be explained later in the teaching.</a:t>
            </a:r>
            <a:endParaRPr lang="en-US" sz="7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9644774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16940" y="515660"/>
            <a:ext cx="10736132" cy="5847755"/>
          </a:xfrm>
          <a:prstGeom prst="rect">
            <a:avLst/>
          </a:prstGeom>
          <a:noFill/>
        </p:spPr>
        <p:txBody>
          <a:bodyPr wrap="square" rtlCol="0">
            <a:spAutoFit/>
          </a:bodyPr>
          <a:lstStyle/>
          <a:p>
            <a:pPr lvl="0" algn="ctr"/>
            <a:r>
              <a:rPr lang="en-US" sz="4000" dirty="0" smtClean="0">
                <a:latin typeface="Times New Roman" panose="02020603050405020304" pitchFamily="18" charset="0"/>
                <a:cs typeface="Times New Roman" panose="02020603050405020304" pitchFamily="18" charset="0"/>
              </a:rPr>
              <a:t>“ISAAC”</a:t>
            </a:r>
            <a:endParaRPr lang="en-US" sz="4000" dirty="0">
              <a:latin typeface="Times New Roman" panose="02020603050405020304" pitchFamily="18" charset="0"/>
              <a:cs typeface="Times New Roman" panose="02020603050405020304" pitchFamily="18" charset="0"/>
            </a:endParaRPr>
          </a:p>
          <a:p>
            <a:pPr lvl="0" algn="ctr"/>
            <a:r>
              <a:rPr lang="en-US" sz="4000" dirty="0" err="1" smtClean="0">
                <a:latin typeface="Times New Roman" panose="02020603050405020304" pitchFamily="18" charset="0"/>
                <a:cs typeface="Times New Roman" panose="02020603050405020304" pitchFamily="18" charset="0"/>
              </a:rPr>
              <a:t>Strongs</a:t>
            </a:r>
            <a:r>
              <a:rPr lang="en-US" sz="4000" dirty="0" smtClean="0">
                <a:latin typeface="Times New Roman" panose="02020603050405020304" pitchFamily="18" charset="0"/>
                <a:cs typeface="Times New Roman" panose="02020603050405020304" pitchFamily="18" charset="0"/>
              </a:rPr>
              <a:t> Concordance number H3327</a:t>
            </a:r>
          </a:p>
          <a:p>
            <a:pPr lvl="0"/>
            <a:endParaRPr lang="en-US" sz="4000" b="1" dirty="0">
              <a:latin typeface="Times New Roman" panose="02020603050405020304" pitchFamily="18" charset="0"/>
              <a:cs typeface="Times New Roman" panose="02020603050405020304" pitchFamily="18" charset="0"/>
            </a:endParaRPr>
          </a:p>
          <a:p>
            <a:pPr lvl="0"/>
            <a:r>
              <a:rPr lang="en-US" sz="5400" dirty="0" err="1" smtClean="0">
                <a:solidFill>
                  <a:srgbClr val="FFFF00"/>
                </a:solidFill>
                <a:latin typeface="Semitic Modern" panose="05010101010101010101" pitchFamily="2" charset="2"/>
                <a:cs typeface="Times New Roman" panose="02020603050405020304" pitchFamily="18" charset="0"/>
              </a:rPr>
              <a:t>qhyi</a:t>
            </a:r>
            <a:endParaRPr lang="en-US" sz="5400" dirty="0">
              <a:solidFill>
                <a:srgbClr val="FFFF00"/>
              </a:solidFill>
              <a:latin typeface="Semitic Modern" panose="05010101010101010101" pitchFamily="2" charset="2"/>
              <a:cs typeface="Times New Roman" panose="02020603050405020304" pitchFamily="18" charset="0"/>
            </a:endParaRPr>
          </a:p>
          <a:p>
            <a:pPr lvl="0"/>
            <a:r>
              <a:rPr lang="en-US" sz="4000" dirty="0" err="1">
                <a:latin typeface="Footlight MT Light" panose="0204060206030A020304" pitchFamily="18" charset="0"/>
                <a:cs typeface="Times New Roman" panose="02020603050405020304" pitchFamily="18" charset="0"/>
              </a:rPr>
              <a:t>yitschâq</a:t>
            </a:r>
            <a:endParaRPr lang="en-US" sz="4000" dirty="0">
              <a:latin typeface="Footlight MT Light" panose="0204060206030A020304" pitchFamily="18" charset="0"/>
              <a:cs typeface="Times New Roman" panose="02020603050405020304" pitchFamily="18" charset="0"/>
            </a:endParaRPr>
          </a:p>
          <a:p>
            <a:pPr lvl="0"/>
            <a:r>
              <a:rPr lang="en-US" sz="4000" i="1" dirty="0" err="1" smtClean="0">
                <a:latin typeface="Footlight MT Light" panose="0204060206030A020304" pitchFamily="18" charset="0"/>
                <a:cs typeface="Times New Roman" panose="02020603050405020304" pitchFamily="18" charset="0"/>
              </a:rPr>
              <a:t>yeets-khahk</a:t>
            </a:r>
            <a:r>
              <a:rPr lang="en-US" sz="4000" i="1" dirty="0">
                <a:latin typeface="Footlight MT Light" panose="0204060206030A020304" pitchFamily="18" charset="0"/>
                <a:cs typeface="Times New Roman" panose="02020603050405020304" pitchFamily="18" charset="0"/>
              </a:rPr>
              <a:t>'</a:t>
            </a:r>
            <a:endParaRPr lang="en-US" sz="4000" dirty="0">
              <a:latin typeface="Footlight MT Light" panose="0204060206030A020304" pitchFamily="18" charset="0"/>
              <a:cs typeface="Times New Roman" panose="02020603050405020304" pitchFamily="18" charset="0"/>
            </a:endParaRPr>
          </a:p>
          <a:p>
            <a:pPr lvl="0"/>
            <a:r>
              <a:rPr lang="en-US" sz="4000" dirty="0">
                <a:latin typeface="Footlight MT Light" panose="0204060206030A020304" pitchFamily="18" charset="0"/>
                <a:cs typeface="Times New Roman" panose="02020603050405020304" pitchFamily="18" charset="0"/>
              </a:rPr>
              <a:t>From H6711; </a:t>
            </a:r>
            <a:r>
              <a:rPr lang="en-US" sz="4000" i="1" dirty="0">
                <a:latin typeface="Footlight MT Light" panose="0204060206030A020304" pitchFamily="18" charset="0"/>
                <a:cs typeface="Times New Roman" panose="02020603050405020304" pitchFamily="18" charset="0"/>
              </a:rPr>
              <a:t>laughter</a:t>
            </a:r>
            <a:r>
              <a:rPr lang="en-US" sz="4000" dirty="0">
                <a:latin typeface="Footlight MT Light" panose="0204060206030A020304" pitchFamily="18" charset="0"/>
                <a:cs typeface="Times New Roman" panose="02020603050405020304" pitchFamily="18" charset="0"/>
              </a:rPr>
              <a:t> (that is, </a:t>
            </a:r>
            <a:r>
              <a:rPr lang="en-US" sz="4000" i="1" dirty="0">
                <a:latin typeface="Footlight MT Light" panose="0204060206030A020304" pitchFamily="18" charset="0"/>
                <a:cs typeface="Times New Roman" panose="02020603050405020304" pitchFamily="18" charset="0"/>
              </a:rPr>
              <a:t>mockery</a:t>
            </a:r>
            <a:r>
              <a:rPr lang="en-US" sz="4000" dirty="0">
                <a:latin typeface="Footlight MT Light" panose="0204060206030A020304" pitchFamily="18" charset="0"/>
                <a:cs typeface="Times New Roman" panose="02020603050405020304" pitchFamily="18" charset="0"/>
              </a:rPr>
              <a:t>); </a:t>
            </a:r>
            <a:r>
              <a:rPr lang="en-US" sz="4000" i="1" dirty="0" err="1">
                <a:latin typeface="Footlight MT Light" panose="0204060206030A020304" pitchFamily="18" charset="0"/>
                <a:cs typeface="Times New Roman" panose="02020603050405020304" pitchFamily="18" charset="0"/>
              </a:rPr>
              <a:t>Jitschak</a:t>
            </a:r>
            <a:r>
              <a:rPr lang="en-US" sz="4000" dirty="0">
                <a:latin typeface="Footlight MT Light" panose="0204060206030A020304" pitchFamily="18" charset="0"/>
                <a:cs typeface="Times New Roman" panose="02020603050405020304" pitchFamily="18" charset="0"/>
              </a:rPr>
              <a:t> (or Isaac), son of Abraham: - Isaac. Compare H3446.</a:t>
            </a:r>
          </a:p>
        </p:txBody>
      </p:sp>
    </p:spTree>
    <p:extLst>
      <p:ext uri="{BB962C8B-B14F-4D97-AF65-F5344CB8AC3E}">
        <p14:creationId xmlns:p14="http://schemas.microsoft.com/office/powerpoint/2010/main" val="40622562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731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 Genesis 17:1-17, 19, 21-24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endParaRPr lang="en-US" sz="2400" b="1" dirty="0" smtClean="0">
              <a:latin typeface="Times New Roman" panose="02020603050405020304" pitchFamily="18" charset="0"/>
              <a:cs typeface="Times New Roman" panose="02020603050405020304" pitchFamily="18" charset="0"/>
            </a:endParaRPr>
          </a:p>
          <a:p>
            <a:pPr lvl="0" algn="ctr"/>
            <a:r>
              <a:rPr lang="en-US" sz="3200" dirty="0">
                <a:latin typeface="Footlight MT Light" panose="0204060206030A020304" pitchFamily="18" charset="0"/>
                <a:cs typeface="Times New Roman" panose="02020603050405020304" pitchFamily="18" charset="0"/>
              </a:rPr>
              <a:t>It </a:t>
            </a:r>
            <a:r>
              <a:rPr lang="en-US" sz="3200" dirty="0" smtClean="0">
                <a:latin typeface="Footlight MT Light" panose="0204060206030A020304" pitchFamily="18" charset="0"/>
                <a:cs typeface="Times New Roman" panose="02020603050405020304" pitchFamily="18" charset="0"/>
              </a:rPr>
              <a:t>was most probable based on the time line </a:t>
            </a:r>
            <a:r>
              <a:rPr lang="en-US" sz="3200" dirty="0">
                <a:latin typeface="Footlight MT Light" panose="0204060206030A020304" pitchFamily="18" charset="0"/>
                <a:cs typeface="Times New Roman" panose="02020603050405020304" pitchFamily="18" charset="0"/>
              </a:rPr>
              <a:t>that Abraham </a:t>
            </a:r>
            <a:r>
              <a:rPr lang="en-US" sz="3200" dirty="0" smtClean="0">
                <a:latin typeface="Footlight MT Light" panose="0204060206030A020304" pitchFamily="18" charset="0"/>
                <a:cs typeface="Times New Roman" panose="02020603050405020304" pitchFamily="18" charset="0"/>
              </a:rPr>
              <a:t>and all of </a:t>
            </a:r>
            <a:r>
              <a:rPr lang="en-US" sz="3200" dirty="0">
                <a:latin typeface="Footlight MT Light" panose="0204060206030A020304" pitchFamily="18" charset="0"/>
                <a:cs typeface="Times New Roman" panose="02020603050405020304" pitchFamily="18" charset="0"/>
              </a:rPr>
              <a:t>the males under his household were circumcised on the day of Yom Kippur, the day to afflict your </a:t>
            </a:r>
            <a:r>
              <a:rPr lang="en-US" sz="3200" dirty="0" smtClean="0">
                <a:latin typeface="Footlight MT Light" panose="0204060206030A020304" pitchFamily="18" charset="0"/>
                <a:cs typeface="Times New Roman" panose="02020603050405020304" pitchFamily="18" charset="0"/>
              </a:rPr>
              <a:t>souls (in </a:t>
            </a:r>
            <a:r>
              <a:rPr lang="en-US" sz="3200" dirty="0">
                <a:latin typeface="Footlight MT Light" panose="0204060206030A020304" pitchFamily="18" charset="0"/>
                <a:cs typeface="Times New Roman" panose="02020603050405020304" pitchFamily="18" charset="0"/>
              </a:rPr>
              <a:t>Abraham’s case, </a:t>
            </a:r>
            <a:r>
              <a:rPr lang="en-US" sz="3200" dirty="0" smtClean="0">
                <a:latin typeface="Footlight MT Light" panose="0204060206030A020304" pitchFamily="18" charset="0"/>
                <a:cs typeface="Times New Roman" panose="02020603050405020304" pitchFamily="18" charset="0"/>
              </a:rPr>
              <a:t>their foreskins). This would have given Abraham time to recuperate for </a:t>
            </a:r>
            <a:r>
              <a:rPr lang="en-US" sz="2800" b="1" dirty="0">
                <a:latin typeface="OLBHEB"/>
              </a:rPr>
              <a:t>hwhy</a:t>
            </a:r>
            <a:r>
              <a:rPr lang="en-US" sz="3200" dirty="0" smtClean="0">
                <a:latin typeface="Footlight MT Light" panose="0204060206030A020304" pitchFamily="18" charset="0"/>
                <a:cs typeface="Times New Roman" panose="02020603050405020304" pitchFamily="18" charset="0"/>
              </a:rPr>
              <a:t> and the men’s visitation on the day of Sukkoth.</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993184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984311"/>
            <a:ext cx="10493828"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TWO:</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9547282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Genesis 18:1-16</a:t>
            </a:r>
          </a:p>
        </p:txBody>
      </p:sp>
    </p:spTree>
    <p:extLst>
      <p:ext uri="{BB962C8B-B14F-4D97-AF65-F5344CB8AC3E}">
        <p14:creationId xmlns:p14="http://schemas.microsoft.com/office/powerpoint/2010/main" val="41223911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61605" y="1135925"/>
            <a:ext cx="10493828" cy="4524315"/>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THE FIRST SUKKOTH ACCOUNT</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6437457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PART TWO</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745379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3802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#2: Genesis 18:1-16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200" dirty="0">
                <a:latin typeface="Footlight MT Light"/>
              </a:rPr>
              <a:t>1 And </a:t>
            </a:r>
            <a:r>
              <a:rPr lang="en-US" sz="2200" b="1" dirty="0">
                <a:latin typeface="OLBHEB"/>
              </a:rPr>
              <a:t>hwhy</a:t>
            </a:r>
            <a:r>
              <a:rPr lang="en-US" sz="2200" dirty="0">
                <a:latin typeface="Footlight MT Light"/>
              </a:rPr>
              <a:t> appeared unto him in the Oaks of </a:t>
            </a:r>
            <a:r>
              <a:rPr lang="en-US" sz="2200" dirty="0" err="1">
                <a:latin typeface="Footlight MT Light"/>
              </a:rPr>
              <a:t>Mamre</a:t>
            </a:r>
            <a:r>
              <a:rPr lang="en-US" sz="2200" dirty="0">
                <a:latin typeface="Footlight MT Light"/>
              </a:rPr>
              <a:t>: and he was sitting at the entrance of the tent according to the heat of the day; 2 and lifted his eyes, and looked, and behold, three men were standing by him: and saw, and ran to meet Them from the entrance of the tent, and he bowed to the earth, 3 And said, Adonai, if now I have found favor in Your Eyes, do you not now pass over upon Your servant: 4 Take now a little water, and wash Your feet, and stay under the tree</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6998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1653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#2: Genesis 18:1-16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000" dirty="0">
                <a:latin typeface="Footlight MT Light"/>
              </a:rPr>
              <a:t>5 and I will fetch a morsel of bread, and refresh Your Hearts; afterward, You may pass over: for upon thus are You passing over upon Your servant. And They said, So you shall do as which you have </a:t>
            </a:r>
            <a:r>
              <a:rPr lang="en-US" sz="2000" dirty="0" smtClean="0">
                <a:latin typeface="Footlight MT Light"/>
              </a:rPr>
              <a:t>said. 6</a:t>
            </a:r>
            <a:r>
              <a:rPr lang="en-US" sz="2000" dirty="0">
                <a:latin typeface="Footlight MT Light"/>
              </a:rPr>
              <a:t> And Abraham hastened to the tent towards Sarah, and said, Haste! Three measures of fine flour, knead, and make cakes! 7 And Abraham ran to the herd, and fetched a tender and good son of a herd, and gave to the young man; and hastened to prepare him. 8 And he took butter, and milk, and a son of the herd that was prepared, and set to Their Faces; and he stood by Them under the tree, and They ate</a:t>
            </a:r>
            <a:r>
              <a:rPr lang="en-US" sz="2000" dirty="0" smtClean="0">
                <a:latin typeface="Footlight MT Light"/>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9609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3802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#2: Genesis 18:1-16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200" dirty="0">
                <a:latin typeface="Footlight MT Light"/>
              </a:rPr>
              <a:t>9 And They said to him, Where is Sarah your wife? And said, Behold, is in the tent. 10 And said, Returning, I will return to you according to the time of life; and behold, a son shall be to Sarah, your wife. And Sarah was listening at the entrance of the tent, and he was behind him. 11 And Abraham and Sarah were old, going in days; had ceased to be to Sarah the manner according of women. 12 And Sarah, she laughed in her midst, to say, After my failure, shall be to me pleasure, and my lord is old</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063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#2: Genesis 18:1-16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13 And </a:t>
            </a:r>
            <a:r>
              <a:rPr lang="en-US" sz="2400" b="1" dirty="0">
                <a:latin typeface="OLBHEB"/>
              </a:rPr>
              <a:t>hwhy</a:t>
            </a:r>
            <a:r>
              <a:rPr lang="en-US" sz="2400" dirty="0">
                <a:latin typeface="Footlight MT Light"/>
              </a:rPr>
              <a:t> said to Abraham, To why this did Sarah laugh, to say, That indeed, truly, shall I birth, and I, I am old? 14 Is a Word too hard from </a:t>
            </a:r>
            <a:r>
              <a:rPr lang="en-US" sz="2400" b="1" dirty="0">
                <a:latin typeface="OLBHEB"/>
              </a:rPr>
              <a:t>hwhy</a:t>
            </a:r>
            <a:r>
              <a:rPr lang="en-US" sz="2400" dirty="0">
                <a:latin typeface="Footlight MT Light"/>
              </a:rPr>
              <a:t>? I will return to you by the appointed time according to the time of life, and to Sarah shall be a son. 15 And Sarah, she denied, to say, I did not laugh; for she was afraid. And said, No; but you did </a:t>
            </a:r>
            <a:r>
              <a:rPr lang="en-US" sz="2400" dirty="0" smtClean="0">
                <a:latin typeface="Footlight MT Light"/>
              </a:rPr>
              <a:t>laugh. 16</a:t>
            </a:r>
            <a:r>
              <a:rPr lang="en-US" sz="2400" dirty="0">
                <a:latin typeface="Footlight MT Light"/>
              </a:rPr>
              <a:t> And the Men arose from there, and gazed upon the face of Sodom: and Abraham went with Them to send Them away</a:t>
            </a:r>
            <a:r>
              <a:rPr lang="en-US" sz="24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60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6" name="TextBox 5"/>
          <p:cNvSpPr txBox="1"/>
          <p:nvPr/>
        </p:nvSpPr>
        <p:spPr>
          <a:xfrm>
            <a:off x="837151" y="652170"/>
            <a:ext cx="10554159" cy="5632311"/>
          </a:xfrm>
          <a:prstGeom prst="rect">
            <a:avLst/>
          </a:prstGeom>
          <a:noFill/>
        </p:spPr>
        <p:txBody>
          <a:bodyPr wrap="square" rtlCol="0">
            <a:spAutoFit/>
          </a:bodyPr>
          <a:lstStyle/>
          <a:p>
            <a:pPr algn="ctr"/>
            <a:r>
              <a:rPr lang="en-US" sz="7200" dirty="0">
                <a:latin typeface="Footlight MT Light" panose="0204060206030A020304" pitchFamily="18" charset="0"/>
                <a:cs typeface="Times New Roman" panose="02020603050405020304" pitchFamily="18" charset="0"/>
              </a:rPr>
              <a:t>As inserted above in verse thirty two, he would be also called </a:t>
            </a:r>
            <a:r>
              <a:rPr lang="en-US" sz="7200" dirty="0" err="1">
                <a:latin typeface="Footlight MT Light" panose="0204060206030A020304" pitchFamily="18" charset="0"/>
                <a:cs typeface="Times New Roman" panose="02020603050405020304" pitchFamily="18" charset="0"/>
              </a:rPr>
              <a:t>Emmanu</a:t>
            </a:r>
            <a:r>
              <a:rPr lang="en-US" sz="7200" dirty="0">
                <a:latin typeface="Footlight MT Light" panose="0204060206030A020304" pitchFamily="18" charset="0"/>
                <a:cs typeface="Times New Roman" panose="02020603050405020304" pitchFamily="18" charset="0"/>
              </a:rPr>
              <a:t> El, which is noted from the book of the prophet Isaiah</a:t>
            </a:r>
          </a:p>
        </p:txBody>
      </p:sp>
    </p:spTree>
    <p:extLst>
      <p:ext uri="{BB962C8B-B14F-4D97-AF65-F5344CB8AC3E}">
        <p14:creationId xmlns:p14="http://schemas.microsoft.com/office/powerpoint/2010/main" val="39632284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52376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#2: Genesis 18:1-16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endParaRPr lang="en-US" sz="2400" b="1" dirty="0" smtClean="0">
              <a:latin typeface="Times New Roman" panose="02020603050405020304" pitchFamily="18" charset="0"/>
              <a:cs typeface="Times New Roman" panose="02020603050405020304" pitchFamily="18" charset="0"/>
            </a:endParaRPr>
          </a:p>
          <a:p>
            <a:pPr lvl="0" algn="ctr"/>
            <a:r>
              <a:rPr lang="en-US" sz="4000" dirty="0" smtClean="0">
                <a:latin typeface="Footlight MT Light" panose="0204060206030A020304" pitchFamily="18" charset="0"/>
                <a:cs typeface="Times New Roman" panose="02020603050405020304" pitchFamily="18" charset="0"/>
              </a:rPr>
              <a:t>In </a:t>
            </a:r>
            <a:r>
              <a:rPr lang="en-US" sz="4000" dirty="0">
                <a:latin typeface="Footlight MT Light" panose="0204060206030A020304" pitchFamily="18" charset="0"/>
                <a:cs typeface="Times New Roman" panose="02020603050405020304" pitchFamily="18" charset="0"/>
              </a:rPr>
              <a:t>many </a:t>
            </a:r>
            <a:r>
              <a:rPr lang="en-US" sz="4000" dirty="0" smtClean="0">
                <a:latin typeface="Footlight MT Light" panose="0204060206030A020304" pitchFamily="18" charset="0"/>
                <a:cs typeface="Times New Roman" panose="02020603050405020304" pitchFamily="18" charset="0"/>
              </a:rPr>
              <a:t>words, </a:t>
            </a:r>
            <a:r>
              <a:rPr lang="en-US" sz="4000" dirty="0">
                <a:latin typeface="Footlight MT Light" panose="0204060206030A020304" pitchFamily="18" charset="0"/>
                <a:cs typeface="Times New Roman" panose="02020603050405020304" pitchFamily="18" charset="0"/>
              </a:rPr>
              <a:t>Abraham was saying to </a:t>
            </a:r>
            <a:r>
              <a:rPr lang="en-US" sz="4000" b="1" dirty="0">
                <a:solidFill>
                  <a:prstClr val="white"/>
                </a:solidFill>
                <a:latin typeface="Semitic Modern" panose="05010101010101010101" pitchFamily="2" charset="2"/>
              </a:rPr>
              <a:t>efei</a:t>
            </a:r>
            <a:r>
              <a:rPr lang="en-US" sz="4000" dirty="0">
                <a:latin typeface="Footlight MT Light" panose="0204060206030A020304" pitchFamily="18" charset="0"/>
                <a:cs typeface="Times New Roman" panose="02020603050405020304" pitchFamily="18" charset="0"/>
              </a:rPr>
              <a:t>: </a:t>
            </a:r>
            <a:r>
              <a:rPr lang="en-US" sz="4000" dirty="0" smtClean="0">
                <a:latin typeface="Footlight MT Light" panose="0204060206030A020304" pitchFamily="18" charset="0"/>
                <a:cs typeface="Times New Roman" panose="02020603050405020304" pitchFamily="18" charset="0"/>
              </a:rPr>
              <a:t>“Dwell </a:t>
            </a:r>
            <a:r>
              <a:rPr lang="en-US" sz="4000" dirty="0">
                <a:latin typeface="Footlight MT Light" panose="0204060206030A020304" pitchFamily="18" charset="0"/>
                <a:cs typeface="Times New Roman" panose="02020603050405020304" pitchFamily="18" charset="0"/>
              </a:rPr>
              <a:t>(Sukkoth) with </a:t>
            </a:r>
            <a:r>
              <a:rPr lang="en-US" sz="4000" dirty="0" smtClean="0">
                <a:latin typeface="Footlight MT Light" panose="0204060206030A020304" pitchFamily="18" charset="0"/>
                <a:cs typeface="Times New Roman" panose="02020603050405020304" pitchFamily="18" charset="0"/>
              </a:rPr>
              <a:t>me”.</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384033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13932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#2: Genesis 18:1-16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endParaRPr lang="en-US" sz="2400" b="1" dirty="0" smtClean="0">
              <a:latin typeface="Times New Roman" panose="02020603050405020304" pitchFamily="18" charset="0"/>
              <a:cs typeface="Times New Roman" panose="02020603050405020304" pitchFamily="18" charset="0"/>
            </a:endParaRPr>
          </a:p>
          <a:p>
            <a:pPr lvl="0" algn="ctr"/>
            <a:r>
              <a:rPr lang="en-US" sz="4000" dirty="0">
                <a:latin typeface="Footlight MT Light" panose="0204060206030A020304" pitchFamily="18" charset="0"/>
                <a:cs typeface="Times New Roman" panose="02020603050405020304" pitchFamily="18" charset="0"/>
              </a:rPr>
              <a:t>This was the first time </a:t>
            </a:r>
            <a:r>
              <a:rPr lang="en-US" sz="4000" b="1" dirty="0">
                <a:solidFill>
                  <a:prstClr val="white"/>
                </a:solidFill>
                <a:latin typeface="Semitic Modern" panose="05010101010101010101" pitchFamily="2" charset="2"/>
              </a:rPr>
              <a:t>efei</a:t>
            </a:r>
            <a:r>
              <a:rPr lang="en-US" sz="4000" b="1" dirty="0">
                <a:latin typeface="Times New Roman" panose="02020603050405020304" pitchFamily="18" charset="0"/>
                <a:cs typeface="Times New Roman" panose="02020603050405020304" pitchFamily="18" charset="0"/>
              </a:rPr>
              <a:t> </a:t>
            </a:r>
            <a:r>
              <a:rPr lang="en-US" sz="4000" dirty="0">
                <a:latin typeface="Footlight MT Light" panose="0204060206030A020304" pitchFamily="18" charset="0"/>
                <a:cs typeface="Times New Roman" panose="02020603050405020304" pitchFamily="18" charset="0"/>
              </a:rPr>
              <a:t>had Sukkoth with </a:t>
            </a:r>
            <a:r>
              <a:rPr lang="en-US" sz="4000" dirty="0" smtClean="0">
                <a:latin typeface="Footlight MT Light" panose="0204060206030A020304" pitchFamily="18" charset="0"/>
                <a:cs typeface="Times New Roman" panose="02020603050405020304" pitchFamily="18" charset="0"/>
              </a:rPr>
              <a:t>His People, in specific, Abraham and his household.</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009735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518385" y="1941754"/>
            <a:ext cx="11144922" cy="3139321"/>
          </a:xfrm>
          <a:prstGeom prst="rect">
            <a:avLst/>
          </a:prstGeom>
          <a:noFill/>
        </p:spPr>
        <p:txBody>
          <a:bodyPr wrap="square" rtlCol="0">
            <a:spAutoFit/>
          </a:bodyPr>
          <a:lstStyle/>
          <a:p>
            <a:pPr lvl="0" algn="ctr"/>
            <a:r>
              <a:rPr lang="en-US" sz="6600" dirty="0" smtClean="0">
                <a:latin typeface="Footlight MT Light" panose="0204060206030A020304" pitchFamily="18" charset="0"/>
                <a:cs typeface="Times New Roman" panose="02020603050405020304" pitchFamily="18" charset="0"/>
              </a:rPr>
              <a:t>There were elements for the sukkah during </a:t>
            </a:r>
            <a:r>
              <a:rPr lang="en-US" sz="6600" b="1" dirty="0">
                <a:solidFill>
                  <a:prstClr val="white"/>
                </a:solidFill>
                <a:latin typeface="Semitic Modern" panose="05010101010101010101" pitchFamily="2" charset="2"/>
              </a:rPr>
              <a:t>efei</a:t>
            </a:r>
            <a:r>
              <a:rPr lang="en-US" sz="6600" dirty="0" smtClean="0">
                <a:latin typeface="Footlight MT Light" panose="0204060206030A020304" pitchFamily="18" charset="0"/>
                <a:cs typeface="Times New Roman" panose="02020603050405020304" pitchFamily="18" charset="0"/>
              </a:rPr>
              <a:t>’s visitation to Abraham</a:t>
            </a:r>
            <a:r>
              <a:rPr lang="en-US" sz="6600" dirty="0">
                <a:latin typeface="Footlight MT Light" panose="0204060206030A020304" pitchFamily="18" charset="0"/>
                <a:cs typeface="Times New Roman" panose="02020603050405020304" pitchFamily="18" charset="0"/>
              </a:rPr>
              <a:t> </a:t>
            </a:r>
            <a:r>
              <a:rPr lang="en-US" sz="6600" dirty="0" smtClean="0">
                <a:latin typeface="Footlight MT Light" panose="0204060206030A020304" pitchFamily="18" charset="0"/>
                <a:cs typeface="Times New Roman" panose="02020603050405020304" pitchFamily="18" charset="0"/>
              </a:rPr>
              <a:t>and Sarah:</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848385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915828"/>
          </a:xfrm>
          <a:prstGeom prst="rect">
            <a:avLst/>
          </a:prstGeom>
          <a:noFill/>
        </p:spPr>
        <p:txBody>
          <a:bodyPr wrap="square" rtlCol="0">
            <a:spAutoFit/>
          </a:bodyPr>
          <a:lstStyle/>
          <a:p>
            <a:pPr marL="342900" indent="-342900">
              <a:lnSpc>
                <a:spcPct val="150000"/>
              </a:lnSpc>
              <a:spcBef>
                <a:spcPct val="20000"/>
              </a:spcBef>
              <a:buFont typeface="Wingdings" pitchFamily="2" charset="2"/>
              <a:buChar char="v"/>
            </a:pPr>
            <a:r>
              <a:rPr lang="en-US" sz="4000" dirty="0">
                <a:latin typeface="Footlight MT Light" panose="0204060206030A020304" pitchFamily="18" charset="0"/>
                <a:cs typeface="Times New Roman" panose="02020603050405020304" pitchFamily="18" charset="0"/>
              </a:rPr>
              <a:t>There were guests (In Yiddish </a:t>
            </a:r>
            <a:r>
              <a:rPr lang="en-US" sz="4000" dirty="0" smtClean="0">
                <a:latin typeface="Footlight MT Light" panose="0204060206030A020304" pitchFamily="18" charset="0"/>
                <a:cs typeface="Times New Roman" panose="02020603050405020304" pitchFamily="18" charset="0"/>
              </a:rPr>
              <a:t>“</a:t>
            </a:r>
            <a:r>
              <a:rPr lang="en-US" sz="4000" dirty="0" err="1" smtClean="0">
                <a:latin typeface="Footlight MT Light" panose="0204060206030A020304" pitchFamily="18" charset="0"/>
                <a:cs typeface="Times New Roman" panose="02020603050405020304" pitchFamily="18" charset="0"/>
              </a:rPr>
              <a:t>Ushpizin</a:t>
            </a:r>
            <a:r>
              <a:rPr lang="en-US" sz="4000" dirty="0" smtClean="0">
                <a:latin typeface="Footlight MT Light" panose="0204060206030A020304" pitchFamily="18" charset="0"/>
                <a:cs typeface="Times New Roman" panose="02020603050405020304" pitchFamily="18" charset="0"/>
              </a:rPr>
              <a:t>”).</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5595249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166747"/>
          </a:xfrm>
          <a:prstGeom prst="rect">
            <a:avLst/>
          </a:prstGeom>
          <a:noFill/>
        </p:spPr>
        <p:txBody>
          <a:bodyPr wrap="square" rtlCol="0">
            <a:spAutoFit/>
          </a:bodyPr>
          <a:lstStyle/>
          <a:p>
            <a:pPr marL="342900" indent="-342900">
              <a:lnSpc>
                <a:spcPct val="150000"/>
              </a:lnSpc>
              <a:spcBef>
                <a:spcPct val="20000"/>
              </a:spcBef>
              <a:buFont typeface="Wingdings" pitchFamily="2" charset="2"/>
              <a:buChar char="v"/>
            </a:pPr>
            <a:r>
              <a:rPr lang="en-US" sz="4000" dirty="0">
                <a:latin typeface="Footlight MT Light" panose="0204060206030A020304" pitchFamily="18" charset="0"/>
                <a:cs typeface="Times New Roman" panose="02020603050405020304" pitchFamily="18" charset="0"/>
              </a:rPr>
              <a:t>There were guests (In Yiddish </a:t>
            </a:r>
            <a:r>
              <a:rPr lang="en-US" sz="4000" dirty="0" smtClean="0">
                <a:latin typeface="Footlight MT Light" panose="0204060206030A020304" pitchFamily="18" charset="0"/>
                <a:cs typeface="Times New Roman" panose="02020603050405020304" pitchFamily="18" charset="0"/>
              </a:rPr>
              <a:t>“</a:t>
            </a:r>
            <a:r>
              <a:rPr lang="en-US" sz="4000" dirty="0" err="1" smtClean="0">
                <a:latin typeface="Footlight MT Light" panose="0204060206030A020304" pitchFamily="18" charset="0"/>
                <a:cs typeface="Times New Roman" panose="02020603050405020304" pitchFamily="18" charset="0"/>
              </a:rPr>
              <a:t>Ushpizin</a:t>
            </a:r>
            <a:r>
              <a:rPr lang="en-US" sz="4000" dirty="0" smtClean="0">
                <a:latin typeface="Footlight MT Light" panose="0204060206030A020304" pitchFamily="18" charset="0"/>
                <a:cs typeface="Times New Roman" panose="02020603050405020304" pitchFamily="18" charset="0"/>
              </a:rPr>
              <a:t>”).</a:t>
            </a:r>
            <a:endParaRPr lang="en-US" sz="4000" dirty="0">
              <a:latin typeface="Footlight MT Light" panose="0204060206030A020304" pitchFamily="18" charset="0"/>
              <a:cs typeface="Times New Roman" panose="02020603050405020304" pitchFamily="18" charset="0"/>
            </a:endParaRPr>
          </a:p>
          <a:p>
            <a:pPr marL="342900" lvl="0" indent="-342900">
              <a:lnSpc>
                <a:spcPct val="150000"/>
              </a:lnSpc>
              <a:spcBef>
                <a:spcPct val="20000"/>
              </a:spcBef>
              <a:buFont typeface="Wingdings" pitchFamily="2" charset="2"/>
              <a:buChar char="v"/>
            </a:pPr>
            <a:r>
              <a:rPr lang="en-US" sz="4400" dirty="0" smtClean="0">
                <a:latin typeface="Footlight MT Light" panose="0204060206030A020304" pitchFamily="18" charset="0"/>
                <a:cs typeface="Times New Roman" panose="02020603050405020304" pitchFamily="18" charset="0"/>
              </a:rPr>
              <a:t>Their shaded tree </a:t>
            </a:r>
            <a:r>
              <a:rPr lang="en-US" sz="4400" dirty="0">
                <a:latin typeface="Footlight MT Light" panose="0204060206030A020304" pitchFamily="18" charset="0"/>
                <a:cs typeface="Times New Roman" panose="02020603050405020304" pitchFamily="18" charset="0"/>
              </a:rPr>
              <a:t>was their sukkah</a:t>
            </a:r>
            <a:r>
              <a:rPr lang="en-US" sz="4400" dirty="0" smtClean="0">
                <a:latin typeface="Footlight MT Light" panose="0204060206030A020304" pitchFamily="18" charset="0"/>
                <a:cs typeface="Times New Roman" panose="02020603050405020304" pitchFamily="18" charset="0"/>
              </a:rPr>
              <a:t>.</a:t>
            </a:r>
            <a:endParaRPr lang="en-US" sz="4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0741760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196196"/>
          </a:xfrm>
          <a:prstGeom prst="rect">
            <a:avLst/>
          </a:prstGeom>
          <a:noFill/>
        </p:spPr>
        <p:txBody>
          <a:bodyPr wrap="square" rtlCol="0">
            <a:spAutoFit/>
          </a:bodyPr>
          <a:lstStyle/>
          <a:p>
            <a:pPr marL="342900" indent="-342900">
              <a:lnSpc>
                <a:spcPct val="150000"/>
              </a:lnSpc>
              <a:spcBef>
                <a:spcPct val="20000"/>
              </a:spcBef>
              <a:buFont typeface="Wingdings" pitchFamily="2" charset="2"/>
              <a:buChar char="v"/>
            </a:pPr>
            <a:r>
              <a:rPr lang="en-US" sz="4000" dirty="0">
                <a:latin typeface="Footlight MT Light" panose="0204060206030A020304" pitchFamily="18" charset="0"/>
                <a:cs typeface="Times New Roman" panose="02020603050405020304" pitchFamily="18" charset="0"/>
              </a:rPr>
              <a:t>There were guests (In Yiddish </a:t>
            </a:r>
            <a:r>
              <a:rPr lang="en-US" sz="4000" dirty="0" smtClean="0">
                <a:latin typeface="Footlight MT Light" panose="0204060206030A020304" pitchFamily="18" charset="0"/>
                <a:cs typeface="Times New Roman" panose="02020603050405020304" pitchFamily="18" charset="0"/>
              </a:rPr>
              <a:t>“</a:t>
            </a:r>
            <a:r>
              <a:rPr lang="en-US" sz="4000" dirty="0" err="1" smtClean="0">
                <a:latin typeface="Footlight MT Light" panose="0204060206030A020304" pitchFamily="18" charset="0"/>
                <a:cs typeface="Times New Roman" panose="02020603050405020304" pitchFamily="18" charset="0"/>
              </a:rPr>
              <a:t>Ushpizin</a:t>
            </a:r>
            <a:r>
              <a:rPr lang="en-US" sz="4000" dirty="0" smtClean="0">
                <a:latin typeface="Footlight MT Light" panose="0204060206030A020304" pitchFamily="18" charset="0"/>
                <a:cs typeface="Times New Roman" panose="02020603050405020304" pitchFamily="18" charset="0"/>
              </a:rPr>
              <a:t>”).</a:t>
            </a:r>
            <a:endParaRPr lang="en-US" sz="4000" dirty="0">
              <a:latin typeface="Footlight MT Light" panose="0204060206030A020304" pitchFamily="18" charset="0"/>
              <a:cs typeface="Times New Roman" panose="02020603050405020304" pitchFamily="18" charset="0"/>
            </a:endParaRPr>
          </a:p>
          <a:p>
            <a:pPr marL="342900" lvl="0" indent="-342900">
              <a:lnSpc>
                <a:spcPct val="150000"/>
              </a:lnSpc>
              <a:spcBef>
                <a:spcPct val="20000"/>
              </a:spcBef>
              <a:buFont typeface="Wingdings" pitchFamily="2" charset="2"/>
              <a:buChar char="v"/>
            </a:pPr>
            <a:r>
              <a:rPr lang="en-US" sz="4400" dirty="0" smtClean="0">
                <a:latin typeface="Footlight MT Light" panose="0204060206030A020304" pitchFamily="18" charset="0"/>
                <a:cs typeface="Times New Roman" panose="02020603050405020304" pitchFamily="18" charset="0"/>
              </a:rPr>
              <a:t>Their shaded </a:t>
            </a:r>
            <a:r>
              <a:rPr lang="en-US" sz="4400" dirty="0">
                <a:latin typeface="Footlight MT Light" panose="0204060206030A020304" pitchFamily="18" charset="0"/>
                <a:cs typeface="Times New Roman" panose="02020603050405020304" pitchFamily="18" charset="0"/>
              </a:rPr>
              <a:t>tree was their sukkah.</a:t>
            </a:r>
          </a:p>
          <a:p>
            <a:pPr marL="342900" lvl="0" indent="-342900">
              <a:lnSpc>
                <a:spcPct val="150000"/>
              </a:lnSpc>
              <a:spcBef>
                <a:spcPct val="20000"/>
              </a:spcBef>
              <a:buFont typeface="Wingdings" pitchFamily="2" charset="2"/>
              <a:buChar char="v"/>
            </a:pPr>
            <a:r>
              <a:rPr lang="en-US" sz="4400" dirty="0">
                <a:latin typeface="Footlight MT Light" panose="0204060206030A020304" pitchFamily="18" charset="0"/>
                <a:cs typeface="Times New Roman" panose="02020603050405020304" pitchFamily="18" charset="0"/>
              </a:rPr>
              <a:t>They were feasting outside</a:t>
            </a:r>
            <a:r>
              <a:rPr lang="en-US" sz="4400" dirty="0" smtClean="0">
                <a:latin typeface="Footlight MT Light" panose="0204060206030A020304" pitchFamily="18" charset="0"/>
                <a:cs typeface="Times New Roman" panose="02020603050405020304" pitchFamily="18" charset="0"/>
              </a:rPr>
              <a:t>.</a:t>
            </a:r>
            <a:endParaRPr lang="en-US" sz="4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427278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915886"/>
            <a:ext cx="10493828"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THREE:</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7400572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Genesis </a:t>
            </a:r>
            <a:r>
              <a:rPr lang="en-US" sz="9600" dirty="0" smtClean="0">
                <a:solidFill>
                  <a:srgbClr val="FFFF00"/>
                </a:solidFill>
                <a:latin typeface="Footlight MT Light" panose="0204060206030A020304" pitchFamily="18" charset="0"/>
                <a:cs typeface="Times New Roman" panose="02020603050405020304" pitchFamily="18" charset="0"/>
              </a:rPr>
              <a:t>21:1-7</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415199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209915"/>
            <a:ext cx="10493828" cy="4524315"/>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THE SECOND SUKKOTH ACCOUNT</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444797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70345" y="2654578"/>
            <a:ext cx="10493828" cy="1569660"/>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PART THREE</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2898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416320"/>
          </a:xfrm>
          <a:prstGeom prst="rect">
            <a:avLst/>
          </a:prstGeom>
          <a:noFill/>
        </p:spPr>
        <p:txBody>
          <a:bodyPr wrap="square" rtlCol="0">
            <a:spAutoFit/>
          </a:bodyPr>
          <a:lstStyle/>
          <a:p>
            <a:pPr indent="0" algn="ctr">
              <a:lnSpc>
                <a:spcPct val="150000"/>
              </a:lnSpc>
              <a:buNone/>
            </a:pPr>
            <a:r>
              <a:rPr lang="en-US" sz="2400" dirty="0" smtClean="0">
                <a:solidFill>
                  <a:srgbClr val="FFFF00"/>
                </a:solidFill>
                <a:latin typeface="Footlight MT Light"/>
              </a:rPr>
              <a:t>Isaiah </a:t>
            </a:r>
            <a:r>
              <a:rPr lang="en-US" sz="2400" dirty="0">
                <a:solidFill>
                  <a:srgbClr val="FFFF00"/>
                </a:solidFill>
                <a:latin typeface="Footlight MT Light"/>
              </a:rPr>
              <a:t>7:10</a:t>
            </a:r>
            <a:r>
              <a:rPr lang="en-US" sz="2400" dirty="0">
                <a:latin typeface="Footlight MT Light"/>
              </a:rPr>
              <a:t> </a:t>
            </a:r>
            <a:r>
              <a:rPr lang="en-US" sz="2400" dirty="0" smtClean="0">
                <a:latin typeface="Footlight MT Light"/>
              </a:rPr>
              <a:t>Moreover</a:t>
            </a:r>
            <a:r>
              <a:rPr lang="en-US" sz="2400" dirty="0">
                <a:latin typeface="Footlight MT Light"/>
              </a:rPr>
              <a:t> </a:t>
            </a:r>
            <a:r>
              <a:rPr lang="en-US" sz="2400" b="1" dirty="0">
                <a:latin typeface="OLBHEB"/>
              </a:rPr>
              <a:t>hwhy</a:t>
            </a:r>
            <a:r>
              <a:rPr lang="en-US" sz="2400" dirty="0">
                <a:latin typeface="Footlight MT Light"/>
              </a:rPr>
              <a:t> </a:t>
            </a:r>
            <a:r>
              <a:rPr lang="en-US" sz="2400" dirty="0" err="1">
                <a:latin typeface="Footlight MT Light"/>
              </a:rPr>
              <a:t>spake</a:t>
            </a:r>
            <a:r>
              <a:rPr lang="en-US" sz="2400" dirty="0">
                <a:latin typeface="Footlight MT Light"/>
              </a:rPr>
              <a:t> again unto Ahaz, saying, 11 Ask thee a Sign of </a:t>
            </a:r>
            <a:r>
              <a:rPr lang="en-US" sz="2400" b="1" dirty="0">
                <a:latin typeface="OLBHEB"/>
              </a:rPr>
              <a:t>hwhy</a:t>
            </a:r>
            <a:r>
              <a:rPr lang="en-US" sz="2400" dirty="0">
                <a:latin typeface="Footlight MT Light"/>
              </a:rPr>
              <a:t> thy Elohim; ask it either in the depth, or in the height above. 12 But Ahaz said, I will not ask, neither will I tempt </a:t>
            </a:r>
            <a:r>
              <a:rPr lang="en-US" sz="2400" b="1" dirty="0">
                <a:latin typeface="OLBHEB"/>
              </a:rPr>
              <a:t>hwhy</a:t>
            </a:r>
            <a:r>
              <a:rPr lang="en-US" sz="2400" dirty="0">
                <a:latin typeface="Footlight MT Light"/>
              </a:rPr>
              <a:t>. 13 And he said, Hear ye now, O house of David; Is it a small thing for you to weary men, but will ye weary my Elohim also? 14 Therefore Adonai, Himself, shall give you a Sign; Behold, a virgin shall conceive, and bear a son, and shall call His Name, Immanuel.</a:t>
            </a:r>
            <a:r>
              <a:rPr lang="en-US" sz="2400" dirty="0"/>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45826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3813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#3: Genesis 21:1-7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1 And </a:t>
            </a:r>
            <a:r>
              <a:rPr lang="en-US" sz="2800" b="1" dirty="0">
                <a:latin typeface="OLBHEB"/>
              </a:rPr>
              <a:t>hwhy</a:t>
            </a:r>
            <a:r>
              <a:rPr lang="en-US" sz="2800" dirty="0">
                <a:latin typeface="Footlight MT Light"/>
              </a:rPr>
              <a:t> visited </a:t>
            </a:r>
            <a:r>
              <a:rPr lang="en-US" sz="3200" b="1" dirty="0">
                <a:solidFill>
                  <a:srgbClr val="FF0000"/>
                </a:solidFill>
                <a:latin typeface="OLBHEB"/>
              </a:rPr>
              <a:t>ta</a:t>
            </a:r>
            <a:r>
              <a:rPr lang="en-US" sz="2800" dirty="0">
                <a:latin typeface="Times New Roman"/>
              </a:rPr>
              <a:t>-</a:t>
            </a:r>
            <a:r>
              <a:rPr lang="en-US" sz="2800" dirty="0">
                <a:latin typeface="Footlight MT Light"/>
              </a:rPr>
              <a:t>Sarah as which had said, and </a:t>
            </a:r>
            <a:r>
              <a:rPr lang="en-US" sz="2800" b="1" dirty="0">
                <a:latin typeface="OLBHEB"/>
              </a:rPr>
              <a:t>hwhy</a:t>
            </a:r>
            <a:r>
              <a:rPr lang="en-US" sz="2800" dirty="0">
                <a:latin typeface="Footlight MT Light"/>
              </a:rPr>
              <a:t> did to Sarah as which was spoken. 2 And Sarah, she conceived, and she birthed to Abraham a son to his old age to the appointed time which Elohim spoke with him. 3 And Abraham called </a:t>
            </a:r>
            <a:r>
              <a:rPr lang="en-US" sz="3200" b="1" dirty="0">
                <a:solidFill>
                  <a:srgbClr val="FF0000"/>
                </a:solidFill>
                <a:latin typeface="OLBHEB"/>
              </a:rPr>
              <a:t>ta</a:t>
            </a:r>
            <a:r>
              <a:rPr lang="en-US" sz="2800" dirty="0">
                <a:latin typeface="Times New Roman"/>
              </a:rPr>
              <a:t>-</a:t>
            </a:r>
            <a:r>
              <a:rPr lang="en-US" sz="2800" dirty="0">
                <a:latin typeface="Footlight MT Light"/>
              </a:rPr>
              <a:t>the name of his son that was birthed to him, whom Sarah birthed to him, Isaac</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1741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319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#3: Genesis 21:1-7</a:t>
            </a:r>
            <a:endParaRPr lang="en-US" sz="3600" b="1" dirty="0">
              <a:solidFill>
                <a:srgbClr val="FFFF00"/>
              </a:solidFill>
              <a:latin typeface="Footlight MT Light" panose="0204060206030A020304" pitchFamily="18" charset="0"/>
              <a:cs typeface="Times New Roman" panose="02020603050405020304" pitchFamily="18" charset="0"/>
            </a:endParaRPr>
          </a:p>
          <a:p>
            <a:pPr indent="0" algn="ctr">
              <a:lnSpc>
                <a:spcPct val="150000"/>
              </a:lnSpc>
              <a:buNone/>
            </a:pPr>
            <a:r>
              <a:rPr lang="en-US" sz="2400" dirty="0">
                <a:latin typeface="Footlight MT Light"/>
              </a:rPr>
              <a:t>4 And Abraham circumcised </a:t>
            </a:r>
            <a:r>
              <a:rPr lang="en-US" sz="2800" b="1" dirty="0">
                <a:solidFill>
                  <a:srgbClr val="FF0000"/>
                </a:solidFill>
                <a:latin typeface="OLBHEB"/>
              </a:rPr>
              <a:t>ta</a:t>
            </a:r>
            <a:r>
              <a:rPr lang="en-US" sz="2400" dirty="0">
                <a:latin typeface="Times New Roman"/>
              </a:rPr>
              <a:t>-</a:t>
            </a:r>
            <a:r>
              <a:rPr lang="en-US" sz="2400" dirty="0">
                <a:latin typeface="Footlight MT Light"/>
              </a:rPr>
              <a:t>Isaac, his son, a son of eight days, as which Elohim commanded him. 5 And Abraham was a son of a hundred years in the birthing to him </a:t>
            </a:r>
            <a:r>
              <a:rPr lang="en-US" sz="2800" b="1" dirty="0">
                <a:solidFill>
                  <a:srgbClr val="FF0000"/>
                </a:solidFill>
                <a:latin typeface="OLBHEB"/>
              </a:rPr>
              <a:t>ta</a:t>
            </a:r>
            <a:r>
              <a:rPr lang="en-US" sz="2400" dirty="0">
                <a:latin typeface="Times New Roman"/>
              </a:rPr>
              <a:t>-</a:t>
            </a:r>
            <a:r>
              <a:rPr lang="en-US" sz="2400" dirty="0">
                <a:latin typeface="Footlight MT Light"/>
              </a:rPr>
              <a:t>Isaac, his son. 6 And Sarah, she said, Elohim has made laughter to me. All the ones hearing will laugh for me. 7 And she said, Who would have uttered to Abraham that Sarah would suckle sons? For I have birthed a son to his old age</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580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#3: Genesis 21:1-7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panose="0204060206030A020304" pitchFamily="18" charset="0"/>
                <a:cs typeface="Times New Roman" panose="02020603050405020304" pitchFamily="18" charset="0"/>
              </a:rPr>
              <a:t>One can see that Abraham’s </a:t>
            </a:r>
            <a:r>
              <a:rPr lang="en-US" sz="2800" dirty="0" smtClean="0">
                <a:latin typeface="Footlight MT Light" panose="0204060206030A020304" pitchFamily="18" charset="0"/>
                <a:cs typeface="Times New Roman" panose="02020603050405020304" pitchFamily="18" charset="0"/>
              </a:rPr>
              <a:t>laughed </a:t>
            </a:r>
            <a:r>
              <a:rPr lang="en-US" sz="2800" dirty="0">
                <a:latin typeface="Footlight MT Light" panose="0204060206030A020304" pitchFamily="18" charset="0"/>
                <a:cs typeface="Times New Roman" panose="02020603050405020304" pitchFamily="18" charset="0"/>
              </a:rPr>
              <a:t>(</a:t>
            </a:r>
            <a:r>
              <a:rPr lang="en-US" sz="2800" b="1" dirty="0" smtClean="0">
                <a:latin typeface="Semitic Modern" panose="05010101010101010101" pitchFamily="2" charset="2"/>
                <a:cs typeface="Times New Roman" panose="02020603050405020304" pitchFamily="18" charset="0"/>
              </a:rPr>
              <a:t>qhy</a:t>
            </a:r>
            <a:r>
              <a:rPr lang="en-US" sz="2800" dirty="0" smtClean="0">
                <a:latin typeface="Footlight MT Light" panose="0204060206030A020304" pitchFamily="18" charset="0"/>
                <a:cs typeface="Times New Roman" panose="02020603050405020304" pitchFamily="18" charset="0"/>
              </a:rPr>
              <a:t>) </a:t>
            </a:r>
            <a:r>
              <a:rPr lang="en-US" sz="2800" dirty="0">
                <a:latin typeface="Footlight MT Light" panose="0204060206030A020304" pitchFamily="18" charset="0"/>
                <a:cs typeface="Times New Roman" panose="02020603050405020304" pitchFamily="18" charset="0"/>
              </a:rPr>
              <a:t>back in Genesis chapter </a:t>
            </a:r>
            <a:r>
              <a:rPr lang="en-US" sz="2800" dirty="0" smtClean="0">
                <a:latin typeface="Footlight MT Light" panose="0204060206030A020304" pitchFamily="18" charset="0"/>
                <a:cs typeface="Times New Roman" panose="02020603050405020304" pitchFamily="18" charset="0"/>
              </a:rPr>
              <a:t>seventeen </a:t>
            </a:r>
            <a:r>
              <a:rPr lang="en-US" sz="2800" dirty="0">
                <a:latin typeface="Footlight MT Light" panose="0204060206030A020304" pitchFamily="18" charset="0"/>
                <a:cs typeface="Times New Roman" panose="02020603050405020304" pitchFamily="18" charset="0"/>
              </a:rPr>
              <a:t>was a prophetic fulfillment of joy and merriment (being merry) for the first seven days in </a:t>
            </a:r>
            <a:r>
              <a:rPr lang="en-US" sz="2800" dirty="0" smtClean="0">
                <a:latin typeface="Footlight MT Light" panose="0204060206030A020304" pitchFamily="18" charset="0"/>
                <a:cs typeface="Times New Roman" panose="02020603050405020304" pitchFamily="18" charset="0"/>
              </a:rPr>
              <a:t>Genesis chapter twenty-one, </a:t>
            </a:r>
            <a:r>
              <a:rPr lang="en-US" sz="2800" dirty="0">
                <a:latin typeface="Footlight MT Light" panose="0204060206030A020304" pitchFamily="18" charset="0"/>
                <a:cs typeface="Times New Roman" panose="02020603050405020304" pitchFamily="18" charset="0"/>
              </a:rPr>
              <a:t>and his circumcision was an act of </a:t>
            </a:r>
            <a:r>
              <a:rPr lang="en-US" sz="2800" dirty="0" smtClean="0">
                <a:latin typeface="Footlight MT Light" panose="0204060206030A020304" pitchFamily="18" charset="0"/>
                <a:cs typeface="Times New Roman" panose="02020603050405020304" pitchFamily="18" charset="0"/>
              </a:rPr>
              <a:t>a solemn </a:t>
            </a:r>
            <a:r>
              <a:rPr lang="en-US" sz="2800" dirty="0">
                <a:latin typeface="Footlight MT Light" panose="0204060206030A020304" pitchFamily="18" charset="0"/>
                <a:cs typeface="Times New Roman" panose="02020603050405020304" pitchFamily="18" charset="0"/>
              </a:rPr>
              <a:t>assembly on the eighth day.</a:t>
            </a:r>
          </a:p>
        </p:txBody>
      </p:sp>
    </p:spTree>
    <p:extLst>
      <p:ext uri="{BB962C8B-B14F-4D97-AF65-F5344CB8AC3E}">
        <p14:creationId xmlns:p14="http://schemas.microsoft.com/office/powerpoint/2010/main" val="29933962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319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#3: Genesis 21:1-7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r>
              <a:rPr lang="en-US" sz="3800" dirty="0">
                <a:latin typeface="Footlight MT Light" panose="0204060206030A020304" pitchFamily="18" charset="0"/>
                <a:cs typeface="Times New Roman" panose="02020603050405020304" pitchFamily="18" charset="0"/>
              </a:rPr>
              <a:t>It was most probable that there were no other males born on the first day of Sukkoth and </a:t>
            </a:r>
            <a:r>
              <a:rPr lang="en-US" sz="3800" dirty="0" smtClean="0">
                <a:latin typeface="Footlight MT Light" panose="0204060206030A020304" pitchFamily="18" charset="0"/>
                <a:cs typeface="Times New Roman" panose="02020603050405020304" pitchFamily="18" charset="0"/>
              </a:rPr>
              <a:t>were circumcised </a:t>
            </a:r>
            <a:r>
              <a:rPr lang="en-US" sz="3800" dirty="0">
                <a:latin typeface="Footlight MT Light" panose="0204060206030A020304" pitchFamily="18" charset="0"/>
                <a:cs typeface="Times New Roman" panose="02020603050405020304" pitchFamily="18" charset="0"/>
              </a:rPr>
              <a:t>on the eighth </a:t>
            </a:r>
            <a:r>
              <a:rPr lang="en-US" sz="3800" dirty="0" smtClean="0">
                <a:latin typeface="Footlight MT Light" panose="0204060206030A020304" pitchFamily="18" charset="0"/>
                <a:cs typeface="Times New Roman" panose="02020603050405020304" pitchFamily="18" charset="0"/>
              </a:rPr>
              <a:t>day of the Solemn Assembly </a:t>
            </a:r>
            <a:r>
              <a:rPr lang="en-US" sz="3800" dirty="0">
                <a:latin typeface="Footlight MT Light" panose="0204060206030A020304" pitchFamily="18" charset="0"/>
                <a:cs typeface="Times New Roman" panose="02020603050405020304" pitchFamily="18" charset="0"/>
              </a:rPr>
              <a:t>but </a:t>
            </a:r>
            <a:r>
              <a:rPr lang="en-US" sz="3800" dirty="0" smtClean="0">
                <a:latin typeface="Footlight MT Light" panose="0204060206030A020304" pitchFamily="18" charset="0"/>
                <a:cs typeface="Times New Roman" panose="02020603050405020304" pitchFamily="18" charset="0"/>
              </a:rPr>
              <a:t>Isaac. It was also probable that Isaac was the first male child to be circumcised on the actual first eight days of a male’s birth.</a:t>
            </a:r>
            <a:endParaRPr lang="en-US" sz="3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1364839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76998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#3: Genesis 21:1-7</a:t>
            </a:r>
            <a:endParaRPr lang="en-US" sz="3200" dirty="0" smtClean="0">
              <a:solidFill>
                <a:srgbClr val="FFFF00"/>
              </a:solidFill>
              <a:latin typeface="Footlight MT Light" panose="0204060206030A020304" pitchFamily="18" charset="0"/>
              <a:cs typeface="Times New Roman" panose="02020603050405020304" pitchFamily="18" charset="0"/>
            </a:endParaRPr>
          </a:p>
          <a:p>
            <a:pPr lvl="0" algn="ctr"/>
            <a:r>
              <a:rPr lang="en-US" sz="4000" dirty="0" smtClean="0">
                <a:latin typeface="Footlight MT Light" panose="0204060206030A020304" pitchFamily="18" charset="0"/>
                <a:cs typeface="Times New Roman" panose="02020603050405020304" pitchFamily="18" charset="0"/>
              </a:rPr>
              <a:t>This </a:t>
            </a:r>
            <a:r>
              <a:rPr lang="en-US" sz="4000" dirty="0">
                <a:latin typeface="Footlight MT Light" panose="0204060206030A020304" pitchFamily="18" charset="0"/>
                <a:cs typeface="Times New Roman" panose="02020603050405020304" pitchFamily="18" charset="0"/>
              </a:rPr>
              <a:t>was the second </a:t>
            </a:r>
            <a:r>
              <a:rPr lang="en-US" sz="4000" dirty="0" smtClean="0">
                <a:latin typeface="Footlight MT Light" panose="0204060206030A020304" pitchFamily="18" charset="0"/>
                <a:cs typeface="Times New Roman" panose="02020603050405020304" pitchFamily="18" charset="0"/>
              </a:rPr>
              <a:t>time that </a:t>
            </a:r>
            <a:r>
              <a:rPr lang="en-US" sz="4000" b="1" dirty="0">
                <a:solidFill>
                  <a:prstClr val="white"/>
                </a:solidFill>
                <a:latin typeface="Semitic Modern" panose="05010101010101010101" pitchFamily="2" charset="2"/>
              </a:rPr>
              <a:t>efei</a:t>
            </a:r>
            <a:r>
              <a:rPr lang="en-US" sz="4000" b="1" dirty="0">
                <a:latin typeface="Times New Roman" panose="02020603050405020304" pitchFamily="18" charset="0"/>
                <a:cs typeface="Times New Roman" panose="02020603050405020304" pitchFamily="18" charset="0"/>
              </a:rPr>
              <a:t> </a:t>
            </a:r>
            <a:r>
              <a:rPr lang="en-US" sz="4000" dirty="0">
                <a:latin typeface="Footlight MT Light" panose="0204060206030A020304" pitchFamily="18" charset="0"/>
                <a:cs typeface="Times New Roman" panose="02020603050405020304" pitchFamily="18" charset="0"/>
              </a:rPr>
              <a:t>had Sukkoth with </a:t>
            </a:r>
            <a:r>
              <a:rPr lang="en-US" sz="4000" dirty="0" smtClean="0">
                <a:latin typeface="Footlight MT Light" panose="0204060206030A020304" pitchFamily="18" charset="0"/>
                <a:cs typeface="Times New Roman" panose="02020603050405020304" pitchFamily="18" charset="0"/>
              </a:rPr>
              <a:t>His People, </a:t>
            </a:r>
            <a:r>
              <a:rPr lang="en-US" sz="4000" dirty="0">
                <a:latin typeface="Footlight MT Light" panose="0204060206030A020304" pitchFamily="18" charset="0"/>
                <a:cs typeface="Times New Roman" panose="02020603050405020304" pitchFamily="18" charset="0"/>
              </a:rPr>
              <a:t>especially His visitation to Sarah, </a:t>
            </a:r>
            <a:r>
              <a:rPr lang="en-US" sz="4000" dirty="0" smtClean="0">
                <a:latin typeface="Footlight MT Light" panose="0204060206030A020304" pitchFamily="18" charset="0"/>
                <a:cs typeface="Times New Roman" panose="02020603050405020304" pitchFamily="18" charset="0"/>
              </a:rPr>
              <a:t>because </a:t>
            </a:r>
            <a:r>
              <a:rPr lang="en-US" sz="4000" dirty="0">
                <a:latin typeface="Footlight MT Light" panose="0204060206030A020304" pitchFamily="18" charset="0"/>
                <a:cs typeface="Times New Roman" panose="02020603050405020304" pitchFamily="18" charset="0"/>
              </a:rPr>
              <a:t>Sarah was the matriarch of His </a:t>
            </a:r>
            <a:r>
              <a:rPr lang="en-US" sz="4000" dirty="0" smtClean="0">
                <a:latin typeface="Footlight MT Light" panose="0204060206030A020304" pitchFamily="18" charset="0"/>
                <a:cs typeface="Times New Roman" panose="02020603050405020304" pitchFamily="18" charset="0"/>
              </a:rPr>
              <a:t>People</a:t>
            </a:r>
            <a:r>
              <a:rPr lang="en-US" sz="4000" dirty="0">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8306326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58532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#3: Genesis 21:1-7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r>
              <a:rPr lang="en-US" sz="5400" dirty="0" smtClean="0">
                <a:latin typeface="Footlight MT Light" panose="0204060206030A020304" pitchFamily="18" charset="0"/>
                <a:cs typeface="Times New Roman" panose="02020603050405020304" pitchFamily="18" charset="0"/>
              </a:rPr>
              <a:t>One </a:t>
            </a:r>
            <a:r>
              <a:rPr lang="en-US" sz="5400" dirty="0">
                <a:latin typeface="Footlight MT Light" panose="0204060206030A020304" pitchFamily="18" charset="0"/>
                <a:cs typeface="Times New Roman" panose="02020603050405020304" pitchFamily="18" charset="0"/>
              </a:rPr>
              <a:t>can see that Isaac’s birth was a type and shadow of Yeshua’s birth.</a:t>
            </a:r>
          </a:p>
        </p:txBody>
      </p:sp>
    </p:spTree>
    <p:extLst>
      <p:ext uri="{BB962C8B-B14F-4D97-AF65-F5344CB8AC3E}">
        <p14:creationId xmlns:p14="http://schemas.microsoft.com/office/powerpoint/2010/main" val="215830523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473337" y="2267622"/>
            <a:ext cx="11209468" cy="2123658"/>
          </a:xfrm>
          <a:prstGeom prst="rect">
            <a:avLst/>
          </a:prstGeom>
          <a:noFill/>
        </p:spPr>
        <p:txBody>
          <a:bodyPr wrap="square" rtlCol="0">
            <a:spAutoFit/>
          </a:bodyPr>
          <a:lstStyle/>
          <a:p>
            <a:pPr lvl="0" algn="ctr"/>
            <a:r>
              <a:rPr lang="en-US" sz="6600" dirty="0">
                <a:latin typeface="Footlight MT Light" panose="0204060206030A020304" pitchFamily="18" charset="0"/>
                <a:cs typeface="Times New Roman" panose="02020603050405020304" pitchFamily="18" charset="0"/>
              </a:rPr>
              <a:t>There are parallels between Isaacs birth and </a:t>
            </a:r>
            <a:r>
              <a:rPr lang="en-US" sz="6600" dirty="0" err="1">
                <a:latin typeface="Footlight MT Light" panose="0204060206030A020304" pitchFamily="18" charset="0"/>
                <a:cs typeface="Times New Roman" panose="02020603050405020304" pitchFamily="18" charset="0"/>
              </a:rPr>
              <a:t>Yeshua’s</a:t>
            </a:r>
            <a:r>
              <a:rPr lang="en-US" sz="6600" dirty="0">
                <a:latin typeface="Footlight MT Light" panose="0204060206030A020304" pitchFamily="18" charset="0"/>
                <a:cs typeface="Times New Roman" panose="02020603050405020304" pitchFamily="18" charset="0"/>
              </a:rPr>
              <a:t> </a:t>
            </a:r>
            <a:r>
              <a:rPr lang="en-US" sz="6600" dirty="0" smtClean="0">
                <a:latin typeface="Footlight MT Light" panose="0204060206030A020304" pitchFamily="18" charset="0"/>
                <a:cs typeface="Times New Roman" panose="02020603050405020304" pitchFamily="18" charset="0"/>
              </a:rPr>
              <a:t>birth:</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960359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smtClean="0">
                <a:latin typeface="Footlight MT Light" panose="0204060206030A020304" pitchFamily="18" charset="0"/>
                <a:cs typeface="Times New Roman" panose="02020603050405020304" pitchFamily="18" charset="0"/>
              </a:rPr>
              <a:t>There are </a:t>
            </a:r>
            <a:r>
              <a:rPr lang="en-US" sz="3600" b="1" cap="all" spc="300" dirty="0">
                <a:latin typeface="Footlight MT Light" panose="0204060206030A020304" pitchFamily="18" charset="0"/>
                <a:cs typeface="Times New Roman" panose="02020603050405020304" pitchFamily="18" charset="0"/>
              </a:rPr>
              <a:t>parallels </a:t>
            </a:r>
            <a:r>
              <a:rPr lang="en-US" sz="3600" b="1" cap="all" spc="300" dirty="0" smtClean="0">
                <a:latin typeface="Footlight MT Light" panose="0204060206030A020304" pitchFamily="18" charset="0"/>
                <a:cs typeface="Times New Roman" panose="02020603050405020304" pitchFamily="18" charset="0"/>
              </a:rPr>
              <a:t>between Isaac’s </a:t>
            </a:r>
            <a:r>
              <a:rPr lang="en-US" sz="3600" b="1" cap="all" spc="300" dirty="0">
                <a:latin typeface="Footlight MT Light" panose="0204060206030A020304" pitchFamily="18" charset="0"/>
                <a:cs typeface="Times New Roman" panose="02020603050405020304" pitchFamily="18" charset="0"/>
              </a:rPr>
              <a:t>birth and </a:t>
            </a:r>
            <a:r>
              <a:rPr lang="en-US" sz="3600" b="1" cap="all" spc="300" dirty="0" err="1">
                <a:latin typeface="Footlight MT Light" panose="0204060206030A020304" pitchFamily="18" charset="0"/>
                <a:cs typeface="Times New Roman" panose="02020603050405020304" pitchFamily="18" charset="0"/>
              </a:rPr>
              <a:t>Yeshua’s</a:t>
            </a:r>
            <a:r>
              <a:rPr lang="en-US" sz="3600" b="1" cap="all" spc="300" dirty="0">
                <a:latin typeface="Footlight MT Light" panose="0204060206030A020304" pitchFamily="18" charset="0"/>
                <a:cs typeface="Times New Roman" panose="02020603050405020304" pitchFamily="18" charset="0"/>
              </a:rPr>
              <a:t> </a:t>
            </a:r>
            <a:r>
              <a:rPr lang="en-US" sz="3600" b="1" cap="all" spc="300" dirty="0" smtClean="0">
                <a:latin typeface="Footlight MT Light" panose="0204060206030A020304" pitchFamily="18" charset="0"/>
                <a:cs typeface="Times New Roman" panose="02020603050405020304" pitchFamily="18" charset="0"/>
              </a:rPr>
              <a:t>birth</a:t>
            </a:r>
            <a:endParaRPr lang="en-US" sz="36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627608"/>
          </a:xfrm>
          <a:prstGeom prst="rect">
            <a:avLst/>
          </a:prstGeom>
          <a:noFill/>
        </p:spPr>
        <p:txBody>
          <a:bodyPr wrap="square" rtlCol="0">
            <a:spAutoFit/>
          </a:bodyPr>
          <a:lstStyle/>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women had yet to bear children</a:t>
            </a:r>
            <a:r>
              <a:rPr lang="en-US" sz="2600" dirty="0" smtClean="0">
                <a:latin typeface="Footlight MT Light" panose="0204060206030A020304" pitchFamily="18" charset="0"/>
                <a:cs typeface="Times New Roman" panose="02020603050405020304" pitchFamily="18" charset="0"/>
              </a:rPr>
              <a:t>.</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9780325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parallels between Isaac’s birth and </a:t>
            </a:r>
            <a:r>
              <a:rPr lang="en-US" sz="3600" b="1" cap="all" spc="300" dirty="0" err="1">
                <a:solidFill>
                  <a:prstClr val="white"/>
                </a:solidFill>
                <a:latin typeface="Footlight MT Light" panose="0204060206030A020304" pitchFamily="18" charset="0"/>
                <a:cs typeface="Times New Roman" panose="02020603050405020304" pitchFamily="18" charset="0"/>
              </a:rPr>
              <a:t>Yeshua’s</a:t>
            </a:r>
            <a:r>
              <a:rPr lang="en-US" sz="3600" b="1" cap="all" spc="300" dirty="0">
                <a:solidFill>
                  <a:prstClr val="white"/>
                </a:solidFill>
                <a:latin typeface="Footlight MT Light" panose="0204060206030A020304" pitchFamily="18" charset="0"/>
                <a:cs typeface="Times New Roman" panose="02020603050405020304" pitchFamily="18" charset="0"/>
              </a:rPr>
              <a:t> </a:t>
            </a:r>
            <a:r>
              <a:rPr lang="en-US" sz="3600" b="1" cap="all" spc="300" dirty="0" smtClean="0">
                <a:solidFill>
                  <a:prstClr val="white"/>
                </a:solidFill>
                <a:latin typeface="Footlight MT Light" panose="0204060206030A020304" pitchFamily="18" charset="0"/>
                <a:cs typeface="Times New Roman" panose="02020603050405020304" pitchFamily="18" charset="0"/>
              </a:rPr>
              <a:t>birth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1300805"/>
          </a:xfrm>
          <a:prstGeom prst="rect">
            <a:avLst/>
          </a:prstGeom>
          <a:noFill/>
        </p:spPr>
        <p:txBody>
          <a:bodyPr wrap="square" rtlCol="0">
            <a:spAutoFit/>
          </a:bodyPr>
          <a:lstStyle/>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women had yet to bear children.</a:t>
            </a: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a:t>
            </a:r>
            <a:r>
              <a:rPr lang="en-US" sz="2600" dirty="0" smtClean="0">
                <a:latin typeface="Footlight MT Light" panose="0204060206030A020304" pitchFamily="18" charset="0"/>
                <a:cs typeface="Times New Roman" panose="02020603050405020304" pitchFamily="18" charset="0"/>
              </a:rPr>
              <a:t>of their parents </a:t>
            </a:r>
            <a:r>
              <a:rPr lang="en-US" sz="2600" dirty="0">
                <a:latin typeface="Footlight MT Light" panose="0204060206030A020304" pitchFamily="18" charset="0"/>
                <a:cs typeface="Times New Roman" panose="02020603050405020304" pitchFamily="18" charset="0"/>
              </a:rPr>
              <a:t>were visited by divine visitation</a:t>
            </a:r>
            <a:r>
              <a:rPr lang="en-US" sz="2600" dirty="0" smtClean="0">
                <a:latin typeface="Footlight MT Light" panose="0204060206030A020304" pitchFamily="18" charset="0"/>
                <a:cs typeface="Times New Roman" panose="02020603050405020304" pitchFamily="18" charset="0"/>
              </a:rPr>
              <a:t>.</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2845812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parallels between Isaac’s birth and </a:t>
            </a:r>
            <a:r>
              <a:rPr lang="en-US" sz="3600" b="1" cap="all" spc="300" dirty="0" err="1">
                <a:solidFill>
                  <a:prstClr val="white"/>
                </a:solidFill>
                <a:latin typeface="Footlight MT Light" panose="0204060206030A020304" pitchFamily="18" charset="0"/>
                <a:cs typeface="Times New Roman" panose="02020603050405020304" pitchFamily="18" charset="0"/>
              </a:rPr>
              <a:t>Yeshua’s</a:t>
            </a:r>
            <a:r>
              <a:rPr lang="en-US" sz="3600" b="1" cap="all" spc="300" dirty="0">
                <a:solidFill>
                  <a:prstClr val="white"/>
                </a:solidFill>
                <a:latin typeface="Footlight MT Light" panose="0204060206030A020304" pitchFamily="18" charset="0"/>
                <a:cs typeface="Times New Roman" panose="02020603050405020304" pitchFamily="18" charset="0"/>
              </a:rPr>
              <a:t> </a:t>
            </a:r>
            <a:r>
              <a:rPr lang="en-US" sz="3600" b="1" cap="all" spc="300" dirty="0" smtClean="0">
                <a:solidFill>
                  <a:prstClr val="white"/>
                </a:solidFill>
                <a:latin typeface="Footlight MT Light" panose="0204060206030A020304" pitchFamily="18" charset="0"/>
                <a:cs typeface="Times New Roman" panose="02020603050405020304" pitchFamily="18" charset="0"/>
              </a:rPr>
              <a:t>birth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052870"/>
          </a:xfrm>
          <a:prstGeom prst="rect">
            <a:avLst/>
          </a:prstGeom>
          <a:noFill/>
        </p:spPr>
        <p:txBody>
          <a:bodyPr wrap="square" rtlCol="0">
            <a:spAutoFit/>
          </a:bodyPr>
          <a:lstStyle/>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women had yet to bear children.</a:t>
            </a: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a:t>
            </a:r>
            <a:r>
              <a:rPr lang="en-US" sz="2600" dirty="0" smtClean="0">
                <a:latin typeface="Footlight MT Light" panose="0204060206030A020304" pitchFamily="18" charset="0"/>
                <a:cs typeface="Times New Roman" panose="02020603050405020304" pitchFamily="18" charset="0"/>
              </a:rPr>
              <a:t>of their parents </a:t>
            </a:r>
            <a:r>
              <a:rPr lang="en-US" sz="2600" dirty="0">
                <a:latin typeface="Footlight MT Light" panose="0204060206030A020304" pitchFamily="18" charset="0"/>
                <a:cs typeface="Times New Roman" panose="02020603050405020304" pitchFamily="18" charset="0"/>
              </a:rPr>
              <a:t>were visited by divine visitation.</a:t>
            </a:r>
          </a:p>
          <a:p>
            <a:pPr marL="285750" lvl="0" indent="-285750">
              <a:lnSpc>
                <a:spcPct val="150000"/>
              </a:lnSpc>
              <a:spcBef>
                <a:spcPct val="20000"/>
              </a:spcBef>
              <a:buFont typeface="Wingdings" pitchFamily="2" charset="2"/>
              <a:buChar char="v"/>
            </a:pPr>
            <a:r>
              <a:rPr lang="en-US" sz="2600" dirty="0" smtClean="0">
                <a:latin typeface="Footlight MT Light" panose="0204060206030A020304" pitchFamily="18" charset="0"/>
                <a:cs typeface="Times New Roman" panose="02020603050405020304" pitchFamily="18" charset="0"/>
              </a:rPr>
              <a:t>Both were born on the first day of Sukkoth.</a:t>
            </a:r>
          </a:p>
        </p:txBody>
      </p:sp>
    </p:spTree>
    <p:extLst>
      <p:ext uri="{BB962C8B-B14F-4D97-AF65-F5344CB8AC3E}">
        <p14:creationId xmlns:p14="http://schemas.microsoft.com/office/powerpoint/2010/main" val="124411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299991" y="2622015"/>
            <a:ext cx="9518573" cy="1569660"/>
          </a:xfrm>
          <a:prstGeom prst="rect">
            <a:avLst/>
          </a:prstGeom>
          <a:noFill/>
        </p:spPr>
        <p:txBody>
          <a:bodyPr wrap="square" rtlCol="0">
            <a:spAutoFit/>
          </a:bodyPr>
          <a:lstStyle/>
          <a:p>
            <a:pPr algn="ctr"/>
            <a:r>
              <a:rPr lang="en-US" sz="9600" dirty="0" smtClean="0">
                <a:latin typeface="Footlight MT Light" panose="0204060206030A020304" pitchFamily="18" charset="0"/>
                <a:cs typeface="Times New Roman" panose="02020603050405020304" pitchFamily="18" charset="0"/>
              </a:rPr>
              <a:t>Continuing:</a:t>
            </a:r>
            <a:endParaRPr lang="en-US" sz="9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669848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parallels between Isaac’s birth and </a:t>
            </a:r>
            <a:r>
              <a:rPr lang="en-US" sz="3600" b="1" cap="all" spc="300" dirty="0" err="1">
                <a:solidFill>
                  <a:prstClr val="white"/>
                </a:solidFill>
                <a:latin typeface="Footlight MT Light" panose="0204060206030A020304" pitchFamily="18" charset="0"/>
                <a:cs typeface="Times New Roman" panose="02020603050405020304" pitchFamily="18" charset="0"/>
              </a:rPr>
              <a:t>Yeshua’s</a:t>
            </a:r>
            <a:r>
              <a:rPr lang="en-US" sz="3600" b="1" cap="all" spc="300" dirty="0">
                <a:solidFill>
                  <a:prstClr val="white"/>
                </a:solidFill>
                <a:latin typeface="Footlight MT Light" panose="0204060206030A020304" pitchFamily="18" charset="0"/>
                <a:cs typeface="Times New Roman" panose="02020603050405020304" pitchFamily="18" charset="0"/>
              </a:rPr>
              <a:t> </a:t>
            </a:r>
            <a:r>
              <a:rPr lang="en-US" sz="3600" b="1" cap="all" spc="300" dirty="0" smtClean="0">
                <a:solidFill>
                  <a:prstClr val="white"/>
                </a:solidFill>
                <a:latin typeface="Footlight MT Light" panose="0204060206030A020304" pitchFamily="18" charset="0"/>
                <a:cs typeface="Times New Roman" panose="02020603050405020304" pitchFamily="18" charset="0"/>
              </a:rPr>
              <a:t>birth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733056"/>
          </a:xfrm>
          <a:prstGeom prst="rect">
            <a:avLst/>
          </a:prstGeom>
          <a:noFill/>
        </p:spPr>
        <p:txBody>
          <a:bodyPr wrap="square" rtlCol="0">
            <a:spAutoFit/>
          </a:bodyPr>
          <a:lstStyle/>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women had yet to bear children.</a:t>
            </a: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a:t>
            </a:r>
            <a:r>
              <a:rPr lang="en-US" sz="2600" dirty="0" smtClean="0">
                <a:latin typeface="Footlight MT Light" panose="0204060206030A020304" pitchFamily="18" charset="0"/>
                <a:cs typeface="Times New Roman" panose="02020603050405020304" pitchFamily="18" charset="0"/>
              </a:rPr>
              <a:t>of their parents </a:t>
            </a:r>
            <a:r>
              <a:rPr lang="en-US" sz="2600" dirty="0">
                <a:latin typeface="Footlight MT Light" panose="0204060206030A020304" pitchFamily="18" charset="0"/>
                <a:cs typeface="Times New Roman" panose="02020603050405020304" pitchFamily="18" charset="0"/>
              </a:rPr>
              <a:t>were visited by divine visitation.</a:t>
            </a:r>
          </a:p>
          <a:p>
            <a:pPr marL="285750" lvl="0" indent="-285750">
              <a:lnSpc>
                <a:spcPct val="150000"/>
              </a:lnSpc>
              <a:spcBef>
                <a:spcPct val="20000"/>
              </a:spcBef>
              <a:buFont typeface="Wingdings" pitchFamily="2" charset="2"/>
              <a:buChar char="v"/>
            </a:pPr>
            <a:r>
              <a:rPr lang="en-US" sz="2600" dirty="0" smtClean="0">
                <a:latin typeface="Footlight MT Light" panose="0204060206030A020304" pitchFamily="18" charset="0"/>
                <a:cs typeface="Times New Roman" panose="02020603050405020304" pitchFamily="18" charset="0"/>
              </a:rPr>
              <a:t>Both were born on the first day of Sukkoth.</a:t>
            </a:r>
          </a:p>
          <a:p>
            <a:pPr marL="285750" lvl="0" indent="-285750">
              <a:lnSpc>
                <a:spcPct val="150000"/>
              </a:lnSpc>
              <a:spcBef>
                <a:spcPct val="20000"/>
              </a:spcBef>
              <a:buFont typeface="Wingdings" pitchFamily="2" charset="2"/>
              <a:buChar char="v"/>
            </a:pPr>
            <a:r>
              <a:rPr lang="en-US" sz="2600" dirty="0" smtClean="0">
                <a:latin typeface="Footlight MT Light" panose="0204060206030A020304" pitchFamily="18" charset="0"/>
                <a:cs typeface="Times New Roman" panose="02020603050405020304" pitchFamily="18" charset="0"/>
              </a:rPr>
              <a:t>Both </a:t>
            </a:r>
            <a:r>
              <a:rPr lang="en-US" sz="2600" dirty="0">
                <a:latin typeface="Footlight MT Light" panose="0204060206030A020304" pitchFamily="18" charset="0"/>
                <a:cs typeface="Times New Roman" panose="02020603050405020304" pitchFamily="18" charset="0"/>
              </a:rPr>
              <a:t>babies were named in advance</a:t>
            </a:r>
            <a:r>
              <a:rPr lang="en-US" sz="2600" dirty="0" smtClean="0">
                <a:latin typeface="Footlight MT Light" panose="0204060206030A020304" pitchFamily="18" charset="0"/>
                <a:cs typeface="Times New Roman" panose="02020603050405020304" pitchFamily="18" charset="0"/>
              </a:rPr>
              <a:t>.</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970080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parallels between Isaac’s birth and </a:t>
            </a:r>
            <a:r>
              <a:rPr lang="en-US" sz="3600" b="1" cap="all" spc="300" dirty="0" err="1">
                <a:solidFill>
                  <a:prstClr val="white"/>
                </a:solidFill>
                <a:latin typeface="Footlight MT Light" panose="0204060206030A020304" pitchFamily="18" charset="0"/>
                <a:cs typeface="Times New Roman" panose="02020603050405020304" pitchFamily="18" charset="0"/>
              </a:rPr>
              <a:t>Yeshua’s</a:t>
            </a:r>
            <a:r>
              <a:rPr lang="en-US" sz="3600" b="1" cap="all" spc="300" dirty="0">
                <a:solidFill>
                  <a:prstClr val="white"/>
                </a:solidFill>
                <a:latin typeface="Footlight MT Light" panose="0204060206030A020304" pitchFamily="18" charset="0"/>
                <a:cs typeface="Times New Roman" panose="02020603050405020304" pitchFamily="18" charset="0"/>
              </a:rPr>
              <a:t> </a:t>
            </a:r>
            <a:r>
              <a:rPr lang="en-US" sz="3600" b="1" cap="all" spc="300" dirty="0" smtClean="0">
                <a:solidFill>
                  <a:prstClr val="white"/>
                </a:solidFill>
                <a:latin typeface="Footlight MT Light" panose="0204060206030A020304" pitchFamily="18" charset="0"/>
                <a:cs typeface="Times New Roman" panose="02020603050405020304" pitchFamily="18" charset="0"/>
              </a:rPr>
              <a:t>birth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413242"/>
          </a:xfrm>
          <a:prstGeom prst="rect">
            <a:avLst/>
          </a:prstGeom>
          <a:noFill/>
        </p:spPr>
        <p:txBody>
          <a:bodyPr wrap="square" rtlCol="0">
            <a:spAutoFit/>
          </a:bodyPr>
          <a:lstStyle/>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women had yet to bear children.</a:t>
            </a: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a:t>
            </a:r>
            <a:r>
              <a:rPr lang="en-US" sz="2600" dirty="0" smtClean="0">
                <a:latin typeface="Footlight MT Light" panose="0204060206030A020304" pitchFamily="18" charset="0"/>
                <a:cs typeface="Times New Roman" panose="02020603050405020304" pitchFamily="18" charset="0"/>
              </a:rPr>
              <a:t>of their parents </a:t>
            </a:r>
            <a:r>
              <a:rPr lang="en-US" sz="2600" dirty="0">
                <a:latin typeface="Footlight MT Light" panose="0204060206030A020304" pitchFamily="18" charset="0"/>
                <a:cs typeface="Times New Roman" panose="02020603050405020304" pitchFamily="18" charset="0"/>
              </a:rPr>
              <a:t>were visited by divine visitation.</a:t>
            </a:r>
          </a:p>
          <a:p>
            <a:pPr marL="285750" lvl="0" indent="-285750">
              <a:lnSpc>
                <a:spcPct val="150000"/>
              </a:lnSpc>
              <a:spcBef>
                <a:spcPct val="20000"/>
              </a:spcBef>
              <a:buFont typeface="Wingdings" pitchFamily="2" charset="2"/>
              <a:buChar char="v"/>
            </a:pPr>
            <a:r>
              <a:rPr lang="en-US" sz="2600" dirty="0" smtClean="0">
                <a:latin typeface="Footlight MT Light" panose="0204060206030A020304" pitchFamily="18" charset="0"/>
                <a:cs typeface="Times New Roman" panose="02020603050405020304" pitchFamily="18" charset="0"/>
              </a:rPr>
              <a:t>Both were born on the first day of Sukkoth.</a:t>
            </a:r>
          </a:p>
          <a:p>
            <a:pPr marL="285750" lvl="0" indent="-285750">
              <a:lnSpc>
                <a:spcPct val="150000"/>
              </a:lnSpc>
              <a:spcBef>
                <a:spcPct val="20000"/>
              </a:spcBef>
              <a:buFont typeface="Wingdings" pitchFamily="2" charset="2"/>
              <a:buChar char="v"/>
            </a:pPr>
            <a:r>
              <a:rPr lang="en-US" sz="2600" dirty="0" smtClean="0">
                <a:latin typeface="Footlight MT Light" panose="0204060206030A020304" pitchFamily="18" charset="0"/>
                <a:cs typeface="Times New Roman" panose="02020603050405020304" pitchFamily="18" charset="0"/>
              </a:rPr>
              <a:t>Both </a:t>
            </a:r>
            <a:r>
              <a:rPr lang="en-US" sz="2600" dirty="0">
                <a:latin typeface="Footlight MT Light" panose="0204060206030A020304" pitchFamily="18" charset="0"/>
                <a:cs typeface="Times New Roman" panose="02020603050405020304" pitchFamily="18" charset="0"/>
              </a:rPr>
              <a:t>babies were named in advance.</a:t>
            </a: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were miracle babies</a:t>
            </a:r>
            <a:r>
              <a:rPr lang="en-US" sz="2600" dirty="0" smtClean="0">
                <a:latin typeface="Footlight MT Light" panose="0204060206030A020304" pitchFamily="18" charset="0"/>
                <a:cs typeface="Times New Roman" panose="02020603050405020304" pitchFamily="18" charset="0"/>
              </a:rPr>
              <a:t>.</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276026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parallels between Isaac’s birth and </a:t>
            </a:r>
            <a:r>
              <a:rPr lang="en-US" sz="3600" b="1" cap="all" spc="300" dirty="0" err="1">
                <a:solidFill>
                  <a:prstClr val="white"/>
                </a:solidFill>
                <a:latin typeface="Footlight MT Light" panose="0204060206030A020304" pitchFamily="18" charset="0"/>
                <a:cs typeface="Times New Roman" panose="02020603050405020304" pitchFamily="18" charset="0"/>
              </a:rPr>
              <a:t>Yeshua’s</a:t>
            </a:r>
            <a:r>
              <a:rPr lang="en-US" sz="3600" b="1" cap="all" spc="300" dirty="0">
                <a:solidFill>
                  <a:prstClr val="white"/>
                </a:solidFill>
                <a:latin typeface="Footlight MT Light" panose="0204060206030A020304" pitchFamily="18" charset="0"/>
                <a:cs typeface="Times New Roman" panose="02020603050405020304" pitchFamily="18" charset="0"/>
              </a:rPr>
              <a:t> </a:t>
            </a:r>
            <a:r>
              <a:rPr lang="en-US" sz="3600" b="1" cap="all" spc="300" dirty="0" smtClean="0">
                <a:solidFill>
                  <a:prstClr val="white"/>
                </a:solidFill>
                <a:latin typeface="Footlight MT Light" panose="0204060206030A020304" pitchFamily="18" charset="0"/>
                <a:cs typeface="Times New Roman" panose="02020603050405020304" pitchFamily="18" charset="0"/>
              </a:rPr>
              <a:t>birth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93593"/>
          </a:xfrm>
          <a:prstGeom prst="rect">
            <a:avLst/>
          </a:prstGeom>
          <a:noFill/>
        </p:spPr>
        <p:txBody>
          <a:bodyPr wrap="square" rtlCol="0">
            <a:spAutoFit/>
          </a:bodyPr>
          <a:lstStyle/>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women had yet to bear </a:t>
            </a:r>
            <a:r>
              <a:rPr lang="en-US" sz="2600" dirty="0" smtClean="0">
                <a:latin typeface="Footlight MT Light" panose="0204060206030A020304" pitchFamily="18" charset="0"/>
                <a:cs typeface="Times New Roman" panose="02020603050405020304" pitchFamily="18" charset="0"/>
              </a:rPr>
              <a:t>children.</a:t>
            </a:r>
            <a:endParaRPr lang="en-US" sz="2600" dirty="0">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a:t>
            </a:r>
            <a:r>
              <a:rPr lang="en-US" sz="2600" dirty="0" smtClean="0">
                <a:latin typeface="Footlight MT Light" panose="0204060206030A020304" pitchFamily="18" charset="0"/>
                <a:cs typeface="Times New Roman" panose="02020603050405020304" pitchFamily="18" charset="0"/>
              </a:rPr>
              <a:t>of their parents </a:t>
            </a:r>
            <a:r>
              <a:rPr lang="en-US" sz="2600" dirty="0">
                <a:latin typeface="Footlight MT Light" panose="0204060206030A020304" pitchFamily="18" charset="0"/>
                <a:cs typeface="Times New Roman" panose="02020603050405020304" pitchFamily="18" charset="0"/>
              </a:rPr>
              <a:t>were visited by divine visitation.</a:t>
            </a:r>
          </a:p>
          <a:p>
            <a:pPr marL="285750" lvl="0" indent="-285750">
              <a:lnSpc>
                <a:spcPct val="150000"/>
              </a:lnSpc>
              <a:spcBef>
                <a:spcPct val="20000"/>
              </a:spcBef>
              <a:buFont typeface="Wingdings" pitchFamily="2" charset="2"/>
              <a:buChar char="v"/>
            </a:pPr>
            <a:r>
              <a:rPr lang="en-US" sz="2600" dirty="0" smtClean="0">
                <a:latin typeface="Footlight MT Light" panose="0204060206030A020304" pitchFamily="18" charset="0"/>
                <a:cs typeface="Times New Roman" panose="02020603050405020304" pitchFamily="18" charset="0"/>
              </a:rPr>
              <a:t>Both were born on the first day of Sukkoth.</a:t>
            </a:r>
          </a:p>
          <a:p>
            <a:pPr marL="285750" lvl="0" indent="-285750">
              <a:lnSpc>
                <a:spcPct val="150000"/>
              </a:lnSpc>
              <a:spcBef>
                <a:spcPct val="20000"/>
              </a:spcBef>
              <a:buFont typeface="Wingdings" pitchFamily="2" charset="2"/>
              <a:buChar char="v"/>
            </a:pPr>
            <a:r>
              <a:rPr lang="en-US" sz="2600" dirty="0" smtClean="0">
                <a:latin typeface="Footlight MT Light" panose="0204060206030A020304" pitchFamily="18" charset="0"/>
                <a:cs typeface="Times New Roman" panose="02020603050405020304" pitchFamily="18" charset="0"/>
              </a:rPr>
              <a:t>Both </a:t>
            </a:r>
            <a:r>
              <a:rPr lang="en-US" sz="2600" dirty="0">
                <a:latin typeface="Footlight MT Light" panose="0204060206030A020304" pitchFamily="18" charset="0"/>
                <a:cs typeface="Times New Roman" panose="02020603050405020304" pitchFamily="18" charset="0"/>
              </a:rPr>
              <a:t>babies were named in advance.</a:t>
            </a: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were miracle babies.</a:t>
            </a:r>
          </a:p>
          <a:p>
            <a:pPr marL="285750" lvl="0" indent="-285750">
              <a:lnSpc>
                <a:spcPct val="150000"/>
              </a:lnSpc>
              <a:spcBef>
                <a:spcPct val="20000"/>
              </a:spcBef>
              <a:buFont typeface="Wingdings" pitchFamily="2" charset="2"/>
              <a:buChar char="v"/>
            </a:pPr>
            <a:r>
              <a:rPr lang="en-US" sz="2600" dirty="0">
                <a:latin typeface="Footlight MT Light" panose="0204060206030A020304" pitchFamily="18" charset="0"/>
                <a:cs typeface="Times New Roman" panose="02020603050405020304" pitchFamily="18" charset="0"/>
              </a:rPr>
              <a:t>Both were </a:t>
            </a:r>
            <a:r>
              <a:rPr lang="en-US" sz="2600" dirty="0" smtClean="0">
                <a:latin typeface="Footlight MT Light" panose="0204060206030A020304" pitchFamily="18" charset="0"/>
                <a:cs typeface="Times New Roman" panose="02020603050405020304" pitchFamily="18" charset="0"/>
              </a:rPr>
              <a:t>circumcised </a:t>
            </a:r>
            <a:r>
              <a:rPr lang="en-US" sz="2600" dirty="0">
                <a:latin typeface="Footlight MT Light" panose="0204060206030A020304" pitchFamily="18" charset="0"/>
                <a:cs typeface="Times New Roman" panose="02020603050405020304" pitchFamily="18" charset="0"/>
              </a:rPr>
              <a:t>on the </a:t>
            </a:r>
            <a:r>
              <a:rPr lang="en-US" sz="2600" dirty="0" smtClean="0">
                <a:latin typeface="Footlight MT Light" panose="0204060206030A020304" pitchFamily="18" charset="0"/>
                <a:cs typeface="Times New Roman" panose="02020603050405020304" pitchFamily="18" charset="0"/>
              </a:rPr>
              <a:t>eighth day </a:t>
            </a:r>
            <a:r>
              <a:rPr lang="en-US" sz="2600" dirty="0">
                <a:latin typeface="Footlight MT Light" panose="0204060206030A020304" pitchFamily="18" charset="0"/>
                <a:cs typeface="Times New Roman" panose="02020603050405020304" pitchFamily="18" charset="0"/>
              </a:rPr>
              <a:t>of </a:t>
            </a:r>
            <a:r>
              <a:rPr lang="en-US" sz="2600" dirty="0" smtClean="0">
                <a:latin typeface="Footlight MT Light" panose="0204060206030A020304" pitchFamily="18" charset="0"/>
                <a:cs typeface="Times New Roman" panose="02020603050405020304" pitchFamily="18" charset="0"/>
              </a:rPr>
              <a:t>the day of the Solemn Assembly.</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5389350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933815"/>
            <a:ext cx="10493828" cy="3046988"/>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ARGUMENTIVE ISSUE</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8708687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484767" y="1254162"/>
            <a:ext cx="11209468" cy="4154984"/>
          </a:xfrm>
          <a:prstGeom prst="rect">
            <a:avLst/>
          </a:prstGeom>
          <a:noFill/>
        </p:spPr>
        <p:txBody>
          <a:bodyPr wrap="square" rtlCol="0">
            <a:spAutoFit/>
          </a:bodyPr>
          <a:lstStyle/>
          <a:p>
            <a:pPr lvl="0" algn="ctr"/>
            <a:r>
              <a:rPr lang="en-US" sz="6600" dirty="0">
                <a:latin typeface="Footlight MT Light" panose="0204060206030A020304" pitchFamily="18" charset="0"/>
                <a:cs typeface="Times New Roman" panose="02020603050405020304" pitchFamily="18" charset="0"/>
              </a:rPr>
              <a:t>There are </a:t>
            </a:r>
            <a:r>
              <a:rPr lang="en-US" sz="6600" dirty="0" smtClean="0">
                <a:latin typeface="Footlight MT Light" panose="0204060206030A020304" pitchFamily="18" charset="0"/>
                <a:cs typeface="Times New Roman" panose="02020603050405020304" pitchFamily="18" charset="0"/>
              </a:rPr>
              <a:t>those that say that Isaac was born during Passover. There are reasons that Isaac was </a:t>
            </a:r>
            <a:r>
              <a:rPr lang="en-US" sz="6600" u="sng" dirty="0" smtClean="0">
                <a:latin typeface="Footlight MT Light" panose="0204060206030A020304" pitchFamily="18" charset="0"/>
                <a:cs typeface="Times New Roman" panose="02020603050405020304" pitchFamily="18" charset="0"/>
              </a:rPr>
              <a:t>not</a:t>
            </a:r>
            <a:r>
              <a:rPr lang="en-US" sz="6600" dirty="0" smtClean="0">
                <a:latin typeface="Footlight MT Light" panose="0204060206030A020304" pitchFamily="18" charset="0"/>
                <a:cs typeface="Times New Roman" panose="02020603050405020304" pitchFamily="18" charset="0"/>
              </a:rPr>
              <a:t> born on Passover:</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59658352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smtClean="0">
                <a:latin typeface="Footlight MT Light" panose="0204060206030A020304" pitchFamily="18" charset="0"/>
                <a:cs typeface="Times New Roman" panose="02020603050405020304" pitchFamily="18" charset="0"/>
              </a:rPr>
              <a:t>there ARE REASONS THAT ISAAC WAS NOT BORN ON PASSOVER</a:t>
            </a:r>
            <a:endParaRPr lang="en-US" sz="36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586379"/>
          </a:xfrm>
          <a:prstGeom prst="rect">
            <a:avLst/>
          </a:prstGeom>
          <a:noFill/>
        </p:spPr>
        <p:txBody>
          <a:bodyPr wrap="square" rtlCol="0">
            <a:spAutoFit/>
          </a:bodyPr>
          <a:lstStyle/>
          <a:p>
            <a:pPr marL="28575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a:t>
            </a:r>
            <a:r>
              <a:rPr lang="en-US" sz="2400" dirty="0">
                <a:latin typeface="Footlight MT Light" panose="0204060206030A020304" pitchFamily="18" charset="0"/>
                <a:cs typeface="Times New Roman" panose="02020603050405020304" pitchFamily="18" charset="0"/>
              </a:rPr>
              <a:t>were not enslaved to the inhabitants of the </a:t>
            </a:r>
            <a:r>
              <a:rPr lang="en-US" sz="2400" dirty="0" smtClean="0">
                <a:latin typeface="Footlight MT Light" panose="0204060206030A020304" pitchFamily="18" charset="0"/>
                <a:cs typeface="Times New Roman" panose="02020603050405020304" pitchFamily="18" charset="0"/>
              </a:rPr>
              <a:t>land of Canaan.</a:t>
            </a:r>
            <a:endParaRPr 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97170979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REASONS THAT ISAAC WAS NOT BORN ON PASSOVER</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1761829"/>
          </a:xfrm>
          <a:prstGeom prst="rect">
            <a:avLst/>
          </a:prstGeom>
          <a:noFill/>
        </p:spPr>
        <p:txBody>
          <a:bodyPr wrap="square" rtlCol="0">
            <a:spAutoFit/>
          </a:bodyPr>
          <a:lstStyle/>
          <a:p>
            <a:pPr marL="28575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a:t>
            </a:r>
            <a:r>
              <a:rPr lang="en-US" sz="2400" dirty="0">
                <a:latin typeface="Footlight MT Light" panose="0204060206030A020304" pitchFamily="18" charset="0"/>
                <a:cs typeface="Times New Roman" panose="02020603050405020304" pitchFamily="18" charset="0"/>
              </a:rPr>
              <a:t>were not enslaved to the inhabitants of the </a:t>
            </a:r>
            <a:r>
              <a:rPr lang="en-US" sz="2400" dirty="0" smtClean="0">
                <a:latin typeface="Footlight MT Light" panose="0204060206030A020304" pitchFamily="18" charset="0"/>
                <a:cs typeface="Times New Roman" panose="02020603050405020304" pitchFamily="18" charset="0"/>
              </a:rPr>
              <a:t>land of Canaan.</a:t>
            </a:r>
            <a:endParaRPr lang="en-US" sz="2400" dirty="0">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were not fleeing from the land of Canaan, but to inherit it for their son, Isaac, and their descendants, after their grandson, Jacob.</a:t>
            </a:r>
          </a:p>
        </p:txBody>
      </p:sp>
    </p:spTree>
    <p:extLst>
      <p:ext uri="{BB962C8B-B14F-4D97-AF65-F5344CB8AC3E}">
        <p14:creationId xmlns:p14="http://schemas.microsoft.com/office/powerpoint/2010/main" val="20426117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REASONS THAT ISAAC WAS NOT BORN ON PASSOVER</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943691"/>
          </a:xfrm>
          <a:prstGeom prst="rect">
            <a:avLst/>
          </a:prstGeom>
          <a:noFill/>
        </p:spPr>
        <p:txBody>
          <a:bodyPr wrap="square" rtlCol="0">
            <a:spAutoFit/>
          </a:bodyPr>
          <a:lstStyle/>
          <a:p>
            <a:pPr marL="28575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a:t>
            </a:r>
            <a:r>
              <a:rPr lang="en-US" sz="2400" dirty="0">
                <a:latin typeface="Footlight MT Light" panose="0204060206030A020304" pitchFamily="18" charset="0"/>
                <a:cs typeface="Times New Roman" panose="02020603050405020304" pitchFamily="18" charset="0"/>
              </a:rPr>
              <a:t>were not enslaved to the inhabitants of the </a:t>
            </a:r>
            <a:r>
              <a:rPr lang="en-US" sz="2400" dirty="0" smtClean="0">
                <a:latin typeface="Footlight MT Light" panose="0204060206030A020304" pitchFamily="18" charset="0"/>
                <a:cs typeface="Times New Roman" panose="02020603050405020304" pitchFamily="18" charset="0"/>
              </a:rPr>
              <a:t>land of Canaan.</a:t>
            </a:r>
            <a:endParaRPr lang="en-US" sz="2400" dirty="0">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were not fleeing from the land of Canaan, but to inherit it for their son, Isaac, and their descendants, after their grandson, Jacob.</a:t>
            </a:r>
          </a:p>
          <a:p>
            <a:pPr marL="285750" lvl="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were rejoicing in having a child in the land they were to inherit for themselves and for their descendants.</a:t>
            </a:r>
          </a:p>
        </p:txBody>
      </p:sp>
    </p:spTree>
    <p:extLst>
      <p:ext uri="{BB962C8B-B14F-4D97-AF65-F5344CB8AC3E}">
        <p14:creationId xmlns:p14="http://schemas.microsoft.com/office/powerpoint/2010/main" val="41934449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REASONS THAT ISAAC WAS NOT BORN ON PASSOVER</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42673"/>
          </a:xfrm>
          <a:prstGeom prst="rect">
            <a:avLst/>
          </a:prstGeom>
          <a:noFill/>
        </p:spPr>
        <p:txBody>
          <a:bodyPr wrap="square" rtlCol="0">
            <a:spAutoFit/>
          </a:bodyPr>
          <a:lstStyle/>
          <a:p>
            <a:pPr marL="28575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a:t>
            </a:r>
            <a:r>
              <a:rPr lang="en-US" sz="2400" dirty="0">
                <a:latin typeface="Footlight MT Light" panose="0204060206030A020304" pitchFamily="18" charset="0"/>
                <a:cs typeface="Times New Roman" panose="02020603050405020304" pitchFamily="18" charset="0"/>
              </a:rPr>
              <a:t>were not enslaved to the inhabitants of the </a:t>
            </a:r>
            <a:r>
              <a:rPr lang="en-US" sz="2400" dirty="0" smtClean="0">
                <a:latin typeface="Footlight MT Light" panose="0204060206030A020304" pitchFamily="18" charset="0"/>
                <a:cs typeface="Times New Roman" panose="02020603050405020304" pitchFamily="18" charset="0"/>
              </a:rPr>
              <a:t>land of Canaan.</a:t>
            </a:r>
            <a:endParaRPr lang="en-US" sz="2400" dirty="0">
              <a:latin typeface="Footlight MT Light" panose="0204060206030A020304" pitchFamily="18" charset="0"/>
              <a:cs typeface="Times New Roman" panose="02020603050405020304" pitchFamily="18" charset="0"/>
            </a:endParaRPr>
          </a:p>
          <a:p>
            <a:pPr marL="285750" lvl="0" indent="-285750">
              <a:lnSpc>
                <a:spcPct val="150000"/>
              </a:lnSpc>
              <a:spcBef>
                <a:spcPct val="20000"/>
              </a:spcBef>
              <a:buFont typeface="Wingdings" pitchFamily="2" charset="2"/>
              <a:buChar char="v"/>
            </a:pPr>
            <a:r>
              <a:rPr lang="en-US" sz="2400" dirty="0" smtClean="0">
                <a:latin typeface="Footlight MT Light" panose="0204060206030A020304" pitchFamily="18" charset="0"/>
                <a:cs typeface="Times New Roman" panose="02020603050405020304" pitchFamily="18" charset="0"/>
              </a:rPr>
              <a:t>Abraham and Sarah were not fleeing from the land of Canaan, but to inherit it for their son, Isaac, and their descendants, after their grandson, Jacob.</a:t>
            </a:r>
          </a:p>
          <a:p>
            <a:pPr marL="285750" lvl="0" indent="-285750">
              <a:lnSpc>
                <a:spcPct val="150000"/>
              </a:lnSpc>
              <a:spcBef>
                <a:spcPct val="20000"/>
              </a:spcBef>
              <a:buFont typeface="Wingdings" pitchFamily="2" charset="2"/>
              <a:buChar char="v"/>
            </a:pPr>
            <a:r>
              <a:rPr lang="en-US" sz="2400" dirty="0">
                <a:solidFill>
                  <a:prstClr val="white"/>
                </a:solidFill>
                <a:latin typeface="Footlight MT Light" panose="0204060206030A020304" pitchFamily="18" charset="0"/>
                <a:cs typeface="Times New Roman" panose="02020603050405020304" pitchFamily="18" charset="0"/>
              </a:rPr>
              <a:t>Abraham and Sarah were rejoicing in having a child in the land they were to inherit for themselves and for their descendants.</a:t>
            </a:r>
          </a:p>
          <a:p>
            <a:pPr marL="285750" lvl="0" indent="-285750">
              <a:lnSpc>
                <a:spcPct val="150000"/>
              </a:lnSpc>
              <a:spcBef>
                <a:spcPct val="20000"/>
              </a:spcBef>
              <a:buFont typeface="Wingdings" pitchFamily="2" charset="2"/>
              <a:buChar char="v"/>
            </a:pPr>
            <a:r>
              <a:rPr lang="en-US" sz="2300" dirty="0" smtClean="0">
                <a:latin typeface="Footlight MT Light" panose="0204060206030A020304" pitchFamily="18" charset="0"/>
                <a:cs typeface="Times New Roman" panose="02020603050405020304" pitchFamily="18" charset="0"/>
              </a:rPr>
              <a:t>The land of Canaan was not in judgment to be destroyed like Sodom and Gomorrah.</a:t>
            </a:r>
          </a:p>
        </p:txBody>
      </p:sp>
    </p:spTree>
    <p:extLst>
      <p:ext uri="{BB962C8B-B14F-4D97-AF65-F5344CB8AC3E}">
        <p14:creationId xmlns:p14="http://schemas.microsoft.com/office/powerpoint/2010/main" val="21482663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REASONS THAT ISAAC WAS NOT BORN ON PASSOVER</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16539"/>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#3: Genesis 21:1-7</a:t>
            </a:r>
            <a:endParaRPr lang="en-US" sz="3200"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ct val="20000"/>
              </a:spcBef>
            </a:pPr>
            <a:r>
              <a:rPr lang="en-US" sz="2000" dirty="0" smtClean="0">
                <a:latin typeface="Footlight MT Light" panose="0204060206030A020304" pitchFamily="18" charset="0"/>
                <a:cs typeface="Times New Roman" panose="02020603050405020304" pitchFamily="18" charset="0"/>
              </a:rPr>
              <a:t>There </a:t>
            </a:r>
            <a:r>
              <a:rPr lang="en-US" sz="2000" dirty="0">
                <a:latin typeface="Footlight MT Light" panose="0204060206030A020304" pitchFamily="18" charset="0"/>
                <a:cs typeface="Times New Roman" panose="02020603050405020304" pitchFamily="18" charset="0"/>
              </a:rPr>
              <a:t>is something about this source passage that it does show, and it is called </a:t>
            </a:r>
            <a:r>
              <a:rPr lang="en-US" sz="2000" dirty="0" smtClean="0">
                <a:latin typeface="Footlight MT Light" panose="0204060206030A020304" pitchFamily="18" charset="0"/>
                <a:cs typeface="Times New Roman" panose="02020603050405020304" pitchFamily="18" charset="0"/>
              </a:rPr>
              <a:t>“Harmonic Overtones</a:t>
            </a:r>
            <a:r>
              <a:rPr lang="en-US" sz="2000" dirty="0">
                <a:latin typeface="Footlight MT Light" panose="0204060206030A020304" pitchFamily="18" charset="0"/>
                <a:cs typeface="Times New Roman" panose="02020603050405020304" pitchFamily="18" charset="0"/>
              </a:rPr>
              <a:t>". Stepping aside from this teaching for a minute, in musical instrumental terms, harmonic overtones are other harmonic note sounds, not actually played, </a:t>
            </a:r>
            <a:r>
              <a:rPr lang="en-US" sz="2000" dirty="0" smtClean="0">
                <a:latin typeface="Footlight MT Light" panose="0204060206030A020304" pitchFamily="18" charset="0"/>
                <a:cs typeface="Times New Roman" panose="02020603050405020304" pitchFamily="18" charset="0"/>
              </a:rPr>
              <a:t>that occurs at the </a:t>
            </a:r>
            <a:r>
              <a:rPr lang="en-US" sz="2000" dirty="0">
                <a:latin typeface="Footlight MT Light" panose="0204060206030A020304" pitchFamily="18" charset="0"/>
                <a:cs typeface="Times New Roman" panose="02020603050405020304" pitchFamily="18" charset="0"/>
              </a:rPr>
              <a:t>same time above </a:t>
            </a:r>
            <a:r>
              <a:rPr lang="en-US" sz="2000" dirty="0" smtClean="0">
                <a:latin typeface="Footlight MT Light" panose="0204060206030A020304" pitchFamily="18" charset="0"/>
                <a:cs typeface="Times New Roman" panose="02020603050405020304" pitchFamily="18" charset="0"/>
              </a:rPr>
              <a:t>the one </a:t>
            </a:r>
            <a:r>
              <a:rPr lang="en-US" sz="2000" dirty="0">
                <a:latin typeface="Footlight MT Light" panose="0204060206030A020304" pitchFamily="18" charset="0"/>
                <a:cs typeface="Times New Roman" panose="02020603050405020304" pitchFamily="18" charset="0"/>
              </a:rPr>
              <a:t>note that is actually played. A great example of this is a typical church bell. When the bell is struck, one can hear another pitch above the natural note of the bell. One of my music faculty members at the time called the bell's overtone a "chip tone", which in music technicality in what he noted is a high pitched fourth ordinal of the musical eight note octave.</a:t>
            </a:r>
            <a:endParaRPr lang="en-US" sz="2000" dirty="0" smtClean="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96686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2677656"/>
          </a:xfrm>
          <a:prstGeom prst="rect">
            <a:avLst/>
          </a:prstGeom>
          <a:noFill/>
        </p:spPr>
        <p:txBody>
          <a:bodyPr wrap="square" rtlCol="0">
            <a:spAutoFit/>
          </a:bodyPr>
          <a:lstStyle/>
          <a:p>
            <a:pPr algn="ctr">
              <a:lnSpc>
                <a:spcPct val="150000"/>
              </a:lnSpc>
            </a:pPr>
            <a:r>
              <a:rPr lang="en-US" sz="2800" dirty="0">
                <a:latin typeface="Footlight MT Light"/>
              </a:rPr>
              <a:t>2:1 And it came to pass in those days, that there went out a decree from Caesar Augustus, that all of the world should be taxed. 2 (And this taxing was first made when </a:t>
            </a:r>
            <a:r>
              <a:rPr lang="en-US" sz="2800" dirty="0" err="1">
                <a:latin typeface="Footlight MT Light"/>
              </a:rPr>
              <a:t>Cyrenius</a:t>
            </a:r>
            <a:r>
              <a:rPr lang="en-US" sz="2800" dirty="0">
                <a:latin typeface="Footlight MT Light"/>
              </a:rPr>
              <a:t> was Governor of Syria.) 3 And all went to be taxed, every one into his own city</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67551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REASONS THAT ISAAC WAS NOT BORN ON PASSOVER</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#3: Genesis 21:1-7</a:t>
            </a:r>
            <a:endParaRPr lang="en-US" sz="3200"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This </a:t>
            </a:r>
            <a:r>
              <a:rPr lang="en-US" sz="2800" dirty="0">
                <a:latin typeface="Footlight MT Light" panose="0204060206030A020304" pitchFamily="18" charset="0"/>
                <a:cs typeface="Times New Roman" panose="02020603050405020304" pitchFamily="18" charset="0"/>
              </a:rPr>
              <a:t>"Harmonic Overtones Theory" analogy is not new in the </a:t>
            </a:r>
            <a:r>
              <a:rPr lang="en-US" sz="2800" dirty="0" smtClean="0">
                <a:latin typeface="Footlight MT Light" panose="0204060206030A020304" pitchFamily="18" charset="0"/>
                <a:cs typeface="Times New Roman" panose="02020603050405020304" pitchFamily="18" charset="0"/>
              </a:rPr>
              <a:t>Scriptures</a:t>
            </a:r>
            <a:r>
              <a:rPr lang="en-US" sz="2800" dirty="0">
                <a:latin typeface="Footlight MT Light" panose="0204060206030A020304" pitchFamily="18" charset="0"/>
                <a:cs typeface="Times New Roman" panose="02020603050405020304" pitchFamily="18" charset="0"/>
              </a:rPr>
              <a:t>. Indirectly back to the teaching, </a:t>
            </a:r>
            <a:r>
              <a:rPr lang="en-US" sz="2800" dirty="0">
                <a:latin typeface="OLBHEB"/>
              </a:rPr>
              <a:t>hwhy</a:t>
            </a:r>
            <a:r>
              <a:rPr lang="en-US" sz="2800" dirty="0"/>
              <a:t> </a:t>
            </a:r>
            <a:r>
              <a:rPr lang="en-US" sz="2800" dirty="0" smtClean="0">
                <a:latin typeface="Footlight MT Light" panose="0204060206030A020304" pitchFamily="18" charset="0"/>
                <a:cs typeface="Times New Roman" panose="02020603050405020304" pitchFamily="18" charset="0"/>
              </a:rPr>
              <a:t> </a:t>
            </a:r>
            <a:r>
              <a:rPr lang="en-US" sz="2800" dirty="0">
                <a:latin typeface="Footlight MT Light" panose="0204060206030A020304" pitchFamily="18" charset="0"/>
                <a:cs typeface="Times New Roman" panose="02020603050405020304" pitchFamily="18" charset="0"/>
              </a:rPr>
              <a:t>met Abraham and Sarah with the two other men on Sukkoth (Feast of Tabernacles). But later in the previous Abrahamic account, one of the food items that Abraham gave them was "unleavened bread</a:t>
            </a:r>
            <a:r>
              <a:rPr lang="en-US" sz="2800" dirty="0" smtClean="0">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358572113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REASONS THAT ISAAC WAS NOT BORN ON PASSOVER</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38029"/>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#3: Genesis 21:1-7</a:t>
            </a:r>
            <a:endParaRPr lang="en-US" sz="3200"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ct val="20000"/>
              </a:spcBef>
            </a:pPr>
            <a:r>
              <a:rPr lang="en-US" sz="2200" dirty="0" smtClean="0">
                <a:latin typeface="Footlight MT Light" panose="0204060206030A020304" pitchFamily="18" charset="0"/>
                <a:cs typeface="Times New Roman" panose="02020603050405020304" pitchFamily="18" charset="0"/>
              </a:rPr>
              <a:t>Also </a:t>
            </a:r>
            <a:r>
              <a:rPr lang="en-US" sz="2200" dirty="0">
                <a:latin typeface="Footlight MT Light" panose="0204060206030A020304" pitchFamily="18" charset="0"/>
                <a:cs typeface="Times New Roman" panose="02020603050405020304" pitchFamily="18" charset="0"/>
              </a:rPr>
              <a:t>later in that same passage, but not noted, </a:t>
            </a:r>
            <a:r>
              <a:rPr lang="en-US" sz="2200" b="1" dirty="0">
                <a:latin typeface="OLBHEB"/>
              </a:rPr>
              <a:t>hwhy</a:t>
            </a:r>
            <a:r>
              <a:rPr lang="en-US" sz="2200" dirty="0"/>
              <a:t> </a:t>
            </a:r>
            <a:r>
              <a:rPr lang="en-US" sz="2200" dirty="0" smtClean="0">
                <a:latin typeface="Footlight MT Light" panose="0204060206030A020304" pitchFamily="18" charset="0"/>
                <a:cs typeface="Times New Roman" panose="02020603050405020304" pitchFamily="18" charset="0"/>
              </a:rPr>
              <a:t> </a:t>
            </a:r>
            <a:r>
              <a:rPr lang="en-US" sz="2200" dirty="0">
                <a:latin typeface="Footlight MT Light" panose="0204060206030A020304" pitchFamily="18" charset="0"/>
                <a:cs typeface="Times New Roman" panose="02020603050405020304" pitchFamily="18" charset="0"/>
              </a:rPr>
              <a:t>and the men made "haste" to go to Sodom and Gomorrah, and made Lot and his family leave Sodom and Gomorrah in "haste", which are types of the Passover- the "harmonic overtones" of this Sukkoth account. </a:t>
            </a:r>
            <a:r>
              <a:rPr lang="en-US" sz="2200" dirty="0" smtClean="0">
                <a:latin typeface="Footlight MT Light" panose="0204060206030A020304" pitchFamily="18" charset="0"/>
                <a:cs typeface="Times New Roman" panose="02020603050405020304" pitchFamily="18" charset="0"/>
              </a:rPr>
              <a:t>Another example is in the </a:t>
            </a:r>
            <a:r>
              <a:rPr lang="en-US" sz="2200" dirty="0">
                <a:latin typeface="Footlight MT Light" panose="0204060206030A020304" pitchFamily="18" charset="0"/>
                <a:cs typeface="Times New Roman" panose="02020603050405020304" pitchFamily="18" charset="0"/>
              </a:rPr>
              <a:t>Gospel </a:t>
            </a:r>
            <a:r>
              <a:rPr lang="en-US" sz="2200" dirty="0" smtClean="0">
                <a:latin typeface="Footlight MT Light" panose="0204060206030A020304" pitchFamily="18" charset="0"/>
                <a:cs typeface="Times New Roman" panose="02020603050405020304" pitchFamily="18" charset="0"/>
              </a:rPr>
              <a:t>accounts where </a:t>
            </a:r>
            <a:r>
              <a:rPr lang="en-US" sz="2200" dirty="0">
                <a:latin typeface="Footlight MT Light" panose="0204060206030A020304" pitchFamily="18" charset="0"/>
                <a:cs typeface="Times New Roman" panose="02020603050405020304" pitchFamily="18" charset="0"/>
              </a:rPr>
              <a:t>Yeshua and Barabbas- the symbolic "kids of the goats", with the Jewish P</a:t>
            </a:r>
            <a:r>
              <a:rPr lang="en-US" sz="2200" dirty="0" smtClean="0">
                <a:latin typeface="Footlight MT Light" panose="0204060206030A020304" pitchFamily="18" charset="0"/>
                <a:cs typeface="Times New Roman" panose="02020603050405020304" pitchFamily="18" charset="0"/>
              </a:rPr>
              <a:t>eople </a:t>
            </a:r>
            <a:r>
              <a:rPr lang="en-US" sz="2200" dirty="0">
                <a:latin typeface="Footlight MT Light" panose="0204060206030A020304" pitchFamily="18" charset="0"/>
                <a:cs typeface="Times New Roman" panose="02020603050405020304" pitchFamily="18" charset="0"/>
              </a:rPr>
              <a:t>being the symbolic "lot stones", are "harmonic overtones" of Yom </a:t>
            </a:r>
            <a:r>
              <a:rPr lang="en-US" sz="2200" dirty="0" smtClean="0">
                <a:latin typeface="Footlight MT Light" panose="0204060206030A020304" pitchFamily="18" charset="0"/>
                <a:cs typeface="Times New Roman" panose="02020603050405020304" pitchFamily="18" charset="0"/>
              </a:rPr>
              <a:t>Kippur, but occurred during </a:t>
            </a:r>
            <a:r>
              <a:rPr lang="en-US" sz="2200" dirty="0">
                <a:latin typeface="Footlight MT Light" panose="0204060206030A020304" pitchFamily="18" charset="0"/>
                <a:cs typeface="Times New Roman" panose="02020603050405020304" pitchFamily="18" charset="0"/>
              </a:rPr>
              <a:t>the time of Passover.</a:t>
            </a:r>
            <a:endParaRPr lang="en-US" sz="2200" dirty="0" smtClean="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5951258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973036"/>
            <a:ext cx="10493828"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FOUR:</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5902519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84465" y="2582636"/>
            <a:ext cx="10493828"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Genesis 24:1-67</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7500503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36338" y="1265887"/>
            <a:ext cx="10493828" cy="4524315"/>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THE THIRD SUKKOTH ACCOUNT</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40210085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3965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400" dirty="0">
                <a:latin typeface="Footlight MT Light"/>
              </a:rPr>
              <a:t>1 And Abraham was old, going in the days: and </a:t>
            </a:r>
            <a:r>
              <a:rPr lang="en-US" sz="2400" b="1" dirty="0">
                <a:latin typeface="OLBHEB"/>
              </a:rPr>
              <a:t>hwhy</a:t>
            </a:r>
            <a:r>
              <a:rPr lang="en-US" sz="2400" dirty="0">
                <a:latin typeface="Footlight MT Light"/>
              </a:rPr>
              <a:t> had blessed </a:t>
            </a:r>
            <a:r>
              <a:rPr lang="en-US" sz="2800" b="1" dirty="0">
                <a:solidFill>
                  <a:srgbClr val="FF0000"/>
                </a:solidFill>
                <a:latin typeface="OLBHEB"/>
              </a:rPr>
              <a:t>ta</a:t>
            </a:r>
            <a:r>
              <a:rPr lang="en-US" sz="2400" dirty="0">
                <a:latin typeface="Times New Roman"/>
              </a:rPr>
              <a:t>-</a:t>
            </a:r>
            <a:r>
              <a:rPr lang="en-US" sz="2400" dirty="0">
                <a:latin typeface="Footlight MT Light"/>
              </a:rPr>
              <a:t>Abraham in </a:t>
            </a:r>
            <a:r>
              <a:rPr lang="en-US" sz="2400" dirty="0" err="1">
                <a:latin typeface="Footlight MT Light"/>
              </a:rPr>
              <a:t>allness</a:t>
            </a:r>
            <a:r>
              <a:rPr lang="en-US" sz="2400" dirty="0">
                <a:latin typeface="Footlight MT Light"/>
              </a:rPr>
              <a:t>. 2 And Abraham said to his servant, the elder of his house that ruled over all that he had, Put now your hand under my testicles: 3 And I will make you swear in </a:t>
            </a:r>
            <a:r>
              <a:rPr lang="en-US" sz="2400" b="1" dirty="0">
                <a:latin typeface="OLBHEB"/>
              </a:rPr>
              <a:t>hwhy</a:t>
            </a:r>
            <a:r>
              <a:rPr lang="en-US" sz="2400" dirty="0">
                <a:latin typeface="Footlight MT Light"/>
              </a:rPr>
              <a:t>, the Elohim of the Heavens, and the Elohim of the Earth, that you will not take a wife to my son from the daughters of the Canaanites whom I dwell in his midst</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3866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877985"/>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400" dirty="0">
                <a:latin typeface="Footlight MT Light"/>
              </a:rPr>
              <a:t>4 But you will go to my land, and to my kindred, and you will take a wife for my son, for Isaac. 5 And the servant said to him, Perhaps the woman, she is not willing to go after me to this land: that returning, I shall return </a:t>
            </a:r>
            <a:r>
              <a:rPr lang="en-US" sz="2800" b="1" dirty="0">
                <a:solidFill>
                  <a:srgbClr val="FF0000"/>
                </a:solidFill>
                <a:latin typeface="OLBHEB"/>
              </a:rPr>
              <a:t>ta</a:t>
            </a:r>
            <a:r>
              <a:rPr lang="en-US" sz="2400" dirty="0">
                <a:latin typeface="Times New Roman"/>
              </a:rPr>
              <a:t>-</a:t>
            </a:r>
            <a:r>
              <a:rPr lang="en-US" sz="2400" dirty="0">
                <a:latin typeface="Footlight MT Light"/>
              </a:rPr>
              <a:t>your son to the land which you came out from there? 6 And Abraham said to him, Take heed for yourself lest you return </a:t>
            </a:r>
            <a:r>
              <a:rPr lang="en-US" sz="2800" b="1" dirty="0">
                <a:solidFill>
                  <a:srgbClr val="FF0000"/>
                </a:solidFill>
                <a:latin typeface="OLBHEB"/>
              </a:rPr>
              <a:t>ta</a:t>
            </a:r>
            <a:r>
              <a:rPr lang="en-US" sz="2400" dirty="0">
                <a:latin typeface="Times New Roman"/>
              </a:rPr>
              <a:t>-</a:t>
            </a:r>
            <a:r>
              <a:rPr lang="en-US" sz="2400" dirty="0">
                <a:latin typeface="Footlight MT Light"/>
              </a:rPr>
              <a:t>my son there</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7895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7814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200" dirty="0">
                <a:latin typeface="Footlight MT Light"/>
              </a:rPr>
              <a:t>7 </a:t>
            </a:r>
            <a:r>
              <a:rPr lang="en-US" sz="2200" b="1" dirty="0">
                <a:latin typeface="OLBHEB"/>
              </a:rPr>
              <a:t>hwhy</a:t>
            </a:r>
            <a:r>
              <a:rPr lang="en-US" sz="2200" dirty="0">
                <a:latin typeface="Footlight MT Light"/>
              </a:rPr>
              <a:t>, Elohim of the Heavens, who took me from the house of my father, and from the land of my kindred, and who spoke to me, and who swore to me, to say, I will give </a:t>
            </a:r>
            <a:r>
              <a:rPr lang="en-US" sz="2200" b="1" dirty="0">
                <a:solidFill>
                  <a:srgbClr val="FF0000"/>
                </a:solidFill>
                <a:latin typeface="OLBHEB"/>
              </a:rPr>
              <a:t>ta</a:t>
            </a:r>
            <a:r>
              <a:rPr lang="en-US" sz="2200" dirty="0">
                <a:latin typeface="Times New Roman"/>
              </a:rPr>
              <a:t>-</a:t>
            </a:r>
            <a:r>
              <a:rPr lang="en-US" sz="2200" dirty="0">
                <a:latin typeface="Footlight MT Light"/>
              </a:rPr>
              <a:t>this land to your seed; He shall send His </a:t>
            </a:r>
            <a:r>
              <a:rPr lang="en-US" sz="2200" dirty="0">
                <a:solidFill>
                  <a:srgbClr val="FFFFFF"/>
                </a:solidFill>
                <a:latin typeface="Footlight MT Light"/>
              </a:rPr>
              <a:t>Messenger</a:t>
            </a:r>
            <a:r>
              <a:rPr lang="en-US" sz="2200" dirty="0">
                <a:latin typeface="Footlight MT Light"/>
              </a:rPr>
              <a:t> to your face, and you shall take a wife for my son from there. 8 And the woman, if she shall not be willing to go after you, and you shall be innocent of my oath from this: only do you not return </a:t>
            </a:r>
            <a:r>
              <a:rPr lang="en-US" sz="2200" b="1" dirty="0">
                <a:solidFill>
                  <a:srgbClr val="FF0000"/>
                </a:solidFill>
                <a:latin typeface="OLBHEB"/>
              </a:rPr>
              <a:t>ta</a:t>
            </a:r>
            <a:r>
              <a:rPr lang="en-US" sz="2200" dirty="0">
                <a:latin typeface="Times New Roman"/>
              </a:rPr>
              <a:t>-</a:t>
            </a:r>
            <a:r>
              <a:rPr lang="en-US" sz="2200" dirty="0">
                <a:latin typeface="Footlight MT Light"/>
              </a:rPr>
              <a:t>my son there. 9 And the servant put </a:t>
            </a:r>
            <a:r>
              <a:rPr lang="en-US" sz="2200" b="1" dirty="0">
                <a:solidFill>
                  <a:srgbClr val="FF0000"/>
                </a:solidFill>
                <a:latin typeface="OLBHEB"/>
              </a:rPr>
              <a:t>ta</a:t>
            </a:r>
            <a:r>
              <a:rPr lang="en-US" sz="2200" dirty="0">
                <a:latin typeface="Times New Roman"/>
              </a:rPr>
              <a:t>-</a:t>
            </a:r>
            <a:r>
              <a:rPr lang="en-US" sz="2200" dirty="0">
                <a:latin typeface="Footlight MT Light"/>
              </a:rPr>
              <a:t>his hand under the </a:t>
            </a:r>
            <a:r>
              <a:rPr lang="en-US" sz="2200" dirty="0" err="1">
                <a:latin typeface="Footlight MT Light"/>
              </a:rPr>
              <a:t>testacles</a:t>
            </a:r>
            <a:r>
              <a:rPr lang="en-US" sz="2200" dirty="0">
                <a:latin typeface="Footlight MT Light"/>
              </a:rPr>
              <a:t> of Abraham, his master, and swore to him upon this word</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6102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7814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200" dirty="0">
                <a:latin typeface="Footlight MT Light"/>
              </a:rPr>
              <a:t>10 And the servant took ten camels from the camels of his master, and left; and all the goods of his master were in his hand: and arose, and went to Aram </a:t>
            </a:r>
            <a:r>
              <a:rPr lang="en-US" sz="2200" dirty="0" err="1">
                <a:latin typeface="Footlight MT Light"/>
              </a:rPr>
              <a:t>Naharaim</a:t>
            </a:r>
            <a:r>
              <a:rPr lang="en-US" sz="2200" dirty="0">
                <a:latin typeface="Footlight MT Light"/>
              </a:rPr>
              <a:t>, to the city of </a:t>
            </a:r>
            <a:r>
              <a:rPr lang="en-US" sz="2200" dirty="0" err="1">
                <a:latin typeface="Footlight MT Light"/>
              </a:rPr>
              <a:t>Nahor</a:t>
            </a:r>
            <a:r>
              <a:rPr lang="en-US" sz="2200" dirty="0">
                <a:latin typeface="Footlight MT Light"/>
              </a:rPr>
              <a:t>. 11 And the camels knelt down outside of the city to a bored-well of the water, of the time of the mixing period (evening), of the time of the going out of the drawing. 12 And said, </a:t>
            </a:r>
            <a:r>
              <a:rPr lang="en-US" sz="2200" b="1" dirty="0">
                <a:latin typeface="OLBHEB"/>
              </a:rPr>
              <a:t>hwhy</a:t>
            </a:r>
            <a:r>
              <a:rPr lang="en-US" sz="2200" dirty="0">
                <a:latin typeface="Footlight MT Light"/>
              </a:rPr>
              <a:t>, Elohim of my master, Abraham, cause to meet now towards the facing of today, and do kindness unto my master, Abraham. 13 Behold, I am standing by the eye-well of the water; and the daughters of the men of the city are coming out to draw water</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56428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5498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000" dirty="0">
                <a:latin typeface="Footlight MT Light"/>
              </a:rPr>
              <a:t>14 And shall be, the young woman whom I shall say to her, Let down now your pitcher, and I may drink her; and say of her, Drink, and also I will water your camels: her, you have designed for your servant Isaac; and in her shall I know that you have done kindness unto my </a:t>
            </a:r>
            <a:r>
              <a:rPr lang="en-US" sz="2000" dirty="0" smtClean="0">
                <a:latin typeface="Footlight MT Light"/>
              </a:rPr>
              <a:t>master. 15</a:t>
            </a:r>
            <a:r>
              <a:rPr lang="en-US" sz="2000" dirty="0">
                <a:latin typeface="Footlight MT Light"/>
              </a:rPr>
              <a:t> And before he finished to speak, and behold, Rebekah came out, who was birthed to </a:t>
            </a:r>
            <a:r>
              <a:rPr lang="en-US" sz="2000" dirty="0" err="1">
                <a:latin typeface="Footlight MT Light"/>
              </a:rPr>
              <a:t>Bethuel</a:t>
            </a:r>
            <a:r>
              <a:rPr lang="en-US" sz="2000" dirty="0">
                <a:latin typeface="Footlight MT Light"/>
              </a:rPr>
              <a:t>, son of </a:t>
            </a:r>
            <a:r>
              <a:rPr lang="en-US" sz="2000" dirty="0" err="1">
                <a:latin typeface="Footlight MT Light"/>
              </a:rPr>
              <a:t>Milcah</a:t>
            </a:r>
            <a:r>
              <a:rPr lang="en-US" sz="2000" dirty="0">
                <a:latin typeface="Footlight MT Light"/>
              </a:rPr>
              <a:t>, wife of </a:t>
            </a:r>
            <a:r>
              <a:rPr lang="en-US" sz="2000" dirty="0" err="1">
                <a:latin typeface="Footlight MT Light"/>
              </a:rPr>
              <a:t>Nahor</a:t>
            </a:r>
            <a:r>
              <a:rPr lang="en-US" sz="2000" dirty="0">
                <a:latin typeface="Footlight MT Light"/>
              </a:rPr>
              <a:t>, brother of Abraham, and her pitcher was upon her shoulder. 16 And the young woman was much good of form, a virgin, and a man had not known her: and she went down to the eye-well, and she filled her pitcher, and she ascended</a:t>
            </a:r>
            <a:r>
              <a:rPr lang="en-US" sz="2000" dirty="0" smtClean="0">
                <a:latin typeface="Footlight MT Light"/>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06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901196"/>
          </a:xfrm>
          <a:prstGeom prst="rect">
            <a:avLst/>
          </a:prstGeom>
          <a:noFill/>
        </p:spPr>
        <p:txBody>
          <a:bodyPr wrap="square" rtlCol="0">
            <a:spAutoFit/>
          </a:bodyPr>
          <a:lstStyle/>
          <a:p>
            <a:pPr algn="ctr">
              <a:lnSpc>
                <a:spcPct val="150000"/>
              </a:lnSpc>
            </a:pPr>
            <a:r>
              <a:rPr lang="en-US" sz="2800" dirty="0">
                <a:latin typeface="Footlight MT Light"/>
              </a:rPr>
              <a:t>4 And Joseph also went up from Galilee, out of the city of Nazareth, into Judaea, unto the City of David, which is called Bethlehem; (because he was of the house and lineage of David:) 5 To be taxed with Mary his espoused wife, being great with Child. 6 And so it was, that, while they were there, the days were accomplished that she should be delivered</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14936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5498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000" dirty="0">
                <a:latin typeface="Footlight MT Light"/>
              </a:rPr>
              <a:t>17 And the servant ran to meet her, and said, I shall drink now a little water from your pitcher. 18 And she said, Drink, my lord: and she hurried, and she let down her pitcher upon her hand, and she gave him drink. 19 And she finished to give him drink, and she said, I will draw for your camels also until when they have finished drinking. 20 And she hurried, and she emptied her pitcher to the trough, and she ran again to the bored-well to draw, and she drew for all of his camels. 21 And the man was wondering to her with silence to know that </a:t>
            </a:r>
            <a:r>
              <a:rPr lang="en-US" sz="2000" b="1" dirty="0">
                <a:latin typeface="OLBHEB"/>
              </a:rPr>
              <a:t>hwhy</a:t>
            </a:r>
            <a:r>
              <a:rPr lang="en-US" sz="2000" dirty="0">
                <a:latin typeface="Footlight MT Light"/>
              </a:rPr>
              <a:t> had prospered his journey, or not</a:t>
            </a:r>
            <a:r>
              <a:rPr lang="en-US" sz="2000" dirty="0" smtClean="0">
                <a:latin typeface="Footlight MT Light"/>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87237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664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000" dirty="0">
                <a:latin typeface="Footlight MT Light"/>
              </a:rPr>
              <a:t>22 And was, as which the camels finished to drink, and the man took a golden earring of a cut shekel of his weight, and two bracelets upon her hands, ten of gold of their weight; 23 And said, Who of the daughter are you? Tell me now: has the house of your father a place for us to lodge? 24 And she said to him, I am the daughter of </a:t>
            </a:r>
            <a:r>
              <a:rPr lang="en-US" sz="2000" dirty="0" err="1">
                <a:latin typeface="Footlight MT Light"/>
              </a:rPr>
              <a:t>Bethuel</a:t>
            </a:r>
            <a:r>
              <a:rPr lang="en-US" sz="2000" dirty="0">
                <a:latin typeface="Footlight MT Light"/>
              </a:rPr>
              <a:t>, son of </a:t>
            </a:r>
            <a:r>
              <a:rPr lang="en-US" sz="2000" dirty="0" err="1">
                <a:latin typeface="Footlight MT Light"/>
              </a:rPr>
              <a:t>Milcah</a:t>
            </a:r>
            <a:r>
              <a:rPr lang="en-US" sz="2000" dirty="0">
                <a:latin typeface="Footlight MT Light"/>
              </a:rPr>
              <a:t>, whom was birthed to </a:t>
            </a:r>
            <a:r>
              <a:rPr lang="en-US" sz="2000" dirty="0" err="1">
                <a:latin typeface="Footlight MT Light"/>
              </a:rPr>
              <a:t>Nahor</a:t>
            </a:r>
            <a:r>
              <a:rPr lang="en-US" sz="2000" dirty="0">
                <a:latin typeface="Footlight MT Light"/>
              </a:rPr>
              <a:t>. 25 And she said to him, Also straw also fodder are much with us, also a place to lodge. 26 And the man bowed, and worshipped to </a:t>
            </a:r>
            <a:r>
              <a:rPr lang="en-US" sz="2000" b="1" dirty="0">
                <a:latin typeface="OLBHEB"/>
              </a:rPr>
              <a:t>hwhy</a:t>
            </a:r>
            <a:r>
              <a:rPr lang="en-US" sz="2000" dirty="0">
                <a:latin typeface="Footlight MT Light"/>
              </a:rPr>
              <a:t>. 27 And said, Blessed be </a:t>
            </a:r>
            <a:r>
              <a:rPr lang="en-US" sz="2000" b="1" dirty="0">
                <a:latin typeface="OLBHEB"/>
              </a:rPr>
              <a:t>hwhy</a:t>
            </a:r>
            <a:r>
              <a:rPr lang="en-US" sz="2000" dirty="0">
                <a:latin typeface="Footlight MT Light"/>
              </a:rPr>
              <a:t>, Elohim of my master, Abraham, who has not forsaken his kindness and his truth from with my master: I being in the way, </a:t>
            </a:r>
            <a:r>
              <a:rPr lang="en-US" sz="2000" b="1" dirty="0">
                <a:latin typeface="OLBHEB"/>
              </a:rPr>
              <a:t>hwhy</a:t>
            </a:r>
            <a:r>
              <a:rPr lang="en-US" sz="2000" dirty="0">
                <a:latin typeface="Footlight MT Light"/>
              </a:rPr>
              <a:t> led me to the house of the brother of my master</a:t>
            </a:r>
            <a:r>
              <a:rPr lang="en-US" sz="20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6846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319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1900" dirty="0">
                <a:latin typeface="Footlight MT Light"/>
              </a:rPr>
              <a:t>28 And the young woman, she ran, and she told to the house of her mother according to these </a:t>
            </a:r>
            <a:r>
              <a:rPr lang="en-US" sz="1900" dirty="0" smtClean="0">
                <a:latin typeface="Footlight MT Light"/>
              </a:rPr>
              <a:t>words. 29</a:t>
            </a:r>
            <a:r>
              <a:rPr lang="en-US" sz="1900" dirty="0">
                <a:latin typeface="Footlight MT Light"/>
              </a:rPr>
              <a:t> And to Rebekah was a brother, and his name was Laban: and Laban ran to the man to the outside to the eye-well. 30 And was, as seeing </a:t>
            </a:r>
            <a:r>
              <a:rPr lang="en-US" sz="1900" b="1" dirty="0">
                <a:solidFill>
                  <a:srgbClr val="FF0000"/>
                </a:solidFill>
                <a:latin typeface="OLBHEB"/>
              </a:rPr>
              <a:t>ta</a:t>
            </a:r>
            <a:r>
              <a:rPr lang="en-US" sz="1900" dirty="0">
                <a:latin typeface="Times New Roman"/>
              </a:rPr>
              <a:t>-</a:t>
            </a:r>
            <a:r>
              <a:rPr lang="en-US" sz="1900" dirty="0">
                <a:latin typeface="Footlight MT Light"/>
              </a:rPr>
              <a:t>the nose ring and </a:t>
            </a:r>
            <a:r>
              <a:rPr lang="en-US" sz="1900" b="1" dirty="0">
                <a:solidFill>
                  <a:srgbClr val="FF0000"/>
                </a:solidFill>
                <a:latin typeface="OLBHEB"/>
              </a:rPr>
              <a:t>ta</a:t>
            </a:r>
            <a:r>
              <a:rPr lang="en-US" sz="1900" dirty="0">
                <a:latin typeface="Times New Roman"/>
              </a:rPr>
              <a:t>-</a:t>
            </a:r>
            <a:r>
              <a:rPr lang="en-US" sz="1900" dirty="0">
                <a:latin typeface="Footlight MT Light"/>
              </a:rPr>
              <a:t>the bracelets upon the hands of his sister, and as he heard </a:t>
            </a:r>
            <a:r>
              <a:rPr lang="en-US" sz="1900" b="1" dirty="0">
                <a:solidFill>
                  <a:srgbClr val="FF0000"/>
                </a:solidFill>
                <a:latin typeface="OLBHEB"/>
              </a:rPr>
              <a:t>ta</a:t>
            </a:r>
            <a:r>
              <a:rPr lang="en-US" sz="1900" dirty="0">
                <a:latin typeface="Times New Roman"/>
              </a:rPr>
              <a:t>-</a:t>
            </a:r>
            <a:r>
              <a:rPr lang="en-US" sz="1900" dirty="0">
                <a:latin typeface="Footlight MT Light"/>
              </a:rPr>
              <a:t>the words of Rebekah, his sister, to say, Thus spoke the man to me; And came to the man; and behold, was standing by the camels by the eye-well. 31 And said, Come, blessed of </a:t>
            </a:r>
            <a:r>
              <a:rPr lang="en-US" sz="1900" b="1" dirty="0">
                <a:latin typeface="OLBHEB"/>
              </a:rPr>
              <a:t>hwhy</a:t>
            </a:r>
            <a:r>
              <a:rPr lang="en-US" sz="1900" dirty="0">
                <a:latin typeface="Footlight MT Light"/>
              </a:rPr>
              <a:t>!; To why are you standing in the outside? And I, I have prepared the house and a place for the </a:t>
            </a:r>
            <a:r>
              <a:rPr lang="en-US" sz="1900" dirty="0" smtClean="0">
                <a:latin typeface="Footlight MT Light"/>
              </a:rPr>
              <a:t>camels! 32</a:t>
            </a:r>
            <a:r>
              <a:rPr lang="en-US" sz="1900" dirty="0">
                <a:latin typeface="Footlight MT Light"/>
              </a:rPr>
              <a:t> And the man came to the house: and unloaded the camels, and gave straw and fodder for the camels, and water to wash his feet and the feet of the men who were with him</a:t>
            </a:r>
            <a:r>
              <a:rPr lang="en-US" sz="19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04180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80131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000" dirty="0">
                <a:latin typeface="Footlight MT Light"/>
              </a:rPr>
              <a:t>33 And was set to his face to eat: and said, I will not eat until that I have spoken my words. And said, Speak. 34 And said, I am the servant of Abraham. 35 And </a:t>
            </a:r>
            <a:r>
              <a:rPr lang="en-US" sz="2000" b="1" dirty="0">
                <a:latin typeface="OLBHEB"/>
              </a:rPr>
              <a:t>hwhy</a:t>
            </a:r>
            <a:r>
              <a:rPr lang="en-US" sz="2000" dirty="0">
                <a:latin typeface="Footlight MT Light"/>
              </a:rPr>
              <a:t> has blessed </a:t>
            </a:r>
            <a:r>
              <a:rPr lang="en-US" sz="2400" b="1" dirty="0">
                <a:solidFill>
                  <a:srgbClr val="FF0000"/>
                </a:solidFill>
                <a:latin typeface="OLBHEB"/>
              </a:rPr>
              <a:t>ta</a:t>
            </a:r>
            <a:r>
              <a:rPr lang="en-US" sz="2000" dirty="0">
                <a:latin typeface="Times New Roman"/>
              </a:rPr>
              <a:t>-</a:t>
            </a:r>
            <a:r>
              <a:rPr lang="en-US" sz="2000" dirty="0">
                <a:latin typeface="Footlight MT Light"/>
              </a:rPr>
              <a:t>my master much; and became great: and was given to him flocks, and herds, and silver, and gold, and male servants, and female servants, and camels, and donkeys. 36 And Sarah, the wife of my master, she birthed a son to my master after her old age: and was given to him </a:t>
            </a:r>
            <a:r>
              <a:rPr lang="en-US" sz="2400" b="1" dirty="0">
                <a:solidFill>
                  <a:srgbClr val="FF0000"/>
                </a:solidFill>
                <a:latin typeface="OLBHEB"/>
              </a:rPr>
              <a:t>ta</a:t>
            </a:r>
            <a:r>
              <a:rPr lang="en-US" sz="2000" dirty="0">
                <a:latin typeface="Times New Roman"/>
              </a:rPr>
              <a:t>-</a:t>
            </a:r>
            <a:r>
              <a:rPr lang="en-US" sz="2000" dirty="0">
                <a:latin typeface="Footlight MT Light"/>
              </a:rPr>
              <a:t>all that was to him. 37 And my master made me swear, to say, You shall not take a wife for my son from the daughters of the Canaanites whom I dwell in his land: 38 but that you shall go to the house of my father, and to my family, and you shall take a wife for my son</a:t>
            </a:r>
            <a:r>
              <a:rPr lang="en-US" sz="20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57058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664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000" dirty="0">
                <a:latin typeface="Footlight MT Light"/>
              </a:rPr>
              <a:t>39 And I said to my master, Perhaps the woman, she will not go after me. 40 And said to me, </a:t>
            </a:r>
            <a:r>
              <a:rPr lang="en-US" sz="2000" b="1" dirty="0">
                <a:latin typeface="OLBHEB"/>
              </a:rPr>
              <a:t>hwhy</a:t>
            </a:r>
            <a:r>
              <a:rPr lang="en-US" sz="2000" dirty="0">
                <a:latin typeface="Footlight MT Light"/>
              </a:rPr>
              <a:t>, whom I walk towards His Face, will send his Messenger with you and shall prosper your way; And you shall take a wife for my son from my family and from the house of my father: 41 Then when you come to my family, you shall be cleared from my curse; and if they shall not give to you, and you shall be cleared from my </a:t>
            </a:r>
            <a:r>
              <a:rPr lang="en-US" sz="2000" dirty="0" smtClean="0">
                <a:latin typeface="Footlight MT Light"/>
              </a:rPr>
              <a:t>oath. 42</a:t>
            </a:r>
            <a:r>
              <a:rPr lang="en-US" sz="2000" dirty="0">
                <a:latin typeface="Footlight MT Light"/>
              </a:rPr>
              <a:t> And I came today to the eye-well, and said, </a:t>
            </a:r>
            <a:r>
              <a:rPr lang="en-US" sz="2000" b="1" dirty="0">
                <a:latin typeface="OLBHEB"/>
              </a:rPr>
              <a:t>hwhy</a:t>
            </a:r>
            <a:r>
              <a:rPr lang="en-US" sz="2000" dirty="0">
                <a:latin typeface="Footlight MT Light"/>
              </a:rPr>
              <a:t>, Elohim of my master, Abraham, if you exist now, prosper my way which I shall go upon her: 43 Behold, I was standing by the eye-well of the water; and was, the virgin was coming forth to draw water, and I said to her, I shall drink now a little water from your pitcher</a:t>
            </a:r>
            <a:r>
              <a:rPr lang="en-US" sz="20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1965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664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000" dirty="0">
                <a:latin typeface="Footlight MT Light"/>
              </a:rPr>
              <a:t>44 And said of her to me, Also you shall drink, and I will draw also for your camels: she is the woman whom </a:t>
            </a:r>
            <a:r>
              <a:rPr lang="en-US" sz="2000" b="1" dirty="0">
                <a:latin typeface="OLBHEB"/>
              </a:rPr>
              <a:t>hwhy</a:t>
            </a:r>
            <a:r>
              <a:rPr lang="en-US" sz="2000" dirty="0">
                <a:latin typeface="Footlight MT Light"/>
              </a:rPr>
              <a:t> has chosen for the son of my </a:t>
            </a:r>
            <a:r>
              <a:rPr lang="en-US" sz="2000" dirty="0" smtClean="0">
                <a:latin typeface="Footlight MT Light"/>
              </a:rPr>
              <a:t>master. 45 </a:t>
            </a:r>
            <a:r>
              <a:rPr lang="en-US" sz="2000" dirty="0">
                <a:latin typeface="Footlight MT Light"/>
              </a:rPr>
              <a:t>I, before I had finished to speak to my heart, and behold, Rebekah was coming out, and her pitcher was upon her shoulder; and she went down to the eye-well, and she drew: and said to her, I will drink, now. 46 And she hurried, and she let down her pitcher from upon her, and she said, Drink, and also your camels I will make drink: and I drank, and also the camels made </a:t>
            </a:r>
            <a:r>
              <a:rPr lang="en-US" sz="2000" dirty="0" smtClean="0">
                <a:latin typeface="Footlight MT Light"/>
              </a:rPr>
              <a:t>drink. 47</a:t>
            </a:r>
            <a:r>
              <a:rPr lang="en-US" sz="2000" dirty="0">
                <a:latin typeface="Footlight MT Light"/>
              </a:rPr>
              <a:t> And I asked her, and said, Who of the daughter are you? And she said, The daughter of </a:t>
            </a:r>
            <a:r>
              <a:rPr lang="en-US" sz="2000" dirty="0" err="1">
                <a:latin typeface="Footlight MT Light"/>
              </a:rPr>
              <a:t>Bethuel</a:t>
            </a:r>
            <a:r>
              <a:rPr lang="en-US" sz="2000" dirty="0">
                <a:latin typeface="Footlight MT Light"/>
              </a:rPr>
              <a:t>, son of </a:t>
            </a:r>
            <a:r>
              <a:rPr lang="en-US" sz="2000" dirty="0" err="1">
                <a:latin typeface="Footlight MT Light"/>
              </a:rPr>
              <a:t>Nahor</a:t>
            </a:r>
            <a:r>
              <a:rPr lang="en-US" sz="2000" dirty="0">
                <a:latin typeface="Footlight MT Light"/>
              </a:rPr>
              <a:t>, whom </a:t>
            </a:r>
            <a:r>
              <a:rPr lang="en-US" sz="2000" dirty="0" err="1">
                <a:latin typeface="Footlight MT Light"/>
              </a:rPr>
              <a:t>Milcah</a:t>
            </a:r>
            <a:r>
              <a:rPr lang="en-US" sz="2000" dirty="0">
                <a:latin typeface="Footlight MT Light"/>
              </a:rPr>
              <a:t> birthed to him: and I put the nose ring upon her nose, and the bracelets upon her hands</a:t>
            </a:r>
            <a:r>
              <a:rPr lang="en-US" sz="20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70616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9340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1900" dirty="0">
                <a:latin typeface="Footlight MT Light"/>
              </a:rPr>
              <a:t>48 And I bowed, and I worshipped to </a:t>
            </a:r>
            <a:r>
              <a:rPr lang="en-US" sz="1900" b="1" dirty="0">
                <a:latin typeface="OLBHEB"/>
              </a:rPr>
              <a:t>hwhy</a:t>
            </a:r>
            <a:r>
              <a:rPr lang="en-US" sz="1900" dirty="0">
                <a:latin typeface="Footlight MT Light"/>
              </a:rPr>
              <a:t>, and I blessed </a:t>
            </a:r>
            <a:r>
              <a:rPr lang="en-US" sz="1900" b="1" dirty="0">
                <a:solidFill>
                  <a:srgbClr val="FF0000"/>
                </a:solidFill>
                <a:latin typeface="OLBHEB"/>
              </a:rPr>
              <a:t>ta</a:t>
            </a:r>
            <a:r>
              <a:rPr lang="en-US" sz="1900" dirty="0">
                <a:latin typeface="Times New Roman"/>
              </a:rPr>
              <a:t>-</a:t>
            </a:r>
            <a:r>
              <a:rPr lang="en-US" sz="1900" b="1" dirty="0">
                <a:latin typeface="OLBHEB"/>
              </a:rPr>
              <a:t>hwhy</a:t>
            </a:r>
            <a:r>
              <a:rPr lang="en-US" sz="1900" dirty="0">
                <a:latin typeface="Footlight MT Light"/>
              </a:rPr>
              <a:t>, Elohim of my master, Abraham, who led me in the true way, to take </a:t>
            </a:r>
            <a:r>
              <a:rPr lang="en-US" sz="1900" b="1" dirty="0">
                <a:solidFill>
                  <a:srgbClr val="FF0000"/>
                </a:solidFill>
                <a:latin typeface="OLBHEB"/>
              </a:rPr>
              <a:t>ta</a:t>
            </a:r>
            <a:r>
              <a:rPr lang="en-US" sz="1900" dirty="0">
                <a:latin typeface="Times New Roman"/>
              </a:rPr>
              <a:t>-</a:t>
            </a:r>
            <a:r>
              <a:rPr lang="en-US" sz="1900" dirty="0">
                <a:latin typeface="Footlight MT Light"/>
              </a:rPr>
              <a:t>the daughter of my brother of my master for his son. 49 And now, if you will do kindness and truth with </a:t>
            </a:r>
            <a:r>
              <a:rPr lang="en-US" sz="1900" b="1" dirty="0">
                <a:solidFill>
                  <a:srgbClr val="FF0000"/>
                </a:solidFill>
                <a:latin typeface="OLBHEB"/>
              </a:rPr>
              <a:t>ta</a:t>
            </a:r>
            <a:r>
              <a:rPr lang="en-US" sz="1900" dirty="0">
                <a:latin typeface="Times New Roman"/>
              </a:rPr>
              <a:t>-</a:t>
            </a:r>
            <a:r>
              <a:rPr lang="en-US" sz="1900" dirty="0">
                <a:latin typeface="Footlight MT Light"/>
              </a:rPr>
              <a:t>my master, tell to me: and if not, tell to me; and I may face upon the right, or upon the </a:t>
            </a:r>
            <a:r>
              <a:rPr lang="en-US" sz="1900" dirty="0" smtClean="0">
                <a:latin typeface="Footlight MT Light"/>
              </a:rPr>
              <a:t>left. 50 </a:t>
            </a:r>
            <a:r>
              <a:rPr lang="en-US" sz="1900" dirty="0">
                <a:latin typeface="Footlight MT Light"/>
              </a:rPr>
              <a:t>And Laban and </a:t>
            </a:r>
            <a:r>
              <a:rPr lang="en-US" sz="1900" dirty="0" err="1">
                <a:latin typeface="Footlight MT Light"/>
              </a:rPr>
              <a:t>Bethuel</a:t>
            </a:r>
            <a:r>
              <a:rPr lang="en-US" sz="1900" dirty="0">
                <a:latin typeface="Footlight MT Light"/>
              </a:rPr>
              <a:t> answered, and they said, From </a:t>
            </a:r>
            <a:r>
              <a:rPr lang="en-US" sz="1900" b="1" dirty="0">
                <a:latin typeface="OLBHEB"/>
              </a:rPr>
              <a:t>hwhy</a:t>
            </a:r>
            <a:r>
              <a:rPr lang="en-US" sz="1900" dirty="0">
                <a:latin typeface="Footlight MT Light"/>
              </a:rPr>
              <a:t> has come the word: we are not able to speak to you evil or good. 51 Behold, Rebekah is to your face, take her, and go, and she shall be the wife of the son of your master as which </a:t>
            </a:r>
            <a:r>
              <a:rPr lang="en-US" sz="1900" b="1" dirty="0">
                <a:latin typeface="OLBHEB"/>
              </a:rPr>
              <a:t>hwhy</a:t>
            </a:r>
            <a:r>
              <a:rPr lang="en-US" sz="1900" dirty="0">
                <a:latin typeface="Footlight MT Light"/>
              </a:rPr>
              <a:t> has spoken. 52 And was, that as which the servant of Abraham has heard </a:t>
            </a:r>
            <a:r>
              <a:rPr lang="en-US" sz="1900" b="1" dirty="0">
                <a:solidFill>
                  <a:srgbClr val="FF0000"/>
                </a:solidFill>
                <a:latin typeface="OLBHEB"/>
              </a:rPr>
              <a:t>ta</a:t>
            </a:r>
            <a:r>
              <a:rPr lang="en-US" sz="1900" dirty="0">
                <a:latin typeface="Times New Roman"/>
              </a:rPr>
              <a:t>-</a:t>
            </a:r>
            <a:r>
              <a:rPr lang="en-US" sz="1900" dirty="0">
                <a:latin typeface="Footlight MT Light"/>
              </a:rPr>
              <a:t>their words, and bowed to </a:t>
            </a:r>
            <a:r>
              <a:rPr lang="en-US" sz="1900" b="1" dirty="0">
                <a:latin typeface="OLBHEB"/>
              </a:rPr>
              <a:t>hwhy</a:t>
            </a:r>
            <a:r>
              <a:rPr lang="en-US" sz="1900" dirty="0">
                <a:latin typeface="Footlight MT Light"/>
              </a:rPr>
              <a:t> to the earth</a:t>
            </a:r>
            <a:r>
              <a:rPr lang="en-US" sz="19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19492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731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000" dirty="0">
                <a:latin typeface="Footlight MT Light"/>
              </a:rPr>
              <a:t>53 And the servant brought out vessels of silver, and vessels of gold, and clothing, and gave to Rebekah: and jewels were given to her brother and to her mother. 54 And they ate and drank, he and the men who were with him, and they </a:t>
            </a:r>
            <a:r>
              <a:rPr lang="en-US" sz="2000" dirty="0" smtClean="0">
                <a:latin typeface="Footlight MT Light"/>
              </a:rPr>
              <a:t>lodged; And </a:t>
            </a:r>
            <a:r>
              <a:rPr lang="en-US" sz="2000" dirty="0">
                <a:latin typeface="Footlight MT Light"/>
              </a:rPr>
              <a:t>they rose in the morning, and said, Send me away to my master. 55 And her brother and her mother said, The young woman, she will dwell with us days, or ten; Afterwards, she may go. 56 And said to them, Do you not delay me, and </a:t>
            </a:r>
            <a:r>
              <a:rPr lang="en-US" sz="2000" b="1" dirty="0">
                <a:latin typeface="OLBHEB"/>
              </a:rPr>
              <a:t>hwhy</a:t>
            </a:r>
            <a:r>
              <a:rPr lang="en-US" sz="2000" dirty="0">
                <a:latin typeface="Footlight MT Light"/>
              </a:rPr>
              <a:t> has prospered my way; send me away, and I will go to my master. 57 And they said, We will call to the young woman, and we will inquire </a:t>
            </a:r>
            <a:r>
              <a:rPr lang="en-US" sz="2400" b="1" dirty="0">
                <a:solidFill>
                  <a:srgbClr val="FF0000"/>
                </a:solidFill>
                <a:latin typeface="OLBHEB"/>
              </a:rPr>
              <a:t>ta</a:t>
            </a:r>
            <a:r>
              <a:rPr lang="en-US" sz="2000" dirty="0">
                <a:latin typeface="Times New Roman"/>
              </a:rPr>
              <a:t>-</a:t>
            </a:r>
            <a:r>
              <a:rPr lang="en-US" sz="2000" dirty="0">
                <a:latin typeface="Footlight MT Light"/>
              </a:rPr>
              <a:t>her mouth</a:t>
            </a:r>
            <a:r>
              <a:rPr lang="en-US" sz="20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9936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7031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200" dirty="0">
                <a:latin typeface="Footlight MT Light"/>
              </a:rPr>
              <a:t>58 And they called Rebekah, and said to her, Will you go with this man? And she said, I will go. 59 And they sent away </a:t>
            </a:r>
            <a:r>
              <a:rPr lang="en-US" sz="2200" b="1" dirty="0">
                <a:solidFill>
                  <a:srgbClr val="FF0000"/>
                </a:solidFill>
                <a:latin typeface="OLBHEB"/>
              </a:rPr>
              <a:t>ta</a:t>
            </a:r>
            <a:r>
              <a:rPr lang="en-US" sz="2200" dirty="0">
                <a:latin typeface="Times New Roman"/>
              </a:rPr>
              <a:t>-</a:t>
            </a:r>
            <a:r>
              <a:rPr lang="en-US" sz="2200" dirty="0">
                <a:latin typeface="Footlight MT Light"/>
              </a:rPr>
              <a:t>Rebekah, their sister, and </a:t>
            </a:r>
            <a:r>
              <a:rPr lang="en-US" sz="2200" b="1" dirty="0">
                <a:solidFill>
                  <a:srgbClr val="FF0000"/>
                </a:solidFill>
                <a:latin typeface="OLBHEB"/>
              </a:rPr>
              <a:t>ta</a:t>
            </a:r>
            <a:r>
              <a:rPr lang="en-US" sz="2200" dirty="0">
                <a:latin typeface="Times New Roman"/>
              </a:rPr>
              <a:t>-</a:t>
            </a:r>
            <a:r>
              <a:rPr lang="en-US" sz="2200" dirty="0">
                <a:latin typeface="Footlight MT Light"/>
              </a:rPr>
              <a:t>her nurse, and </a:t>
            </a:r>
            <a:r>
              <a:rPr lang="en-US" sz="2200" b="1" dirty="0">
                <a:solidFill>
                  <a:srgbClr val="FF0000"/>
                </a:solidFill>
                <a:latin typeface="OLBHEB"/>
              </a:rPr>
              <a:t>ta</a:t>
            </a:r>
            <a:r>
              <a:rPr lang="en-US" sz="2200" dirty="0">
                <a:latin typeface="Times New Roman"/>
              </a:rPr>
              <a:t>-</a:t>
            </a:r>
            <a:r>
              <a:rPr lang="en-US" sz="2200" dirty="0">
                <a:latin typeface="Footlight MT Light"/>
              </a:rPr>
              <a:t>the servant of Abraham, and </a:t>
            </a:r>
            <a:r>
              <a:rPr lang="en-US" sz="2200" b="1" dirty="0">
                <a:solidFill>
                  <a:srgbClr val="FF0000"/>
                </a:solidFill>
                <a:latin typeface="OLBHEB"/>
              </a:rPr>
              <a:t>ta</a:t>
            </a:r>
            <a:r>
              <a:rPr lang="en-US" sz="2200" dirty="0">
                <a:latin typeface="Times New Roman"/>
              </a:rPr>
              <a:t>-</a:t>
            </a:r>
            <a:r>
              <a:rPr lang="en-US" sz="2200" dirty="0">
                <a:latin typeface="Footlight MT Light"/>
              </a:rPr>
              <a:t>his men. 60 And they blessed </a:t>
            </a:r>
            <a:r>
              <a:rPr lang="en-US" sz="2200" b="1" dirty="0">
                <a:solidFill>
                  <a:srgbClr val="FF0000"/>
                </a:solidFill>
                <a:latin typeface="OLBHEB"/>
              </a:rPr>
              <a:t>ta</a:t>
            </a:r>
            <a:r>
              <a:rPr lang="en-US" sz="2200" dirty="0">
                <a:latin typeface="Times New Roman"/>
              </a:rPr>
              <a:t>-</a:t>
            </a:r>
            <a:r>
              <a:rPr lang="en-US" sz="2200" dirty="0">
                <a:latin typeface="Footlight MT Light"/>
              </a:rPr>
              <a:t>Rebekah, and they said to her, Our sister, you will be of thousands of myriads, and your seed shall possess </a:t>
            </a:r>
            <a:r>
              <a:rPr lang="en-US" sz="2200" b="1" dirty="0">
                <a:solidFill>
                  <a:srgbClr val="FF0000"/>
                </a:solidFill>
                <a:latin typeface="OLBHEB"/>
              </a:rPr>
              <a:t>ta</a:t>
            </a:r>
            <a:r>
              <a:rPr lang="en-US" sz="2200" dirty="0">
                <a:latin typeface="Times New Roman"/>
              </a:rPr>
              <a:t> </a:t>
            </a:r>
            <a:r>
              <a:rPr lang="en-US" sz="2200" dirty="0">
                <a:latin typeface="Footlight MT Light"/>
              </a:rPr>
              <a:t>the gate of their haters. 61 And Rebekah, she arose, and her young women, and they rode upon the camels, and they went after the man: And the servant took </a:t>
            </a:r>
            <a:r>
              <a:rPr lang="en-US" sz="2200" b="1" dirty="0">
                <a:solidFill>
                  <a:srgbClr val="FF0000"/>
                </a:solidFill>
                <a:latin typeface="OLBHEB"/>
              </a:rPr>
              <a:t>ta</a:t>
            </a:r>
            <a:r>
              <a:rPr lang="en-US" sz="2200" dirty="0">
                <a:latin typeface="Times New Roman"/>
              </a:rPr>
              <a:t>-</a:t>
            </a:r>
            <a:r>
              <a:rPr lang="en-US" sz="2200" dirty="0">
                <a:latin typeface="Footlight MT Light"/>
              </a:rPr>
              <a:t>Rebekah, and left</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09053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319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1900" dirty="0">
                <a:latin typeface="Footlight MT Light"/>
              </a:rPr>
              <a:t>62 And Isaac came, coming to Beer </a:t>
            </a:r>
            <a:r>
              <a:rPr lang="en-US" sz="1900" dirty="0" err="1">
                <a:latin typeface="Footlight MT Light"/>
              </a:rPr>
              <a:t>Lahai</a:t>
            </a:r>
            <a:r>
              <a:rPr lang="en-US" sz="1900" dirty="0">
                <a:latin typeface="Footlight MT Light"/>
              </a:rPr>
              <a:t> </a:t>
            </a:r>
            <a:r>
              <a:rPr lang="en-US" sz="1900" dirty="0" err="1">
                <a:latin typeface="Footlight MT Light"/>
              </a:rPr>
              <a:t>Roi</a:t>
            </a:r>
            <a:r>
              <a:rPr lang="en-US" sz="1900" dirty="0">
                <a:latin typeface="Footlight MT Light"/>
              </a:rPr>
              <a:t>; and he was dwelling in the land of the Negev. 63 And Isaac went out to meditate in the field toward the facing of evening: and lifted his eyes, and looked, and behold, the camels were coming. 64 And Rebekah, she lifted </a:t>
            </a:r>
            <a:r>
              <a:rPr lang="en-US" sz="1900" b="1" dirty="0">
                <a:solidFill>
                  <a:srgbClr val="FF0000"/>
                </a:solidFill>
                <a:latin typeface="OLBHEB"/>
              </a:rPr>
              <a:t>ta</a:t>
            </a:r>
            <a:r>
              <a:rPr lang="en-US" sz="1900" dirty="0">
                <a:latin typeface="Times New Roman"/>
              </a:rPr>
              <a:t>-</a:t>
            </a:r>
            <a:r>
              <a:rPr lang="en-US" sz="1900" dirty="0">
                <a:latin typeface="Footlight MT Light"/>
              </a:rPr>
              <a:t>her eyes, and she saw </a:t>
            </a:r>
            <a:r>
              <a:rPr lang="en-US" sz="1900" b="1" dirty="0">
                <a:solidFill>
                  <a:srgbClr val="FF0000"/>
                </a:solidFill>
                <a:latin typeface="OLBHEB"/>
              </a:rPr>
              <a:t>ta</a:t>
            </a:r>
            <a:r>
              <a:rPr lang="en-US" sz="1900" dirty="0">
                <a:latin typeface="Times New Roman"/>
              </a:rPr>
              <a:t>-</a:t>
            </a:r>
            <a:r>
              <a:rPr lang="en-US" sz="1900" dirty="0">
                <a:latin typeface="Footlight MT Light"/>
              </a:rPr>
              <a:t>Isaac, and she got off from upon the camel. 65 And she said to the servant, Who is this man that is walking in the field to meet us? And the servant said, He is my master: And she took the veil, and she was covered. 66 And the servant made account to Isaac </a:t>
            </a:r>
            <a:r>
              <a:rPr lang="en-US" sz="1900" b="1" dirty="0">
                <a:solidFill>
                  <a:srgbClr val="FF0000"/>
                </a:solidFill>
                <a:latin typeface="OLBHEB"/>
              </a:rPr>
              <a:t>ta</a:t>
            </a:r>
            <a:r>
              <a:rPr lang="en-US" sz="1900" dirty="0">
                <a:latin typeface="Times New Roman"/>
              </a:rPr>
              <a:t> </a:t>
            </a:r>
            <a:r>
              <a:rPr lang="en-US" sz="1900" dirty="0">
                <a:latin typeface="Footlight MT Light"/>
              </a:rPr>
              <a:t>all of the things that were done. 67 And Isaac brought her to the tent of Sarah, his mother, and took </a:t>
            </a:r>
            <a:r>
              <a:rPr lang="en-US" sz="1900" b="1" dirty="0">
                <a:solidFill>
                  <a:srgbClr val="FF0000"/>
                </a:solidFill>
                <a:latin typeface="OLBHEB"/>
              </a:rPr>
              <a:t>ta</a:t>
            </a:r>
            <a:r>
              <a:rPr lang="en-US" sz="1900" dirty="0">
                <a:latin typeface="Times New Roman"/>
              </a:rPr>
              <a:t>-</a:t>
            </a:r>
            <a:r>
              <a:rPr lang="en-US" sz="1900" dirty="0">
                <a:latin typeface="Footlight MT Light"/>
              </a:rPr>
              <a:t>Rebekah, and she became to him for a wife; and loved her: And Isaac was comforted after his mother</a:t>
            </a:r>
            <a:r>
              <a:rPr lang="en-US" sz="1900" dirty="0" smtClean="0">
                <a:latin typeface="Footlight MT Light"/>
              </a:rPr>
              <a:t>.</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19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1203008"/>
            <a:ext cx="9144000" cy="2387600"/>
          </a:xfrm>
        </p:spPr>
        <p:txBody>
          <a:bodyPr>
            <a:noAutofit/>
          </a:bodyPr>
          <a:lstStyle/>
          <a:p>
            <a:r>
              <a:rPr lang="en-US" sz="8800" dirty="0" smtClean="0">
                <a:latin typeface="Footlight MT Light" panose="0204060206030A020304" pitchFamily="18" charset="0"/>
                <a:cs typeface="Times New Roman" panose="02020603050405020304" pitchFamily="18" charset="0"/>
              </a:rPr>
              <a:t>WHEN WAS YESHUA  BORN?</a:t>
            </a:r>
            <a:endParaRPr lang="en-US" sz="8800" dirty="0">
              <a:latin typeface="Footlight MT Light" panose="0204060206030A020304" pitchFamily="18" charset="0"/>
              <a:cs typeface="Times New Roman" panose="02020603050405020304" pitchFamily="18" charset="0"/>
            </a:endParaRPr>
          </a:p>
        </p:txBody>
      </p:sp>
      <p:sp>
        <p:nvSpPr>
          <p:cNvPr id="3" name="Subtitle 2"/>
          <p:cNvSpPr>
            <a:spLocks noGrp="1"/>
          </p:cNvSpPr>
          <p:nvPr>
            <p:ph type="subTitle" idx="1"/>
          </p:nvPr>
        </p:nvSpPr>
        <p:spPr>
          <a:xfrm>
            <a:off x="1409700" y="3876358"/>
            <a:ext cx="9144000" cy="2135822"/>
          </a:xfrm>
        </p:spPr>
        <p:txBody>
          <a:bodyPr>
            <a:normAutofit/>
          </a:bodyPr>
          <a:lstStyle/>
          <a:p>
            <a:r>
              <a:rPr lang="en-US" sz="7200" dirty="0" smtClean="0">
                <a:latin typeface="Footlight MT Light" panose="0204060206030A020304" pitchFamily="18" charset="0"/>
              </a:rPr>
              <a:t>Evidence Based on Scriptural Facts</a:t>
            </a:r>
            <a:endParaRPr lang="en-US" sz="7200" dirty="0">
              <a:latin typeface="Footlight MT Light" panose="0204060206030A020304" pitchFamily="18" charset="0"/>
            </a:endParaRPr>
          </a:p>
          <a:p>
            <a:endParaRPr lang="en-US" dirty="0"/>
          </a:p>
        </p:txBody>
      </p:sp>
    </p:spTree>
    <p:extLst>
      <p:ext uri="{BB962C8B-B14F-4D97-AF65-F5344CB8AC3E}">
        <p14:creationId xmlns:p14="http://schemas.microsoft.com/office/powerpoint/2010/main" val="1418340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901196"/>
          </a:xfrm>
          <a:prstGeom prst="rect">
            <a:avLst/>
          </a:prstGeom>
          <a:noFill/>
        </p:spPr>
        <p:txBody>
          <a:bodyPr wrap="square" rtlCol="0">
            <a:spAutoFit/>
          </a:bodyPr>
          <a:lstStyle/>
          <a:p>
            <a:pPr algn="ctr">
              <a:lnSpc>
                <a:spcPct val="150000"/>
              </a:lnSpc>
            </a:pPr>
            <a:r>
              <a:rPr lang="en-US" sz="2800" dirty="0">
                <a:latin typeface="Footlight MT Light"/>
              </a:rPr>
              <a:t>7 And she brought forth her Firstborn Son, and wrapped Him in swaddling clothes, and laid Him in a manger; because there was no room for them in the inn. 8 And there were in the same country shepherds abiding in the field, keeping watch over their flock by night. 9 And, lo, the messenger of </a:t>
            </a:r>
            <a:r>
              <a:rPr lang="en-US" sz="2800" b="1" dirty="0">
                <a:latin typeface="OLBHEB"/>
              </a:rPr>
              <a:t>hwhy</a:t>
            </a:r>
            <a:r>
              <a:rPr lang="en-US" sz="2800" dirty="0">
                <a:latin typeface="Footlight MT Light"/>
              </a:rPr>
              <a:t> came upon them, and the Glory of </a:t>
            </a:r>
            <a:r>
              <a:rPr lang="en-US" sz="2800" b="1" dirty="0">
                <a:latin typeface="OLBHEB"/>
              </a:rPr>
              <a:t>hwhy</a:t>
            </a:r>
            <a:r>
              <a:rPr lang="en-US" sz="2800" dirty="0">
                <a:latin typeface="Footlight MT Light"/>
              </a:rPr>
              <a:t> shone round about them: and they were sore afraid</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65727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0865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800" dirty="0" smtClean="0">
                <a:latin typeface="Footlight MT Light" panose="0204060206030A020304" pitchFamily="18" charset="0"/>
                <a:cs typeface="Times New Roman" panose="02020603050405020304" pitchFamily="18" charset="0"/>
              </a:rPr>
              <a:t>This reveals to us that the sun was setting to start the fifteenth day of the seventh month of </a:t>
            </a:r>
            <a:r>
              <a:rPr lang="en-US" sz="2800" dirty="0" err="1" smtClean="0">
                <a:latin typeface="Footlight MT Light" panose="0204060206030A020304" pitchFamily="18" charset="0"/>
                <a:cs typeface="Times New Roman" panose="02020603050405020304" pitchFamily="18" charset="0"/>
              </a:rPr>
              <a:t>Ethanim</a:t>
            </a:r>
            <a:r>
              <a:rPr lang="en-US" sz="2800" dirty="0" smtClean="0">
                <a:latin typeface="Footlight MT Light" panose="0204060206030A020304" pitchFamily="18" charset="0"/>
                <a:cs typeface="Times New Roman" panose="02020603050405020304" pitchFamily="18" charset="0"/>
              </a:rPr>
              <a:t>/Tishri which was the first day of Sukkoth, </a:t>
            </a:r>
            <a:r>
              <a:rPr lang="en-US" sz="2800" dirty="0">
                <a:latin typeface="Footlight MT Light" panose="0204060206030A020304" pitchFamily="18" charset="0"/>
                <a:cs typeface="Times New Roman" panose="02020603050405020304" pitchFamily="18" charset="0"/>
              </a:rPr>
              <a:t>and in my humble but strong opinion was also Isaac's fortieth </a:t>
            </a:r>
            <a:r>
              <a:rPr lang="en-US" sz="2800" dirty="0" smtClean="0">
                <a:latin typeface="Footlight MT Light" panose="0204060206030A020304" pitchFamily="18" charset="0"/>
                <a:cs typeface="Times New Roman" panose="02020603050405020304" pitchFamily="18" charset="0"/>
              </a:rPr>
              <a:t>birthday. This is what it says in the book of Genesis:</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1563660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7031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3200" dirty="0" smtClean="0">
                <a:solidFill>
                  <a:srgbClr val="FFFF00"/>
                </a:solidFill>
                <a:latin typeface="Footlight MT Light"/>
              </a:rPr>
              <a:t>Genesis</a:t>
            </a:r>
            <a:r>
              <a:rPr lang="en-US" sz="3200" dirty="0">
                <a:solidFill>
                  <a:srgbClr val="FFFF00"/>
                </a:solidFill>
                <a:latin typeface="Footlight MT Light"/>
              </a:rPr>
              <a:t> 25:20</a:t>
            </a:r>
            <a:r>
              <a:rPr lang="en-US" sz="3200" dirty="0">
                <a:latin typeface="Footlight MT Light"/>
              </a:rPr>
              <a:t> And Isaac was as son of forty years in his taking </a:t>
            </a:r>
            <a:r>
              <a:rPr lang="en-US" sz="3600" b="1" dirty="0">
                <a:solidFill>
                  <a:srgbClr val="FF0000"/>
                </a:solidFill>
                <a:latin typeface="OLBHEB"/>
              </a:rPr>
              <a:t>ta</a:t>
            </a:r>
            <a:r>
              <a:rPr lang="en-US" sz="3200" dirty="0">
                <a:latin typeface="Times New Roman"/>
              </a:rPr>
              <a:t>-</a:t>
            </a:r>
            <a:r>
              <a:rPr lang="en-US" sz="3200" dirty="0">
                <a:latin typeface="Footlight MT Light"/>
              </a:rPr>
              <a:t>Rebekah, daughter of </a:t>
            </a:r>
            <a:r>
              <a:rPr lang="en-US" sz="3200" dirty="0" err="1">
                <a:latin typeface="Footlight MT Light"/>
              </a:rPr>
              <a:t>Bethuel</a:t>
            </a:r>
            <a:r>
              <a:rPr lang="en-US" sz="3200" dirty="0">
                <a:latin typeface="Footlight MT Light"/>
              </a:rPr>
              <a:t>, the </a:t>
            </a:r>
            <a:r>
              <a:rPr lang="en-US" sz="3200" dirty="0" err="1">
                <a:latin typeface="Footlight MT Light"/>
              </a:rPr>
              <a:t>Aramite</a:t>
            </a:r>
            <a:r>
              <a:rPr lang="en-US" sz="3200" dirty="0">
                <a:latin typeface="Footlight MT Light"/>
              </a:rPr>
              <a:t>, from </a:t>
            </a:r>
            <a:r>
              <a:rPr lang="en-US" sz="3200" dirty="0" err="1">
                <a:latin typeface="Footlight MT Light"/>
              </a:rPr>
              <a:t>Padan</a:t>
            </a:r>
            <a:r>
              <a:rPr lang="en-US" sz="3200" dirty="0">
                <a:latin typeface="Footlight MT Light"/>
              </a:rPr>
              <a:t> Aram, sister to Laban, the </a:t>
            </a:r>
            <a:r>
              <a:rPr lang="en-US" sz="3200" dirty="0" err="1">
                <a:latin typeface="Footlight MT Light"/>
              </a:rPr>
              <a:t>Aramite</a:t>
            </a:r>
            <a:r>
              <a:rPr lang="en-US" sz="3200" dirty="0">
                <a:latin typeface="Footlight MT Light"/>
              </a:rPr>
              <a:t>, to himself for a wife</a:t>
            </a:r>
            <a:r>
              <a:rPr lang="en-US" sz="3200" dirty="0" smtClean="0">
                <a:latin typeface="Footlight MT Light"/>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78305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5498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800" dirty="0" smtClean="0">
                <a:latin typeface="Footlight MT Light" panose="0204060206030A020304" pitchFamily="18" charset="0"/>
                <a:cs typeface="Times New Roman" panose="02020603050405020304" pitchFamily="18" charset="0"/>
              </a:rPr>
              <a:t>What this Genesis passage reveals to us is that this was the day in which Isaac’s bride, Rebekah, was to arrive at sundown to start the new day, Isaac’s birthday, to become his wife. In other words, </a:t>
            </a:r>
            <a:r>
              <a:rPr lang="en-US" sz="2800" b="1" dirty="0">
                <a:solidFill>
                  <a:prstClr val="white"/>
                </a:solidFill>
                <a:latin typeface="Semitic Modern" panose="05010101010101010101" pitchFamily="2" charset="2"/>
              </a:rPr>
              <a:t>efei</a:t>
            </a:r>
            <a:r>
              <a:rPr lang="en-US" sz="2800" b="1" dirty="0" smtClean="0">
                <a:latin typeface="Times New Roman" panose="02020603050405020304" pitchFamily="18" charset="0"/>
                <a:cs typeface="Times New Roman" panose="02020603050405020304" pitchFamily="18" charset="0"/>
              </a:rPr>
              <a:t> </a:t>
            </a:r>
            <a:r>
              <a:rPr lang="en-US" sz="2800" dirty="0" smtClean="0">
                <a:latin typeface="Footlight MT Light" panose="0204060206030A020304" pitchFamily="18" charset="0"/>
                <a:cs typeface="Times New Roman" panose="02020603050405020304" pitchFamily="18" charset="0"/>
              </a:rPr>
              <a:t>was saying to Isaac, “Happy Birthday, Isaac. This is My birthday present to you…… REBEKAH!!!”.</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28978800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49086" y="844721"/>
            <a:ext cx="10493828" cy="5016758"/>
          </a:xfrm>
          <a:prstGeom prst="rect">
            <a:avLst/>
          </a:prstGeom>
          <a:noFill/>
        </p:spPr>
        <p:txBody>
          <a:bodyPr wrap="square" rtlCol="0">
            <a:spAutoFit/>
          </a:bodyPr>
          <a:lstStyle/>
          <a:p>
            <a:pPr algn="ctr"/>
            <a:r>
              <a:rPr lang="en-US" sz="8000" dirty="0" smtClean="0">
                <a:latin typeface="Footlight MT Light" panose="0204060206030A020304" pitchFamily="18" charset="0"/>
                <a:cs typeface="Times New Roman" panose="02020603050405020304" pitchFamily="18" charset="0"/>
              </a:rPr>
              <a:t>There were symbols of this Sukkoth scene of the arrival of Rebekah as Isaac’s bride:</a:t>
            </a:r>
            <a:endParaRPr lang="en-US" sz="8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38094242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smtClean="0">
                <a:latin typeface="Footlight MT Light" panose="0204060206030A020304" pitchFamily="18" charset="0"/>
                <a:cs typeface="Times New Roman" panose="02020603050405020304" pitchFamily="18" charset="0"/>
              </a:rPr>
              <a:t>THERE WERE SYMBOLS of THIS SUKKOTH SCENE OF THE ARRIVAL OF REBEKAH as </a:t>
            </a:r>
            <a:r>
              <a:rPr lang="en-US" sz="3600" b="1" cap="all" spc="300" dirty="0" err="1" smtClean="0">
                <a:latin typeface="Footlight MT Light" panose="0204060206030A020304" pitchFamily="18" charset="0"/>
                <a:cs typeface="Times New Roman" panose="02020603050405020304" pitchFamily="18" charset="0"/>
              </a:rPr>
              <a:t>isaac’s</a:t>
            </a:r>
            <a:r>
              <a:rPr lang="en-US" sz="3600" b="1" cap="all" spc="300" dirty="0" smtClean="0">
                <a:latin typeface="Footlight MT Light" panose="0204060206030A020304" pitchFamily="18" charset="0"/>
                <a:cs typeface="Times New Roman" panose="02020603050405020304" pitchFamily="18" charset="0"/>
              </a:rPr>
              <a:t> bride</a:t>
            </a:r>
            <a:endParaRPr lang="en-US" sz="3600" dirty="0">
              <a:latin typeface="Footlight MT Light" panose="0204060206030A020304" pitchFamily="18" charset="0"/>
              <a:cs typeface="Times New Roman" panose="02020603050405020304" pitchFamily="18" charset="0"/>
            </a:endParaRPr>
          </a:p>
        </p:txBody>
      </p:sp>
      <p:sp>
        <p:nvSpPr>
          <p:cNvPr id="3" name="Content Placeholder 2"/>
          <p:cNvSpPr>
            <a:spLocks noGrp="1"/>
          </p:cNvSpPr>
          <p:nvPr>
            <p:ph sz="half" idx="1"/>
          </p:nvPr>
        </p:nvSpPr>
        <p:spPr>
          <a:solidFill>
            <a:srgbClr val="C00000"/>
          </a:solidFill>
        </p:spPr>
        <p:txBody>
          <a:bodyPr>
            <a:normAutofit/>
          </a:bodyPr>
          <a:lstStyle/>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Abraham’s Senior Servant (strongly sourced as Eliezer)</a:t>
            </a:r>
          </a:p>
        </p:txBody>
      </p:sp>
      <p:sp>
        <p:nvSpPr>
          <p:cNvPr id="4" name="Content Placeholder 3"/>
          <p:cNvSpPr>
            <a:spLocks noGrp="1"/>
          </p:cNvSpPr>
          <p:nvPr>
            <p:ph sz="half" idx="2"/>
          </p:nvPr>
        </p:nvSpPr>
        <p:spPr>
          <a:solidFill>
            <a:srgbClr val="1EA21E"/>
          </a:solidFill>
        </p:spPr>
        <p:txBody>
          <a:bodyPr>
            <a:normAutofit/>
          </a:bodyPr>
          <a:lstStyle/>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The </a:t>
            </a:r>
            <a:r>
              <a:rPr lang="en-US" dirty="0" err="1" smtClean="0">
                <a:latin typeface="Footlight MT Light" panose="0204060206030A020304" pitchFamily="18" charset="0"/>
                <a:cs typeface="Times New Roman" panose="02020603050405020304" pitchFamily="18" charset="0"/>
              </a:rPr>
              <a:t>Ruakh</a:t>
            </a:r>
            <a:r>
              <a:rPr lang="en-US" dirty="0" smtClean="0">
                <a:latin typeface="Footlight MT Light" panose="0204060206030A020304" pitchFamily="18" charset="0"/>
                <a:cs typeface="Times New Roman" panose="02020603050405020304" pitchFamily="18" charset="0"/>
              </a:rPr>
              <a:t> </a:t>
            </a:r>
            <a:r>
              <a:rPr lang="en-US" dirty="0" err="1" smtClean="0">
                <a:latin typeface="Footlight MT Light" panose="0204060206030A020304" pitchFamily="18" charset="0"/>
                <a:cs typeface="Times New Roman" panose="02020603050405020304" pitchFamily="18" charset="0"/>
              </a:rPr>
              <a:t>HaKodesh</a:t>
            </a:r>
            <a:r>
              <a:rPr lang="en-US" dirty="0" smtClean="0">
                <a:latin typeface="Footlight MT Light" panose="0204060206030A020304" pitchFamily="18" charset="0"/>
                <a:cs typeface="Times New Roman" panose="02020603050405020304" pitchFamily="18" charset="0"/>
              </a:rPr>
              <a:t> (The Holy Spirit)</a:t>
            </a:r>
            <a:endParaRPr lang="en-US"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8886299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WERE SYMBOLS of THIS SUKKOTH SCENE OF THE ARRIVAL OF REBEKAH as </a:t>
            </a:r>
            <a:r>
              <a:rPr lang="en-US" sz="3600" b="1" cap="all" spc="300" dirty="0" err="1">
                <a:solidFill>
                  <a:prstClr val="white"/>
                </a:solidFill>
                <a:latin typeface="Footlight MT Light" panose="0204060206030A020304" pitchFamily="18" charset="0"/>
                <a:cs typeface="Times New Roman" panose="02020603050405020304" pitchFamily="18" charset="0"/>
              </a:rPr>
              <a:t>isaac’s</a:t>
            </a:r>
            <a:r>
              <a:rPr lang="en-US" sz="3600" b="1" cap="all" spc="300" dirty="0">
                <a:solidFill>
                  <a:prstClr val="white"/>
                </a:solidFill>
                <a:latin typeface="Footlight MT Light" panose="0204060206030A020304" pitchFamily="18" charset="0"/>
                <a:cs typeface="Times New Roman" panose="02020603050405020304" pitchFamily="18" charset="0"/>
              </a:rPr>
              <a:t> bride</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solidFill>
            <a:srgbClr val="C00000"/>
          </a:solidFill>
        </p:spPr>
        <p:txBody>
          <a:bodyPr>
            <a:normAutofit/>
          </a:bodyPr>
          <a:lstStyle/>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Abraham’s Senior Servant (strongly sourced as Eliezer)</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Isaac, the bridegroom</a:t>
            </a:r>
          </a:p>
        </p:txBody>
      </p:sp>
      <p:sp>
        <p:nvSpPr>
          <p:cNvPr id="4" name="Content Placeholder 3"/>
          <p:cNvSpPr>
            <a:spLocks noGrp="1"/>
          </p:cNvSpPr>
          <p:nvPr>
            <p:ph sz="half" idx="2"/>
          </p:nvPr>
        </p:nvSpPr>
        <p:spPr>
          <a:solidFill>
            <a:srgbClr val="1EA21E"/>
          </a:solidFill>
        </p:spPr>
        <p:txBody>
          <a:bodyPr>
            <a:normAutofit/>
          </a:bodyPr>
          <a:lstStyle/>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The </a:t>
            </a:r>
            <a:r>
              <a:rPr lang="en-US" dirty="0" err="1" smtClean="0">
                <a:latin typeface="Footlight MT Light" panose="0204060206030A020304" pitchFamily="18" charset="0"/>
                <a:cs typeface="Times New Roman" panose="02020603050405020304" pitchFamily="18" charset="0"/>
              </a:rPr>
              <a:t>Ruakh</a:t>
            </a:r>
            <a:r>
              <a:rPr lang="en-US" dirty="0" smtClean="0">
                <a:latin typeface="Footlight MT Light" panose="0204060206030A020304" pitchFamily="18" charset="0"/>
                <a:cs typeface="Times New Roman" panose="02020603050405020304" pitchFamily="18" charset="0"/>
              </a:rPr>
              <a:t> </a:t>
            </a:r>
            <a:r>
              <a:rPr lang="en-US" dirty="0" err="1" smtClean="0">
                <a:latin typeface="Footlight MT Light" panose="0204060206030A020304" pitchFamily="18" charset="0"/>
                <a:cs typeface="Times New Roman" panose="02020603050405020304" pitchFamily="18" charset="0"/>
              </a:rPr>
              <a:t>HaKodesh</a:t>
            </a:r>
            <a:r>
              <a:rPr lang="en-US" dirty="0" smtClean="0">
                <a:latin typeface="Footlight MT Light" panose="0204060206030A020304" pitchFamily="18" charset="0"/>
                <a:cs typeface="Times New Roman" panose="02020603050405020304" pitchFamily="18" charset="0"/>
              </a:rPr>
              <a:t> (The Holy Spirit)</a:t>
            </a:r>
            <a:endParaRPr lang="en-US" sz="2000" dirty="0" smtClean="0">
              <a:latin typeface="Footlight MT Light" panose="0204060206030A020304" pitchFamily="18" charset="0"/>
              <a:cs typeface="Times New Roman" panose="02020603050405020304" pitchFamily="18" charset="0"/>
            </a:endParaRP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Yeshua, the Bridegroom</a:t>
            </a:r>
          </a:p>
        </p:txBody>
      </p:sp>
    </p:spTree>
    <p:extLst>
      <p:ext uri="{BB962C8B-B14F-4D97-AF65-F5344CB8AC3E}">
        <p14:creationId xmlns:p14="http://schemas.microsoft.com/office/powerpoint/2010/main" val="346986939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WERE SYMBOLS of THIS SUKKOTH SCENE OF THE ARRIVAL OF REBEKAH as </a:t>
            </a:r>
            <a:r>
              <a:rPr lang="en-US" sz="3600" b="1" cap="all" spc="300" dirty="0" err="1">
                <a:solidFill>
                  <a:prstClr val="white"/>
                </a:solidFill>
                <a:latin typeface="Footlight MT Light" panose="0204060206030A020304" pitchFamily="18" charset="0"/>
                <a:cs typeface="Times New Roman" panose="02020603050405020304" pitchFamily="18" charset="0"/>
              </a:rPr>
              <a:t>isaac’s</a:t>
            </a:r>
            <a:r>
              <a:rPr lang="en-US" sz="3600" b="1" cap="all" spc="300" dirty="0">
                <a:solidFill>
                  <a:prstClr val="white"/>
                </a:solidFill>
                <a:latin typeface="Footlight MT Light" panose="0204060206030A020304" pitchFamily="18" charset="0"/>
                <a:cs typeface="Times New Roman" panose="02020603050405020304" pitchFamily="18" charset="0"/>
              </a:rPr>
              <a:t> bride</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solidFill>
            <a:srgbClr val="C00000"/>
          </a:solidFill>
        </p:spPr>
        <p:txBody>
          <a:bodyPr>
            <a:normAutofit/>
          </a:bodyPr>
          <a:lstStyle/>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Abraham’s Senior Servant (strongly sourced as Eliezer)</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Isaac, the bridegroom</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Rebekah, Isaac’s bride</a:t>
            </a:r>
          </a:p>
        </p:txBody>
      </p:sp>
      <p:sp>
        <p:nvSpPr>
          <p:cNvPr id="4" name="Content Placeholder 3"/>
          <p:cNvSpPr>
            <a:spLocks noGrp="1"/>
          </p:cNvSpPr>
          <p:nvPr>
            <p:ph sz="half" idx="2"/>
          </p:nvPr>
        </p:nvSpPr>
        <p:spPr>
          <a:solidFill>
            <a:srgbClr val="1EA21E"/>
          </a:solidFill>
        </p:spPr>
        <p:txBody>
          <a:bodyPr>
            <a:normAutofit/>
          </a:bodyPr>
          <a:lstStyle/>
          <a:p>
            <a:pPr lvl="0">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The </a:t>
            </a:r>
            <a:r>
              <a:rPr lang="en-US" dirty="0" err="1">
                <a:solidFill>
                  <a:prstClr val="white"/>
                </a:solidFill>
                <a:latin typeface="Footlight MT Light" panose="0204060206030A020304" pitchFamily="18" charset="0"/>
                <a:cs typeface="Times New Roman" panose="02020603050405020304" pitchFamily="18" charset="0"/>
              </a:rPr>
              <a:t>Ruakh</a:t>
            </a:r>
            <a:r>
              <a:rPr lang="en-US" dirty="0">
                <a:solidFill>
                  <a:prstClr val="white"/>
                </a:solidFill>
                <a:latin typeface="Footlight MT Light" panose="0204060206030A020304" pitchFamily="18" charset="0"/>
                <a:cs typeface="Times New Roman" panose="02020603050405020304" pitchFamily="18" charset="0"/>
              </a:rPr>
              <a:t> </a:t>
            </a:r>
            <a:r>
              <a:rPr lang="en-US" dirty="0" err="1">
                <a:solidFill>
                  <a:prstClr val="white"/>
                </a:solidFill>
                <a:latin typeface="Footlight MT Light" panose="0204060206030A020304" pitchFamily="18" charset="0"/>
                <a:cs typeface="Times New Roman" panose="02020603050405020304" pitchFamily="18" charset="0"/>
              </a:rPr>
              <a:t>HaKodesh</a:t>
            </a:r>
            <a:r>
              <a:rPr lang="en-US" dirty="0">
                <a:solidFill>
                  <a:prstClr val="white"/>
                </a:solidFill>
                <a:latin typeface="Footlight MT Light" panose="0204060206030A020304" pitchFamily="18" charset="0"/>
                <a:cs typeface="Times New Roman" panose="02020603050405020304" pitchFamily="18" charset="0"/>
              </a:rPr>
              <a:t> (The Holy Spirit</a:t>
            </a:r>
            <a:r>
              <a:rPr lang="en-US" dirty="0" smtClean="0">
                <a:solidFill>
                  <a:prstClr val="white"/>
                </a:solidFill>
                <a:latin typeface="Footlight MT Light" panose="0204060206030A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Yeshua, the Bridegroom</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The Believers, Yeshua’s Bride</a:t>
            </a:r>
          </a:p>
        </p:txBody>
      </p:sp>
    </p:spTree>
    <p:extLst>
      <p:ext uri="{BB962C8B-B14F-4D97-AF65-F5344CB8AC3E}">
        <p14:creationId xmlns:p14="http://schemas.microsoft.com/office/powerpoint/2010/main" val="419999922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WERE SYMBOLS of THIS SUKKOTH SCENE OF THE ARRIVAL OF REBEKAH as </a:t>
            </a:r>
            <a:r>
              <a:rPr lang="en-US" sz="3600" b="1" cap="all" spc="300" dirty="0" err="1">
                <a:solidFill>
                  <a:prstClr val="white"/>
                </a:solidFill>
                <a:latin typeface="Footlight MT Light" panose="0204060206030A020304" pitchFamily="18" charset="0"/>
                <a:cs typeface="Times New Roman" panose="02020603050405020304" pitchFamily="18" charset="0"/>
              </a:rPr>
              <a:t>isaac’s</a:t>
            </a:r>
            <a:r>
              <a:rPr lang="en-US" sz="3600" b="1" cap="all" spc="300" dirty="0">
                <a:solidFill>
                  <a:prstClr val="white"/>
                </a:solidFill>
                <a:latin typeface="Footlight MT Light" panose="0204060206030A020304" pitchFamily="18" charset="0"/>
                <a:cs typeface="Times New Roman" panose="02020603050405020304" pitchFamily="18" charset="0"/>
              </a:rPr>
              <a:t> bride</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solidFill>
            <a:srgbClr val="C00000"/>
          </a:solidFill>
        </p:spPr>
        <p:txBody>
          <a:bodyPr>
            <a:normAutofit/>
          </a:bodyPr>
          <a:lstStyle/>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Abraham’s Senior Servant (strongly sourced as Eliezer)</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Isaac, the bridegroom</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Rebekah, Isaac’s bride</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Sunset, which begins the first day of Sukkoth, Isaac’s birthday</a:t>
            </a:r>
          </a:p>
        </p:txBody>
      </p:sp>
      <p:sp>
        <p:nvSpPr>
          <p:cNvPr id="4" name="Content Placeholder 3"/>
          <p:cNvSpPr>
            <a:spLocks noGrp="1"/>
          </p:cNvSpPr>
          <p:nvPr>
            <p:ph sz="half" idx="2"/>
          </p:nvPr>
        </p:nvSpPr>
        <p:spPr>
          <a:solidFill>
            <a:srgbClr val="1EA21E"/>
          </a:solidFill>
        </p:spPr>
        <p:txBody>
          <a:bodyPr>
            <a:normAutofit/>
          </a:bodyPr>
          <a:lstStyle/>
          <a:p>
            <a:pPr lvl="0">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The </a:t>
            </a:r>
            <a:r>
              <a:rPr lang="en-US" dirty="0" err="1">
                <a:solidFill>
                  <a:prstClr val="white"/>
                </a:solidFill>
                <a:latin typeface="Footlight MT Light" panose="0204060206030A020304" pitchFamily="18" charset="0"/>
                <a:cs typeface="Times New Roman" panose="02020603050405020304" pitchFamily="18" charset="0"/>
              </a:rPr>
              <a:t>Ruakh</a:t>
            </a:r>
            <a:r>
              <a:rPr lang="en-US" dirty="0">
                <a:solidFill>
                  <a:prstClr val="white"/>
                </a:solidFill>
                <a:latin typeface="Footlight MT Light" panose="0204060206030A020304" pitchFamily="18" charset="0"/>
                <a:cs typeface="Times New Roman" panose="02020603050405020304" pitchFamily="18" charset="0"/>
              </a:rPr>
              <a:t> </a:t>
            </a:r>
            <a:r>
              <a:rPr lang="en-US" dirty="0" err="1">
                <a:solidFill>
                  <a:prstClr val="white"/>
                </a:solidFill>
                <a:latin typeface="Footlight MT Light" panose="0204060206030A020304" pitchFamily="18" charset="0"/>
                <a:cs typeface="Times New Roman" panose="02020603050405020304" pitchFamily="18" charset="0"/>
              </a:rPr>
              <a:t>HaKodesh</a:t>
            </a:r>
            <a:r>
              <a:rPr lang="en-US" dirty="0">
                <a:solidFill>
                  <a:prstClr val="white"/>
                </a:solidFill>
                <a:latin typeface="Footlight MT Light" panose="0204060206030A020304" pitchFamily="18" charset="0"/>
                <a:cs typeface="Times New Roman" panose="02020603050405020304" pitchFamily="18" charset="0"/>
              </a:rPr>
              <a:t> (The Holy Spirit</a:t>
            </a:r>
            <a:r>
              <a:rPr lang="en-US" dirty="0" smtClean="0">
                <a:solidFill>
                  <a:prstClr val="white"/>
                </a:solidFill>
                <a:latin typeface="Footlight MT Light" panose="0204060206030A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Yeshua, the Bridegroom</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The Believers, Yeshua’s Bride</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Sunset, which begins the first day of Sukkoth, Yeshua’s birthday</a:t>
            </a:r>
          </a:p>
        </p:txBody>
      </p:sp>
    </p:spTree>
    <p:extLst>
      <p:ext uri="{BB962C8B-B14F-4D97-AF65-F5344CB8AC3E}">
        <p14:creationId xmlns:p14="http://schemas.microsoft.com/office/powerpoint/2010/main" val="3030652423"/>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WERE SYMBOLS of THIS SUKKOTH SCENE OF THE ARRIVAL OF REBEKAH as </a:t>
            </a:r>
            <a:r>
              <a:rPr lang="en-US" sz="3600" b="1" cap="all" spc="300" dirty="0" err="1">
                <a:solidFill>
                  <a:prstClr val="white"/>
                </a:solidFill>
                <a:latin typeface="Footlight MT Light" panose="0204060206030A020304" pitchFamily="18" charset="0"/>
                <a:cs typeface="Times New Roman" panose="02020603050405020304" pitchFamily="18" charset="0"/>
              </a:rPr>
              <a:t>isaac’s</a:t>
            </a:r>
            <a:r>
              <a:rPr lang="en-US" sz="3600" b="1" cap="all" spc="300" dirty="0">
                <a:solidFill>
                  <a:prstClr val="white"/>
                </a:solidFill>
                <a:latin typeface="Footlight MT Light" panose="0204060206030A020304" pitchFamily="18" charset="0"/>
                <a:cs typeface="Times New Roman" panose="02020603050405020304" pitchFamily="18" charset="0"/>
              </a:rPr>
              <a:t> bride</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solidFill>
            <a:srgbClr val="C00000"/>
          </a:solidFill>
        </p:spPr>
        <p:txBody>
          <a:bodyPr>
            <a:normAutofit lnSpcReduction="10000"/>
          </a:bodyPr>
          <a:lstStyle/>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Abraham’s Senior Servant (strongly sourced as Eliezer)</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Isaac, the bridegroom</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Rebekah, Isaac’s bride</a:t>
            </a:r>
          </a:p>
          <a:p>
            <a:pPr>
              <a:buFont typeface="Wingdings" panose="05000000000000000000" pitchFamily="2" charset="2"/>
              <a:buChar char="v"/>
            </a:pPr>
            <a:r>
              <a:rPr lang="en-US" dirty="0">
                <a:latin typeface="Footlight MT Light" panose="0204060206030A020304" pitchFamily="18" charset="0"/>
                <a:cs typeface="Times New Roman" panose="02020603050405020304" pitchFamily="18" charset="0"/>
              </a:rPr>
              <a:t>Sunset, </a:t>
            </a:r>
            <a:r>
              <a:rPr lang="en-US" dirty="0" smtClean="0">
                <a:latin typeface="Footlight MT Light" panose="0204060206030A020304" pitchFamily="18" charset="0"/>
                <a:cs typeface="Times New Roman" panose="02020603050405020304" pitchFamily="18" charset="0"/>
              </a:rPr>
              <a:t>which begins the </a:t>
            </a:r>
            <a:r>
              <a:rPr lang="en-US" dirty="0">
                <a:latin typeface="Footlight MT Light" panose="0204060206030A020304" pitchFamily="18" charset="0"/>
                <a:cs typeface="Times New Roman" panose="02020603050405020304" pitchFamily="18" charset="0"/>
              </a:rPr>
              <a:t>first day of Sukkoth, Isaac’s </a:t>
            </a:r>
            <a:r>
              <a:rPr lang="en-US" dirty="0" smtClean="0">
                <a:latin typeface="Footlight MT Light" panose="0204060206030A020304" pitchFamily="18" charset="0"/>
                <a:cs typeface="Times New Roman" panose="02020603050405020304" pitchFamily="18" charset="0"/>
              </a:rPr>
              <a:t>birthday</a:t>
            </a:r>
          </a:p>
          <a:p>
            <a:pPr marL="0" indent="0">
              <a:buNone/>
            </a:pPr>
            <a:endParaRPr lang="en-US" sz="1600" dirty="0" smtClean="0">
              <a:latin typeface="Footlight MT Light" panose="0204060206030A020304" pitchFamily="18" charset="0"/>
              <a:cs typeface="Times New Roman" panose="02020603050405020304" pitchFamily="18" charset="0"/>
            </a:endParaRP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The arrival of Rebekah to Isaac on the first day of Sukkoth</a:t>
            </a:r>
          </a:p>
        </p:txBody>
      </p:sp>
      <p:sp>
        <p:nvSpPr>
          <p:cNvPr id="4" name="Content Placeholder 3"/>
          <p:cNvSpPr>
            <a:spLocks noGrp="1"/>
          </p:cNvSpPr>
          <p:nvPr>
            <p:ph sz="half" idx="2"/>
          </p:nvPr>
        </p:nvSpPr>
        <p:spPr>
          <a:solidFill>
            <a:srgbClr val="1EA21E"/>
          </a:solidFill>
        </p:spPr>
        <p:txBody>
          <a:bodyPr>
            <a:normAutofit lnSpcReduction="10000"/>
          </a:bodyPr>
          <a:lstStyle/>
          <a:p>
            <a:pPr lvl="0">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The </a:t>
            </a:r>
            <a:r>
              <a:rPr lang="en-US" dirty="0" err="1">
                <a:solidFill>
                  <a:prstClr val="white"/>
                </a:solidFill>
                <a:latin typeface="Footlight MT Light" panose="0204060206030A020304" pitchFamily="18" charset="0"/>
                <a:cs typeface="Times New Roman" panose="02020603050405020304" pitchFamily="18" charset="0"/>
              </a:rPr>
              <a:t>Ruakh</a:t>
            </a:r>
            <a:r>
              <a:rPr lang="en-US" dirty="0">
                <a:solidFill>
                  <a:prstClr val="white"/>
                </a:solidFill>
                <a:latin typeface="Footlight MT Light" panose="0204060206030A020304" pitchFamily="18" charset="0"/>
                <a:cs typeface="Times New Roman" panose="02020603050405020304" pitchFamily="18" charset="0"/>
              </a:rPr>
              <a:t> </a:t>
            </a:r>
            <a:r>
              <a:rPr lang="en-US" dirty="0" err="1">
                <a:solidFill>
                  <a:prstClr val="white"/>
                </a:solidFill>
                <a:latin typeface="Footlight MT Light" panose="0204060206030A020304" pitchFamily="18" charset="0"/>
                <a:cs typeface="Times New Roman" panose="02020603050405020304" pitchFamily="18" charset="0"/>
              </a:rPr>
              <a:t>HaKodesh</a:t>
            </a:r>
            <a:r>
              <a:rPr lang="en-US" dirty="0">
                <a:solidFill>
                  <a:prstClr val="white"/>
                </a:solidFill>
                <a:latin typeface="Footlight MT Light" panose="0204060206030A020304" pitchFamily="18" charset="0"/>
                <a:cs typeface="Times New Roman" panose="02020603050405020304" pitchFamily="18" charset="0"/>
              </a:rPr>
              <a:t> (The Holy Spirit</a:t>
            </a:r>
            <a:r>
              <a:rPr lang="en-US" dirty="0" smtClean="0">
                <a:solidFill>
                  <a:prstClr val="white"/>
                </a:solidFill>
                <a:latin typeface="Footlight MT Light" panose="0204060206030A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Yeshua, the Bridegroom</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The Believers, Yeshua’s Bride</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Sunset, which begins the first day of Sukkoth, Yeshua’s birthday</a:t>
            </a:r>
          </a:p>
          <a:p>
            <a:pPr>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The arrival of </a:t>
            </a:r>
            <a:r>
              <a:rPr lang="en-US" dirty="0">
                <a:latin typeface="Footlight MT Light" panose="0204060206030A020304" pitchFamily="18" charset="0"/>
                <a:cs typeface="Times New Roman" panose="02020603050405020304" pitchFamily="18" charset="0"/>
              </a:rPr>
              <a:t>t</a:t>
            </a:r>
            <a:r>
              <a:rPr lang="en-US" dirty="0" smtClean="0">
                <a:latin typeface="Footlight MT Light" panose="0204060206030A020304" pitchFamily="18" charset="0"/>
                <a:cs typeface="Times New Roman" panose="02020603050405020304" pitchFamily="18" charset="0"/>
              </a:rPr>
              <a:t>he </a:t>
            </a:r>
            <a:r>
              <a:rPr lang="en-US" dirty="0">
                <a:latin typeface="Footlight MT Light" panose="0204060206030A020304" pitchFamily="18" charset="0"/>
                <a:cs typeface="Times New Roman" panose="02020603050405020304" pitchFamily="18" charset="0"/>
              </a:rPr>
              <a:t>B</a:t>
            </a:r>
            <a:r>
              <a:rPr lang="en-US" dirty="0" smtClean="0">
                <a:latin typeface="Footlight MT Light" panose="0204060206030A020304" pitchFamily="18" charset="0"/>
                <a:cs typeface="Times New Roman" panose="02020603050405020304" pitchFamily="18" charset="0"/>
              </a:rPr>
              <a:t>elievers to Yeshua on the first day of Sukkoth</a:t>
            </a:r>
            <a:endParaRPr lang="en-US"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2815383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71946" y="1526988"/>
            <a:ext cx="10493828" cy="3785652"/>
          </a:xfrm>
          <a:prstGeom prst="rect">
            <a:avLst/>
          </a:prstGeom>
          <a:noFill/>
        </p:spPr>
        <p:txBody>
          <a:bodyPr wrap="square" rtlCol="0">
            <a:spAutoFit/>
          </a:bodyPr>
          <a:lstStyle/>
          <a:p>
            <a:pPr algn="ctr"/>
            <a:r>
              <a:rPr lang="en-US" sz="8000" dirty="0">
                <a:latin typeface="Footlight MT Light" panose="0204060206030A020304" pitchFamily="18" charset="0"/>
                <a:cs typeface="Times New Roman" panose="02020603050405020304" pitchFamily="18" charset="0"/>
              </a:rPr>
              <a:t>What is to be </a:t>
            </a:r>
            <a:r>
              <a:rPr lang="en-US" sz="8000" dirty="0" smtClean="0">
                <a:latin typeface="Footlight MT Light" panose="0204060206030A020304" pitchFamily="18" charset="0"/>
                <a:cs typeface="Times New Roman" panose="02020603050405020304" pitchFamily="18" charset="0"/>
              </a:rPr>
              <a:t>revealed in this source </a:t>
            </a:r>
            <a:r>
              <a:rPr lang="en-US" sz="8000" dirty="0">
                <a:latin typeface="Footlight MT Light" panose="0204060206030A020304" pitchFamily="18" charset="0"/>
                <a:cs typeface="Times New Roman" panose="02020603050405020304" pitchFamily="18" charset="0"/>
              </a:rPr>
              <a:t>is a revelation in </a:t>
            </a:r>
            <a:r>
              <a:rPr lang="en-US" sz="8000" dirty="0" smtClean="0">
                <a:latin typeface="Footlight MT Light" panose="0204060206030A020304" pitchFamily="18" charset="0"/>
                <a:cs typeface="Times New Roman" panose="02020603050405020304" pitchFamily="18" charset="0"/>
              </a:rPr>
              <a:t>itself.</a:t>
            </a:r>
            <a:endParaRPr lang="en-US" sz="8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58537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indent="0" algn="ctr">
              <a:lnSpc>
                <a:spcPct val="150000"/>
              </a:lnSpc>
              <a:buNone/>
            </a:pPr>
            <a:r>
              <a:rPr lang="en-US" sz="2800" dirty="0">
                <a:latin typeface="Footlight MT Light"/>
              </a:rPr>
              <a:t>10 And the messenger said unto them, Fear not: for, behold, I bring you good tidings of great joy, which shall be to all people. 11 For unto you is born this day in the city of David a </a:t>
            </a:r>
            <a:r>
              <a:rPr lang="en-US" sz="2800" dirty="0" err="1">
                <a:latin typeface="Footlight MT Light"/>
              </a:rPr>
              <a:t>Saviour</a:t>
            </a:r>
            <a:r>
              <a:rPr lang="en-US" sz="2800" dirty="0">
                <a:latin typeface="Footlight MT Light"/>
              </a:rPr>
              <a:t>, which is </a:t>
            </a:r>
            <a:r>
              <a:rPr lang="en-US" sz="2800" b="1" dirty="0">
                <a:latin typeface="OLBHEB"/>
              </a:rPr>
              <a:t>hwhy</a:t>
            </a:r>
            <a:r>
              <a:rPr lang="en-US" sz="2800" dirty="0">
                <a:latin typeface="Footlight MT Light"/>
              </a:rPr>
              <a:t> Messiah. 12 And this shall be a Sign unto you; Ye shall find the Babe wrapped in swaddling clothes, lying in a manger</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71104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60516" y="1380853"/>
            <a:ext cx="10493828" cy="4154984"/>
          </a:xfrm>
          <a:prstGeom prst="rect">
            <a:avLst/>
          </a:prstGeom>
          <a:noFill/>
        </p:spPr>
        <p:txBody>
          <a:bodyPr wrap="square" rtlCol="0">
            <a:spAutoFit/>
          </a:bodyPr>
          <a:lstStyle/>
          <a:p>
            <a:pPr algn="ctr"/>
            <a:r>
              <a:rPr lang="en-US" sz="8800" dirty="0" smtClean="0">
                <a:latin typeface="Footlight MT Light" panose="0204060206030A020304" pitchFamily="18" charset="0"/>
                <a:cs typeface="Times New Roman" panose="02020603050405020304" pitchFamily="18" charset="0"/>
              </a:rPr>
              <a:t>This chapter contains events related to the Fall High Holy Days:</a:t>
            </a:r>
            <a:endParaRPr lang="en-US" sz="8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83440735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smtClean="0">
                <a:latin typeface="Footlight MT Light" panose="0204060206030A020304" pitchFamily="18" charset="0"/>
                <a:cs typeface="Times New Roman" panose="02020603050405020304" pitchFamily="18" charset="0"/>
              </a:rPr>
              <a:t>Events in THIS CHAPTER are RELATED TO THE FALL HIGH HOLY DAYS</a:t>
            </a:r>
            <a:endParaRPr lang="en-US" sz="36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2862322"/>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4000" dirty="0" smtClean="0">
                <a:latin typeface="Footlight MT Light" panose="0204060206030A020304" pitchFamily="18" charset="0"/>
                <a:cs typeface="Times New Roman" panose="02020603050405020304" pitchFamily="18" charset="0"/>
              </a:rPr>
              <a:t>Genesis 24:1-10: Abraham sending his senior servant, Eliezer, to find a wife for Isaac…</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36075352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862322"/>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4000" dirty="0" smtClean="0">
                <a:latin typeface="Footlight MT Light" panose="0204060206030A020304" pitchFamily="18" charset="0"/>
                <a:cs typeface="Times New Roman" panose="02020603050405020304" pitchFamily="18" charset="0"/>
              </a:rPr>
              <a:t>Genesis 24:1-10: Abraham sending his senior servant, Eliezer, to find a wife for Isaac…</a:t>
            </a:r>
            <a:endParaRPr lang="en-US" sz="4000" dirty="0">
              <a:latin typeface="Footlight MT Light" panose="0204060206030A020304" pitchFamily="18" charset="0"/>
              <a:cs typeface="Times New Roman" panose="02020603050405020304" pitchFamily="18" charset="0"/>
            </a:endParaRPr>
          </a:p>
        </p:txBody>
      </p:sp>
      <p:sp>
        <p:nvSpPr>
          <p:cNvPr id="3" name="TextBox 2"/>
          <p:cNvSpPr txBox="1"/>
          <p:nvPr/>
        </p:nvSpPr>
        <p:spPr>
          <a:xfrm>
            <a:off x="4237195" y="5336010"/>
            <a:ext cx="3720783" cy="769441"/>
          </a:xfrm>
          <a:prstGeom prst="rect">
            <a:avLst/>
          </a:prstGeom>
          <a:noFill/>
        </p:spPr>
        <p:txBody>
          <a:bodyPr wrap="square" rtlCol="0">
            <a:spAutoFit/>
          </a:bodyPr>
          <a:lstStyle/>
          <a:p>
            <a:r>
              <a:rPr lang="en-US" sz="4400" b="1" dirty="0" smtClean="0">
                <a:solidFill>
                  <a:srgbClr val="FFFF00"/>
                </a:solidFill>
                <a:latin typeface="Footlight MT Light" panose="0204060206030A020304" pitchFamily="18" charset="0"/>
                <a:cs typeface="Times New Roman" panose="02020603050405020304" pitchFamily="18" charset="0"/>
              </a:rPr>
              <a:t>YOM TERUAH</a:t>
            </a:r>
            <a:endParaRPr lang="en-US" sz="4400" b="1"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99421751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954655"/>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4400" dirty="0" smtClean="0">
                <a:latin typeface="Footlight MT Light" panose="0204060206030A020304" pitchFamily="18" charset="0"/>
                <a:cs typeface="Times New Roman" panose="02020603050405020304" pitchFamily="18" charset="0"/>
              </a:rPr>
              <a:t>What Abraham did was a call, or “shouting”, to Eliezer to find a wife for Isaac.</a:t>
            </a:r>
            <a:endParaRPr lang="en-US" sz="4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9686838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139321"/>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3200" dirty="0" smtClean="0">
                <a:latin typeface="Footlight MT Light" panose="0204060206030A020304" pitchFamily="18" charset="0"/>
                <a:cs typeface="Times New Roman" panose="02020603050405020304" pitchFamily="18" charset="0"/>
              </a:rPr>
              <a:t>Genesis 24:11-61: Eliezer meeting Rebekah, staying the night at her family’s estate, and leaving with Rebekah in the morning…</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83319478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139321"/>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3200" dirty="0" smtClean="0">
                <a:latin typeface="Footlight MT Light" panose="0204060206030A020304" pitchFamily="18" charset="0"/>
                <a:cs typeface="Times New Roman" panose="02020603050405020304" pitchFamily="18" charset="0"/>
              </a:rPr>
              <a:t>Genesis 24:11-61: </a:t>
            </a:r>
            <a:r>
              <a:rPr lang="en-US" sz="3200" dirty="0">
                <a:latin typeface="Footlight MT Light" panose="0204060206030A020304" pitchFamily="18" charset="0"/>
                <a:cs typeface="Times New Roman" panose="02020603050405020304" pitchFamily="18" charset="0"/>
              </a:rPr>
              <a:t>Eliezer meeting Rebekah, staying the night at her family’s </a:t>
            </a:r>
            <a:r>
              <a:rPr lang="en-US" sz="3200" dirty="0" smtClean="0">
                <a:latin typeface="Footlight MT Light" panose="0204060206030A020304" pitchFamily="18" charset="0"/>
                <a:cs typeface="Times New Roman" panose="02020603050405020304" pitchFamily="18" charset="0"/>
              </a:rPr>
              <a:t>estate, </a:t>
            </a:r>
            <a:r>
              <a:rPr lang="en-US" sz="3200" dirty="0">
                <a:latin typeface="Footlight MT Light" panose="0204060206030A020304" pitchFamily="18" charset="0"/>
                <a:cs typeface="Times New Roman" panose="02020603050405020304" pitchFamily="18" charset="0"/>
              </a:rPr>
              <a:t>and leaving with Rebekah in the </a:t>
            </a:r>
            <a:r>
              <a:rPr lang="en-US" sz="3200" dirty="0" smtClean="0">
                <a:latin typeface="Footlight MT Light" panose="0204060206030A020304" pitchFamily="18" charset="0"/>
                <a:cs typeface="Times New Roman" panose="02020603050405020304" pitchFamily="18" charset="0"/>
              </a:rPr>
              <a:t>morning…</a:t>
            </a:r>
            <a:endParaRPr lang="en-US" sz="3200" dirty="0">
              <a:latin typeface="Footlight MT Light" panose="0204060206030A020304" pitchFamily="18" charset="0"/>
              <a:cs typeface="Times New Roman" panose="02020603050405020304" pitchFamily="18" charset="0"/>
            </a:endParaRPr>
          </a:p>
        </p:txBody>
      </p:sp>
      <p:sp>
        <p:nvSpPr>
          <p:cNvPr id="3" name="TextBox 2"/>
          <p:cNvSpPr txBox="1"/>
          <p:nvPr/>
        </p:nvSpPr>
        <p:spPr>
          <a:xfrm>
            <a:off x="4347129" y="5474509"/>
            <a:ext cx="3500915" cy="769441"/>
          </a:xfrm>
          <a:prstGeom prst="rect">
            <a:avLst/>
          </a:prstGeom>
          <a:noFill/>
        </p:spPr>
        <p:txBody>
          <a:bodyPr wrap="square" rtlCol="0">
            <a:spAutoFit/>
          </a:bodyPr>
          <a:lstStyle/>
          <a:p>
            <a:r>
              <a:rPr lang="en-US" sz="4400" b="1" dirty="0" smtClean="0">
                <a:solidFill>
                  <a:srgbClr val="FFFF00"/>
                </a:solidFill>
                <a:latin typeface="Footlight MT Light" panose="0204060206030A020304" pitchFamily="18" charset="0"/>
                <a:cs typeface="Times New Roman" panose="02020603050405020304" pitchFamily="18" charset="0"/>
              </a:rPr>
              <a:t>YOM KIPPUR</a:t>
            </a:r>
            <a:endParaRPr lang="en-US" sz="4400" b="1"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13500318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7317"/>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3600" dirty="0" smtClean="0">
                <a:latin typeface="Footlight MT Light" panose="0204060206030A020304" pitchFamily="18" charset="0"/>
                <a:cs typeface="Times New Roman" panose="02020603050405020304" pitchFamily="18" charset="0"/>
              </a:rPr>
              <a:t>Eliezer inflicted his soul praying to </a:t>
            </a:r>
            <a:r>
              <a:rPr lang="en-US" sz="3600" b="1" dirty="0" smtClean="0">
                <a:latin typeface="Semitic Modern" panose="05010101010101010101" pitchFamily="2" charset="2"/>
                <a:cs typeface="Times New Roman" panose="02020603050405020304" pitchFamily="18" charset="0"/>
              </a:rPr>
              <a:t>efei</a:t>
            </a:r>
            <a:r>
              <a:rPr lang="en-US" sz="3600" dirty="0" smtClean="0">
                <a:latin typeface="Footlight MT Light" panose="0204060206030A020304" pitchFamily="18" charset="0"/>
                <a:cs typeface="Times New Roman" panose="02020603050405020304" pitchFamily="18" charset="0"/>
              </a:rPr>
              <a:t>, and Rebekah inflicted her soul by going out of her way getting water for Eliezer, his men and his camels until they were quenched.</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65612619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862322"/>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4000" dirty="0" smtClean="0">
                <a:latin typeface="Footlight MT Light" panose="0204060206030A020304" pitchFamily="18" charset="0"/>
                <a:cs typeface="Times New Roman" panose="02020603050405020304" pitchFamily="18" charset="0"/>
              </a:rPr>
              <a:t>This is what the prophet Isaiah says regarding Yom Kippur, which is noted in his book:</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9291077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78149"/>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200" dirty="0" smtClean="0">
                <a:solidFill>
                  <a:srgbClr val="FFFF00"/>
                </a:solidFill>
                <a:latin typeface="Footlight MT Light" panose="0204060206030A020304" pitchFamily="18" charset="0"/>
                <a:cs typeface="Times New Roman" panose="02020603050405020304" pitchFamily="18" charset="0"/>
              </a:rPr>
              <a:t>Isaiah 58:6</a:t>
            </a:r>
            <a:r>
              <a:rPr lang="en-US" sz="2200" b="1" dirty="0" smtClean="0">
                <a:latin typeface="Times New Roman" panose="02020603050405020304" pitchFamily="18" charset="0"/>
                <a:cs typeface="Times New Roman" panose="02020603050405020304" pitchFamily="18" charset="0"/>
              </a:rPr>
              <a:t> </a:t>
            </a:r>
            <a:r>
              <a:rPr lang="en-US" sz="2200" dirty="0">
                <a:latin typeface="Footlight MT Light"/>
              </a:rPr>
              <a:t>Is not this the Fast that I have chosen? To loose the bands of wickedness, to undo the heavy burdens, and to let the oppressed go free, and that ye break every yoke? 7 Is it not to deal thy bread to the hungry, and that thou bring the poor that are cast out to thy house? When thou </a:t>
            </a:r>
            <a:r>
              <a:rPr lang="en-US" sz="2200" dirty="0" err="1">
                <a:latin typeface="Footlight MT Light"/>
              </a:rPr>
              <a:t>seest</a:t>
            </a:r>
            <a:r>
              <a:rPr lang="en-US" sz="2200" dirty="0">
                <a:latin typeface="Footlight MT Light"/>
              </a:rPr>
              <a:t> the naked, that thou cover him; and that thou hide not thyself from thine own flesh? 8 Then shall thy light break forth as the morning, and thine health shall spring forth speedily: and thy righteousness shall go before thee; the Glory of </a:t>
            </a:r>
            <a:r>
              <a:rPr lang="en-US" sz="2200" b="1" dirty="0">
                <a:latin typeface="OLBHEB"/>
              </a:rPr>
              <a:t>hwhy</a:t>
            </a:r>
            <a:r>
              <a:rPr lang="en-US" sz="2200" dirty="0">
                <a:latin typeface="Footlight MT Light"/>
              </a:rPr>
              <a:t> shall be thy </a:t>
            </a:r>
            <a:r>
              <a:rPr lang="en-US" sz="2200" dirty="0" err="1">
                <a:latin typeface="Footlight MT Light"/>
              </a:rPr>
              <a:t>Rereward</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8872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801314"/>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400" dirty="0">
                <a:latin typeface="Footlight MT Light"/>
              </a:rPr>
              <a:t>9 Then shalt thou call, and </a:t>
            </a:r>
            <a:r>
              <a:rPr lang="en-US" sz="2400" b="1" dirty="0">
                <a:latin typeface="OLBHEB"/>
              </a:rPr>
              <a:t>hwhy</a:t>
            </a:r>
            <a:r>
              <a:rPr lang="en-US" sz="2400" dirty="0">
                <a:latin typeface="Footlight MT Light"/>
              </a:rPr>
              <a:t> shall answer; thou shalt cry, and he shall say, Here I am. If thou take away from the midst of thee the yoke, the putting forth of the finger, and speaking vanity; 10 And if thou draw out thy soul to the hungry, and satisfy the afflicted soul; then shall thy light rise in obscurity, and thy darkness be as the noonday: 11 And </a:t>
            </a:r>
            <a:r>
              <a:rPr lang="en-US" sz="2400" b="1" dirty="0">
                <a:latin typeface="OLBHEB"/>
              </a:rPr>
              <a:t>hwhy</a:t>
            </a:r>
            <a:r>
              <a:rPr lang="en-US" sz="2400" dirty="0">
                <a:latin typeface="Footlight MT Light"/>
              </a:rPr>
              <a:t> shall guide thee continually, and satisfy thy soul in drought, and make fat thy bones: and thou shalt be like a watered garden, and like a spring of water, whose waters fail not</a:t>
            </a:r>
            <a:r>
              <a:rPr lang="en-US" sz="2400" dirty="0" smtClean="0">
                <a:latin typeface="Footlight MT Light"/>
              </a:rPr>
              <a:t>.</a:t>
            </a:r>
            <a:endParaRPr lang="en-US"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483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1962204"/>
          </a:xfrm>
          <a:prstGeom prst="rect">
            <a:avLst/>
          </a:prstGeom>
          <a:noFill/>
        </p:spPr>
        <p:txBody>
          <a:bodyPr wrap="square" rtlCol="0">
            <a:spAutoFit/>
          </a:bodyPr>
          <a:lstStyle/>
          <a:p>
            <a:pPr indent="0" algn="ctr">
              <a:lnSpc>
                <a:spcPct val="150000"/>
              </a:lnSpc>
              <a:buNone/>
            </a:pPr>
            <a:r>
              <a:rPr lang="en-US" sz="2800" dirty="0">
                <a:latin typeface="Footlight MT Light"/>
              </a:rPr>
              <a:t>13 And suddenly there was with the messenger a multitude of the heavenly host praising </a:t>
            </a:r>
            <a:r>
              <a:rPr lang="en-US" sz="2800" b="1" dirty="0">
                <a:latin typeface="OLBHEB"/>
              </a:rPr>
              <a:t>hwhy</a:t>
            </a:r>
            <a:r>
              <a:rPr lang="en-US" sz="2800" dirty="0">
                <a:latin typeface="Footlight MT Light"/>
              </a:rPr>
              <a:t>, and saying, 14 Glory to </a:t>
            </a:r>
            <a:r>
              <a:rPr lang="en-US" sz="2800" b="1" dirty="0">
                <a:latin typeface="OLBHEB"/>
              </a:rPr>
              <a:t>hwhy</a:t>
            </a:r>
            <a:r>
              <a:rPr lang="en-US" sz="2800" dirty="0">
                <a:latin typeface="Footlight MT Light"/>
              </a:rPr>
              <a:t> in the highest, and on earth peace, good will toward men</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36649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785652"/>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4000" dirty="0" smtClean="0">
                <a:latin typeface="Footlight MT Light" panose="0204060206030A020304" pitchFamily="18" charset="0"/>
                <a:cs typeface="Times New Roman" panose="02020603050405020304" pitchFamily="18" charset="0"/>
              </a:rPr>
              <a:t>In this case, Rebekah was a “watered garden” providing water to </a:t>
            </a:r>
            <a:r>
              <a:rPr lang="en-US" sz="4000" dirty="0">
                <a:latin typeface="Footlight MT Light" panose="0204060206030A020304" pitchFamily="18" charset="0"/>
                <a:cs typeface="Times New Roman" panose="02020603050405020304" pitchFamily="18" charset="0"/>
              </a:rPr>
              <a:t>Eliezer, commonly accepted as Abraham's servant, </a:t>
            </a:r>
            <a:r>
              <a:rPr lang="en-US" sz="4000" dirty="0" smtClean="0">
                <a:latin typeface="Footlight MT Light" panose="0204060206030A020304" pitchFamily="18" charset="0"/>
                <a:cs typeface="Times New Roman" panose="02020603050405020304" pitchFamily="18" charset="0"/>
              </a:rPr>
              <a:t>the </a:t>
            </a:r>
            <a:r>
              <a:rPr lang="en-US" sz="4000" dirty="0">
                <a:latin typeface="Footlight MT Light" panose="0204060206030A020304" pitchFamily="18" charset="0"/>
                <a:cs typeface="Times New Roman" panose="02020603050405020304" pitchFamily="18" charset="0"/>
              </a:rPr>
              <a:t>men and the camels.</a:t>
            </a:r>
          </a:p>
        </p:txBody>
      </p:sp>
    </p:spTree>
    <p:extLst>
      <p:ext uri="{BB962C8B-B14F-4D97-AF65-F5344CB8AC3E}">
        <p14:creationId xmlns:p14="http://schemas.microsoft.com/office/powerpoint/2010/main" val="2662837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862322"/>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4000" dirty="0" smtClean="0">
                <a:latin typeface="Footlight MT Light" panose="0204060206030A020304" pitchFamily="18" charset="0"/>
                <a:cs typeface="Times New Roman" panose="02020603050405020304" pitchFamily="18" charset="0"/>
              </a:rPr>
              <a:t>Genesis 24:62-67: Eliezer brings Rebekah to Isaac for a wife…</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3691670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862322"/>
          </a:xfrm>
          <a:prstGeom prst="rect">
            <a:avLst/>
          </a:prstGeom>
          <a:noFill/>
        </p:spPr>
        <p:txBody>
          <a:bodyPr wrap="square" rtlCol="0">
            <a:spAutoFit/>
          </a:bodyPr>
          <a:lstStyle/>
          <a:p>
            <a:pPr lvl="0" algn="ctr">
              <a:lnSpc>
                <a:spcPct val="150000"/>
              </a:lnSpc>
            </a:pPr>
            <a:r>
              <a:rPr lang="en-US" sz="3600" b="1" u="sng" dirty="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4000" dirty="0" smtClean="0">
                <a:latin typeface="Footlight MT Light" panose="0204060206030A020304" pitchFamily="18" charset="0"/>
                <a:cs typeface="Times New Roman" panose="02020603050405020304" pitchFamily="18" charset="0"/>
              </a:rPr>
              <a:t>Genesis 24:62-67: </a:t>
            </a:r>
            <a:r>
              <a:rPr lang="en-US" sz="4000" dirty="0">
                <a:latin typeface="Footlight MT Light" panose="0204060206030A020304" pitchFamily="18" charset="0"/>
                <a:cs typeface="Times New Roman" panose="02020603050405020304" pitchFamily="18" charset="0"/>
              </a:rPr>
              <a:t>Eliezer </a:t>
            </a:r>
            <a:r>
              <a:rPr lang="en-US" sz="4000" dirty="0" smtClean="0">
                <a:latin typeface="Footlight MT Light" panose="0204060206030A020304" pitchFamily="18" charset="0"/>
                <a:cs typeface="Times New Roman" panose="02020603050405020304" pitchFamily="18" charset="0"/>
              </a:rPr>
              <a:t>brings </a:t>
            </a:r>
            <a:r>
              <a:rPr lang="en-US" sz="4000" dirty="0">
                <a:latin typeface="Footlight MT Light" panose="0204060206030A020304" pitchFamily="18" charset="0"/>
                <a:cs typeface="Times New Roman" panose="02020603050405020304" pitchFamily="18" charset="0"/>
              </a:rPr>
              <a:t>Rebekah to Isaac for a </a:t>
            </a:r>
            <a:r>
              <a:rPr lang="en-US" sz="4000" dirty="0" smtClean="0">
                <a:latin typeface="Footlight MT Light" panose="0204060206030A020304" pitchFamily="18" charset="0"/>
                <a:cs typeface="Times New Roman" panose="02020603050405020304" pitchFamily="18" charset="0"/>
              </a:rPr>
              <a:t>wife…</a:t>
            </a:r>
            <a:endParaRPr lang="en-US" sz="4000" dirty="0">
              <a:latin typeface="Footlight MT Light" panose="0204060206030A020304" pitchFamily="18" charset="0"/>
              <a:cs typeface="Times New Roman" panose="02020603050405020304" pitchFamily="18" charset="0"/>
            </a:endParaRPr>
          </a:p>
        </p:txBody>
      </p:sp>
      <p:sp>
        <p:nvSpPr>
          <p:cNvPr id="3" name="TextBox 2"/>
          <p:cNvSpPr txBox="1"/>
          <p:nvPr/>
        </p:nvSpPr>
        <p:spPr>
          <a:xfrm>
            <a:off x="4710706" y="5336010"/>
            <a:ext cx="2773761" cy="769441"/>
          </a:xfrm>
          <a:prstGeom prst="rect">
            <a:avLst/>
          </a:prstGeom>
          <a:noFill/>
        </p:spPr>
        <p:txBody>
          <a:bodyPr wrap="square" rtlCol="0">
            <a:spAutoFit/>
          </a:bodyPr>
          <a:lstStyle/>
          <a:p>
            <a:r>
              <a:rPr lang="en-US" sz="4400" b="1" dirty="0" smtClean="0">
                <a:solidFill>
                  <a:srgbClr val="FFFF00"/>
                </a:solidFill>
                <a:latin typeface="Footlight MT Light" panose="0204060206030A020304" pitchFamily="18" charset="0"/>
                <a:cs typeface="Times New Roman" panose="02020603050405020304" pitchFamily="18" charset="0"/>
              </a:rPr>
              <a:t>SUKKOTH</a:t>
            </a:r>
            <a:endParaRPr lang="en-US" sz="4400" b="1"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82829827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Events in THIS CHAPTER are RELATED TO THE FALL HIGH HOLY DAYS</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785652"/>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#4: Genesis 24:1-67</a:t>
            </a:r>
          </a:p>
          <a:p>
            <a:pPr indent="0" algn="ctr">
              <a:lnSpc>
                <a:spcPct val="150000"/>
              </a:lnSpc>
              <a:buNone/>
            </a:pPr>
            <a:r>
              <a:rPr lang="en-US" sz="2800" dirty="0" smtClean="0">
                <a:latin typeface="Footlight MT Light" panose="0204060206030A020304" pitchFamily="18" charset="0"/>
                <a:cs typeface="Times New Roman" panose="02020603050405020304" pitchFamily="18" charset="0"/>
              </a:rPr>
              <a:t>I have written a detailed commentary in the Torah portion of </a:t>
            </a:r>
          </a:p>
          <a:p>
            <a:pPr indent="0" algn="ctr">
              <a:lnSpc>
                <a:spcPct val="150000"/>
              </a:lnSpc>
              <a:buNone/>
            </a:pPr>
            <a:r>
              <a:rPr lang="en-US" sz="2800" dirty="0" err="1" smtClean="0">
                <a:latin typeface="Footlight MT Light" panose="0204060206030A020304" pitchFamily="18" charset="0"/>
                <a:cs typeface="Times New Roman" panose="02020603050405020304" pitchFamily="18" charset="0"/>
              </a:rPr>
              <a:t>Khay-yey</a:t>
            </a:r>
            <a:r>
              <a:rPr lang="en-US" sz="2800" dirty="0" smtClean="0">
                <a:latin typeface="Footlight MT Light" panose="0204060206030A020304" pitchFamily="18" charset="0"/>
                <a:cs typeface="Times New Roman" panose="02020603050405020304" pitchFamily="18" charset="0"/>
              </a:rPr>
              <a:t> Sarah regarding this chapter. You can access it at the website below by copying and pasting it on a webpage:</a:t>
            </a:r>
          </a:p>
          <a:p>
            <a:pPr indent="0" algn="ctr">
              <a:lnSpc>
                <a:spcPct val="150000"/>
              </a:lnSpc>
              <a:buNone/>
            </a:pPr>
            <a:r>
              <a:rPr lang="en-US" dirty="0" smtClean="0">
                <a:solidFill>
                  <a:srgbClr val="FFFF00"/>
                </a:solidFill>
                <a:latin typeface="Footlight MT Light" panose="0204060206030A020304" pitchFamily="18" charset="0"/>
                <a:cs typeface="Times New Roman" panose="02020603050405020304" pitchFamily="18" charset="0"/>
                <a:hlinkClick r:id="rId2"/>
              </a:rPr>
              <a:t>http://thealeph-tavproject.com/The%20Aleph-Tav%20Project%204%20Torah%20Nuggets-%20Khai-yey%20Sarah.html</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99489183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887131"/>
            <a:ext cx="10493828"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FIVE:</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58547204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873976"/>
            <a:ext cx="10493828" cy="3046988"/>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Deuteronomy 31:10-13</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2061329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3965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#5: Deuteronomy 31:10-13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pPr>
            <a:r>
              <a:rPr lang="en-US" sz="2800" dirty="0">
                <a:latin typeface="Footlight MT Light"/>
              </a:rPr>
              <a:t>10 And Moses commanded them, to say, Of the end of seven years, in the Appointed Time of the year of the </a:t>
            </a:r>
            <a:r>
              <a:rPr lang="en-US" sz="2800" dirty="0" err="1">
                <a:latin typeface="Footlight MT Light"/>
              </a:rPr>
              <a:t>Shemitah</a:t>
            </a:r>
            <a:r>
              <a:rPr lang="en-US" sz="2800" dirty="0">
                <a:latin typeface="Footlight MT Light"/>
              </a:rPr>
              <a:t>-release, on the Feast of the Sukkoth, 11 in coming all of Israel to see </a:t>
            </a:r>
            <a:r>
              <a:rPr lang="en-US" sz="3200" b="1" dirty="0">
                <a:solidFill>
                  <a:srgbClr val="FF0000"/>
                </a:solidFill>
                <a:latin typeface="OLBHEB"/>
              </a:rPr>
              <a:t>ta</a:t>
            </a:r>
            <a:r>
              <a:rPr lang="en-US" sz="2800" dirty="0">
                <a:latin typeface="Times New Roman"/>
              </a:rPr>
              <a:t>-</a:t>
            </a:r>
            <a:r>
              <a:rPr lang="en-US" sz="2800" dirty="0">
                <a:latin typeface="Footlight MT Light"/>
              </a:rPr>
              <a:t>the Face of </a:t>
            </a:r>
            <a:r>
              <a:rPr lang="en-US" sz="2800" b="1" dirty="0">
                <a:latin typeface="OLBHEB"/>
              </a:rPr>
              <a:t>hwhy</a:t>
            </a:r>
            <a:r>
              <a:rPr lang="en-US" sz="2800" dirty="0">
                <a:latin typeface="Footlight MT Light"/>
              </a:rPr>
              <a:t>, your Elohim, in the Place which shall choose, you shall proclaim </a:t>
            </a:r>
            <a:r>
              <a:rPr lang="en-US" sz="3200" b="1" dirty="0">
                <a:solidFill>
                  <a:srgbClr val="FF0000"/>
                </a:solidFill>
                <a:latin typeface="OLBHEB"/>
              </a:rPr>
              <a:t>ta</a:t>
            </a:r>
            <a:r>
              <a:rPr lang="en-US" sz="2800" dirty="0">
                <a:latin typeface="Times New Roman"/>
              </a:rPr>
              <a:t>-</a:t>
            </a:r>
            <a:r>
              <a:rPr lang="en-US" sz="2800" dirty="0">
                <a:latin typeface="Footlight MT Light"/>
              </a:rPr>
              <a:t>this Teaching (Torah) before all of Israel in their ears</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6183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7814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#5: Deuteronomy 31:10-13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pPr>
            <a:r>
              <a:rPr lang="en-US" sz="2200" dirty="0">
                <a:latin typeface="Footlight MT Light"/>
              </a:rPr>
              <a:t>12 the Assembly of </a:t>
            </a:r>
            <a:r>
              <a:rPr lang="en-US" sz="2200" b="1" dirty="0">
                <a:solidFill>
                  <a:srgbClr val="FF0000"/>
                </a:solidFill>
                <a:latin typeface="OLBHEB"/>
              </a:rPr>
              <a:t>ta</a:t>
            </a:r>
            <a:r>
              <a:rPr lang="en-US" sz="2200" dirty="0">
                <a:latin typeface="Times New Roman"/>
              </a:rPr>
              <a:t>-</a:t>
            </a:r>
            <a:r>
              <a:rPr lang="en-US" sz="2200" dirty="0">
                <a:latin typeface="Footlight MT Light"/>
              </a:rPr>
              <a:t>the People, the men, and the women, and the little ones, and your stranger who is in your gates, by that, they may hear, and by that, they may learn, and they may revere (fear, awe) </a:t>
            </a:r>
            <a:r>
              <a:rPr lang="en-US" sz="2200" b="1" dirty="0">
                <a:solidFill>
                  <a:srgbClr val="FF0000"/>
                </a:solidFill>
                <a:latin typeface="OLBHEB"/>
              </a:rPr>
              <a:t>ta</a:t>
            </a:r>
            <a:r>
              <a:rPr lang="en-US" sz="2200" dirty="0">
                <a:latin typeface="Times New Roman"/>
              </a:rPr>
              <a:t>-</a:t>
            </a:r>
            <a:r>
              <a:rPr lang="en-US" sz="2200" b="1" dirty="0" err="1">
                <a:latin typeface="OLBHEB"/>
              </a:rPr>
              <a:t>hwhy</a:t>
            </a:r>
            <a:r>
              <a:rPr lang="en-US" sz="2200" dirty="0">
                <a:latin typeface="Footlight MT Light"/>
              </a:rPr>
              <a:t>, your Elohim, and observe him to do </a:t>
            </a:r>
            <a:r>
              <a:rPr lang="en-US" sz="2200" b="1" dirty="0">
                <a:solidFill>
                  <a:srgbClr val="FF0000"/>
                </a:solidFill>
                <a:latin typeface="OLBHEB"/>
              </a:rPr>
              <a:t>ta</a:t>
            </a:r>
            <a:r>
              <a:rPr lang="en-US" sz="2200" dirty="0">
                <a:latin typeface="Times New Roman"/>
              </a:rPr>
              <a:t>-</a:t>
            </a:r>
            <a:r>
              <a:rPr lang="en-US" sz="2200" dirty="0">
                <a:latin typeface="Footlight MT Light"/>
              </a:rPr>
              <a:t>all of the Words of this Teaching (Torah): 13 And their sons whom they have not known, they shall hear, and they shall learn to revere (fear, awe) </a:t>
            </a:r>
            <a:r>
              <a:rPr lang="en-US" sz="2200" b="1" dirty="0">
                <a:solidFill>
                  <a:srgbClr val="FF0000"/>
                </a:solidFill>
                <a:latin typeface="OLBHEB"/>
              </a:rPr>
              <a:t>ta</a:t>
            </a:r>
            <a:r>
              <a:rPr lang="en-US" sz="2200" dirty="0">
                <a:latin typeface="Times New Roman"/>
              </a:rPr>
              <a:t>-</a:t>
            </a:r>
            <a:r>
              <a:rPr lang="en-US" sz="2200" b="1" dirty="0" err="1">
                <a:latin typeface="OLBHEB"/>
              </a:rPr>
              <a:t>hwhy</a:t>
            </a:r>
            <a:r>
              <a:rPr lang="en-US" sz="2200" dirty="0">
                <a:latin typeface="Footlight MT Light"/>
              </a:rPr>
              <a:t>, your Elohim all of the days which you are living upon the ground which you are going there over the Jordan to possess her</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07851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0865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#5: Deuteronomy 31:10-13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pPr>
            <a:r>
              <a:rPr lang="en-US" sz="2800" dirty="0" smtClean="0">
                <a:latin typeface="Footlight MT Light" panose="0204060206030A020304" pitchFamily="18" charset="0"/>
                <a:cs typeface="Times New Roman" panose="02020603050405020304" pitchFamily="18" charset="0"/>
              </a:rPr>
              <a:t>Traditionally, this is what the Orthodox Jews call “</a:t>
            </a:r>
            <a:r>
              <a:rPr lang="en-US" sz="2800" dirty="0" err="1" smtClean="0">
                <a:latin typeface="Footlight MT Light" panose="0204060206030A020304" pitchFamily="18" charset="0"/>
                <a:cs typeface="Times New Roman" panose="02020603050405020304" pitchFamily="18" charset="0"/>
              </a:rPr>
              <a:t>Simchat</a:t>
            </a:r>
            <a:r>
              <a:rPr lang="en-US" sz="2800" dirty="0" smtClean="0">
                <a:latin typeface="Footlight MT Light" panose="0204060206030A020304" pitchFamily="18" charset="0"/>
                <a:cs typeface="Times New Roman" panose="02020603050405020304" pitchFamily="18" charset="0"/>
              </a:rPr>
              <a:t> Torah” (Rejoicing of/[with the] Torah). They read the Torah on the day after the eighth day which they call “</a:t>
            </a:r>
            <a:r>
              <a:rPr lang="en-US" sz="2800" dirty="0" err="1" smtClean="0">
                <a:latin typeface="Footlight MT Light" panose="0204060206030A020304" pitchFamily="18" charset="0"/>
                <a:cs typeface="Times New Roman" panose="02020603050405020304" pitchFamily="18" charset="0"/>
              </a:rPr>
              <a:t>Shemini</a:t>
            </a:r>
            <a:r>
              <a:rPr lang="en-US" sz="2800" dirty="0" smtClean="0">
                <a:latin typeface="Footlight MT Light" panose="0204060206030A020304" pitchFamily="18" charset="0"/>
                <a:cs typeface="Times New Roman" panose="02020603050405020304" pitchFamily="18" charset="0"/>
              </a:rPr>
              <a:t> Atzeret” (Eighth day of Solemn Assembly). They based </a:t>
            </a:r>
            <a:r>
              <a:rPr lang="en-US" sz="2800" dirty="0" err="1" smtClean="0">
                <a:latin typeface="Footlight MT Light" panose="0204060206030A020304" pitchFamily="18" charset="0"/>
                <a:cs typeface="Times New Roman" panose="02020603050405020304" pitchFamily="18" charset="0"/>
              </a:rPr>
              <a:t>Simchat</a:t>
            </a:r>
            <a:r>
              <a:rPr lang="en-US" sz="2800" dirty="0" smtClean="0">
                <a:latin typeface="Footlight MT Light" panose="0204060206030A020304" pitchFamily="18" charset="0"/>
                <a:cs typeface="Times New Roman" panose="02020603050405020304" pitchFamily="18" charset="0"/>
              </a:rPr>
              <a:t> Torah on this Scripture source.</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9706745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731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#5: Deuteronomy 31:10-13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pPr>
            <a:r>
              <a:rPr lang="en-US" sz="2400" dirty="0" smtClean="0">
                <a:latin typeface="Footlight MT Light" panose="0204060206030A020304" pitchFamily="18" charset="0"/>
                <a:cs typeface="Times New Roman" panose="02020603050405020304" pitchFamily="18" charset="0"/>
              </a:rPr>
              <a:t>The issue with this, is that the Scripture says the Torah is to be read on, or </a:t>
            </a:r>
            <a:r>
              <a:rPr lang="en-US" sz="2400" u="sng" dirty="0" smtClean="0">
                <a:latin typeface="Footlight MT Light" panose="0204060206030A020304" pitchFamily="18" charset="0"/>
                <a:cs typeface="Times New Roman" panose="02020603050405020304" pitchFamily="18" charset="0"/>
              </a:rPr>
              <a:t>during</a:t>
            </a:r>
            <a:r>
              <a:rPr lang="en-US" sz="2400" dirty="0" smtClean="0">
                <a:latin typeface="Footlight MT Light" panose="0204060206030A020304" pitchFamily="18" charset="0"/>
                <a:cs typeface="Times New Roman" panose="02020603050405020304" pitchFamily="18" charset="0"/>
              </a:rPr>
              <a:t>, the Feast of Tabernacles, and </a:t>
            </a:r>
            <a:r>
              <a:rPr lang="en-US" sz="2400" u="sng" dirty="0" smtClean="0">
                <a:latin typeface="Footlight MT Light" panose="0204060206030A020304" pitchFamily="18" charset="0"/>
                <a:cs typeface="Times New Roman" panose="02020603050405020304" pitchFamily="18" charset="0"/>
              </a:rPr>
              <a:t>not</a:t>
            </a:r>
            <a:r>
              <a:rPr lang="en-US" sz="2400" dirty="0" smtClean="0">
                <a:latin typeface="Footlight MT Light" panose="0204060206030A020304" pitchFamily="18" charset="0"/>
                <a:cs typeface="Times New Roman" panose="02020603050405020304" pitchFamily="18" charset="0"/>
              </a:rPr>
              <a:t> on the Solemn Assembly. It is an act to read the Torah during the time of rejoicing, because the reading of the Torah is a “joyous occasion”, and not a serious occasion. In other words, in my opinion, the religious Judaica tradition made it a psychological means to say that the Torah is serious, and not joyful. I will brief more of this later on in the teaching.</a:t>
            </a:r>
            <a:endParaRPr 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982335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901196"/>
          </a:xfrm>
          <a:prstGeom prst="rect">
            <a:avLst/>
          </a:prstGeom>
          <a:noFill/>
        </p:spPr>
        <p:txBody>
          <a:bodyPr wrap="square" rtlCol="0">
            <a:spAutoFit/>
          </a:bodyPr>
          <a:lstStyle/>
          <a:p>
            <a:pPr indent="0" algn="ctr">
              <a:lnSpc>
                <a:spcPct val="150000"/>
              </a:lnSpc>
              <a:buNone/>
            </a:pPr>
            <a:r>
              <a:rPr lang="en-US" sz="2800" dirty="0">
                <a:latin typeface="Footlight MT Light"/>
              </a:rPr>
              <a:t>15 And it came to pass, as the messengers were gone away from them into the heavens, the shepherds said one to another, Let us now go even unto Bethlehem, and see this </a:t>
            </a:r>
            <a:r>
              <a:rPr lang="en-US" sz="2800" dirty="0" err="1">
                <a:latin typeface="Footlight MT Light"/>
              </a:rPr>
              <a:t>rhema</a:t>
            </a:r>
            <a:r>
              <a:rPr lang="en-US" sz="2800" dirty="0">
                <a:latin typeface="Footlight MT Light"/>
              </a:rPr>
              <a:t> (thing, matter) which is come to pass, which </a:t>
            </a:r>
            <a:r>
              <a:rPr lang="en-US" sz="2800" b="1" dirty="0">
                <a:latin typeface="OLBHEB"/>
              </a:rPr>
              <a:t>hwhy</a:t>
            </a:r>
            <a:r>
              <a:rPr lang="en-US" sz="2800" dirty="0">
                <a:latin typeface="Footlight MT Light"/>
              </a:rPr>
              <a:t> hath made known unto us. 16 And they came with haste, and found Mary, and Joseph, and the Babe lying in a manger</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1458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800868"/>
            <a:ext cx="10493828"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SIX:</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85724241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Judges 21:19-21</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95441705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80131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#6: Judges 21:19-21</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pPr>
            <a:r>
              <a:rPr lang="en-US" sz="2300" dirty="0">
                <a:latin typeface="Footlight MT Light"/>
              </a:rPr>
              <a:t>19 Then they said, Behold, there is a feast of </a:t>
            </a:r>
            <a:r>
              <a:rPr lang="en-US" sz="2300" b="1" dirty="0">
                <a:latin typeface="OLBHEB"/>
              </a:rPr>
              <a:t>hwhy</a:t>
            </a:r>
            <a:r>
              <a:rPr lang="en-US" sz="2300" dirty="0">
                <a:latin typeface="Footlight MT Light"/>
              </a:rPr>
              <a:t> in Shiloh yearly in a place which is on the north side of Beth El, on the east side of the highway that </a:t>
            </a:r>
            <a:r>
              <a:rPr lang="en-US" sz="2300" dirty="0" err="1">
                <a:latin typeface="Footlight MT Light"/>
              </a:rPr>
              <a:t>goeth</a:t>
            </a:r>
            <a:r>
              <a:rPr lang="en-US" sz="2300" dirty="0">
                <a:latin typeface="Footlight MT Light"/>
              </a:rPr>
              <a:t> up from Beth El to </a:t>
            </a:r>
            <a:r>
              <a:rPr lang="en-US" sz="2300" dirty="0" err="1">
                <a:latin typeface="Footlight MT Light"/>
              </a:rPr>
              <a:t>Shechem</a:t>
            </a:r>
            <a:r>
              <a:rPr lang="en-US" sz="2300" dirty="0">
                <a:latin typeface="Footlight MT Light"/>
              </a:rPr>
              <a:t>, and on the south of </a:t>
            </a:r>
            <a:r>
              <a:rPr lang="en-US" sz="2300" dirty="0" err="1">
                <a:latin typeface="Footlight MT Light"/>
              </a:rPr>
              <a:t>Lebonah</a:t>
            </a:r>
            <a:r>
              <a:rPr lang="en-US" sz="2300" dirty="0">
                <a:latin typeface="Footlight MT Light"/>
              </a:rPr>
              <a:t>. 20 Therefore they commanded the sons of Benjamin, saying, Go and lie in wait in the vineyards; 21 And see, and, behold, if the daughters of Shiloh come out to dance in dances, then come ye out of the vineyards, and catch you every man his wife of the daughters of Shiloh, and go to the land of Benjamin</a:t>
            </a:r>
            <a:r>
              <a:rPr lang="en-US" sz="2300" dirty="0" smtClean="0">
                <a:latin typeface="Footlight MT Light"/>
              </a:rPr>
              <a:t>.</a:t>
            </a:r>
            <a:endParaRPr lang="en-US"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02342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41632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#6: Judges 21:19-21</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pPr>
            <a:r>
              <a:rPr lang="en-US" sz="3600" dirty="0" smtClean="0">
                <a:latin typeface="Footlight MT Light" panose="0204060206030A020304" pitchFamily="18" charset="0"/>
                <a:cs typeface="Times New Roman" panose="02020603050405020304" pitchFamily="18" charset="0"/>
              </a:rPr>
              <a:t>This was the first mention of the Feast of Sukkoth after the Israelites entered and settled into the Promised Land.</a:t>
            </a:r>
          </a:p>
        </p:txBody>
      </p:sp>
    </p:spTree>
    <p:extLst>
      <p:ext uri="{BB962C8B-B14F-4D97-AF65-F5344CB8AC3E}">
        <p14:creationId xmlns:p14="http://schemas.microsoft.com/office/powerpoint/2010/main" val="299767094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41632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#6: Judges 21:19-21</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pPr>
            <a:r>
              <a:rPr lang="en-US" sz="3600" dirty="0" smtClean="0">
                <a:latin typeface="Footlight MT Light" panose="0204060206030A020304" pitchFamily="18" charset="0"/>
                <a:cs typeface="Times New Roman" panose="02020603050405020304" pitchFamily="18" charset="0"/>
              </a:rPr>
              <a:t>This account is also like a type and shadow that Yeshua will come and snatch us away for His “Sukkoth Wedding”.</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1809142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49086" y="668958"/>
            <a:ext cx="10493828" cy="5509200"/>
          </a:xfrm>
          <a:prstGeom prst="rect">
            <a:avLst/>
          </a:prstGeom>
          <a:noFill/>
        </p:spPr>
        <p:txBody>
          <a:bodyPr wrap="square" rtlCol="0">
            <a:spAutoFit/>
          </a:bodyPr>
          <a:lstStyle/>
          <a:p>
            <a:pPr algn="ctr"/>
            <a:r>
              <a:rPr lang="en-US" sz="8800" dirty="0">
                <a:latin typeface="Footlight MT Light" panose="0204060206030A020304" pitchFamily="18" charset="0"/>
                <a:cs typeface="Times New Roman" panose="02020603050405020304" pitchFamily="18" charset="0"/>
              </a:rPr>
              <a:t>T</a:t>
            </a:r>
            <a:r>
              <a:rPr lang="en-US" sz="8800" dirty="0" smtClean="0">
                <a:latin typeface="Footlight MT Light" panose="0204060206030A020304" pitchFamily="18" charset="0"/>
                <a:cs typeface="Times New Roman" panose="02020603050405020304" pitchFamily="18" charset="0"/>
              </a:rPr>
              <a:t>his next Scripture source, in theory, ties in with this Judges passage:</a:t>
            </a:r>
            <a:endParaRPr lang="en-US" sz="8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58021078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11628" y="1895141"/>
            <a:ext cx="11179629"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SEVEN:</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10504165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Matthew 25:1-13</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21449733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a:t>
            </a:r>
            <a:r>
              <a:rPr lang="en-US" sz="3600" b="1" u="sng" dirty="0" smtClean="0">
                <a:solidFill>
                  <a:srgbClr val="FFFF00"/>
                </a:solidFill>
                <a:latin typeface="Footlight MT Light" panose="0204060206030A020304" pitchFamily="18" charset="0"/>
                <a:cs typeface="Times New Roman" panose="02020603050405020304" pitchFamily="18" charset="0"/>
              </a:rPr>
              <a:t>#7: </a:t>
            </a:r>
            <a:r>
              <a:rPr lang="en-US" sz="3600" b="1" u="sng" dirty="0">
                <a:solidFill>
                  <a:srgbClr val="FFFF00"/>
                </a:solidFill>
                <a:latin typeface="Footlight MT Light" panose="0204060206030A020304" pitchFamily="18" charset="0"/>
                <a:cs typeface="Times New Roman" panose="02020603050405020304" pitchFamily="18" charset="0"/>
              </a:rPr>
              <a:t>Matthew </a:t>
            </a:r>
            <a:r>
              <a:rPr lang="en-US" sz="3600" b="1" u="sng" dirty="0" smtClean="0">
                <a:solidFill>
                  <a:srgbClr val="FFFF00"/>
                </a:solidFill>
                <a:latin typeface="Footlight MT Light" panose="0204060206030A020304" pitchFamily="18" charset="0"/>
                <a:cs typeface="Times New Roman" panose="02020603050405020304" pitchFamily="18" charset="0"/>
              </a:rPr>
              <a:t>25:1-13</a:t>
            </a:r>
            <a:endParaRPr lang="en-US" sz="3600" b="1" u="sng"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1 Then shall the Kingdom of Heaven be likened unto ten virgins, which took their lamps, and went forth to meet the bridegroom. 2 And five of them were wise, and five were foolish. 3 They that were foolish took their lamps, and took no oil with them</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67311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a:t>
            </a:r>
            <a:r>
              <a:rPr lang="en-US" sz="3600" b="1" u="sng" dirty="0" smtClean="0">
                <a:solidFill>
                  <a:srgbClr val="FFFF00"/>
                </a:solidFill>
                <a:latin typeface="Footlight MT Light" panose="0204060206030A020304" pitchFamily="18" charset="0"/>
                <a:cs typeface="Times New Roman" panose="02020603050405020304" pitchFamily="18" charset="0"/>
              </a:rPr>
              <a:t>#7: </a:t>
            </a:r>
            <a:r>
              <a:rPr lang="en-US" sz="3600" b="1" u="sng" dirty="0">
                <a:solidFill>
                  <a:srgbClr val="FFFF00"/>
                </a:solidFill>
                <a:latin typeface="Footlight MT Light" panose="0204060206030A020304" pitchFamily="18" charset="0"/>
                <a:cs typeface="Times New Roman" panose="02020603050405020304" pitchFamily="18" charset="0"/>
              </a:rPr>
              <a:t>Matthew </a:t>
            </a:r>
            <a:r>
              <a:rPr lang="en-US" sz="3600" b="1" u="sng" dirty="0" smtClean="0">
                <a:solidFill>
                  <a:srgbClr val="FFFF00"/>
                </a:solidFill>
                <a:latin typeface="Footlight MT Light" panose="0204060206030A020304" pitchFamily="18" charset="0"/>
                <a:cs typeface="Times New Roman" panose="02020603050405020304" pitchFamily="18" charset="0"/>
              </a:rPr>
              <a:t>25:1-13</a:t>
            </a:r>
            <a:endParaRPr lang="en-US" sz="3600" b="1" u="sng"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5 While the bridegroom tarried, they all slumbered and slept. 6 And at midnight there was a cry made, Behold, the bridegroom cometh; go ye out to meet him. 7 Then all those virgins arose, and trimmed their lamps. 8 And the foolish said unto the wise, Give us of your oil; for our lamps are gone out. 9 But the wise answered, saying, Not so; lest there be not enough for us and you: but go ye rather to them that sell, and buy for yourselves</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33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cs typeface="Times New Roman" panose="02020603050405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indent="0" algn="ctr">
              <a:lnSpc>
                <a:spcPct val="150000"/>
              </a:lnSpc>
              <a:buNone/>
            </a:pPr>
            <a:r>
              <a:rPr lang="en-US" sz="2800" dirty="0">
                <a:latin typeface="Footlight MT Light"/>
              </a:rPr>
              <a:t>17 And when they had seen It, they made known abroad the saying which was told them concerning this Child. 18 And all they that heard it wondered at those things which were told them by the shepherds. 19 But Mary kept all of these </a:t>
            </a:r>
            <a:r>
              <a:rPr lang="en-US" sz="2800" dirty="0" err="1">
                <a:latin typeface="Footlight MT Light"/>
              </a:rPr>
              <a:t>rhemas</a:t>
            </a:r>
            <a:r>
              <a:rPr lang="en-US" sz="2800" dirty="0">
                <a:latin typeface="Footlight MT Light"/>
              </a:rPr>
              <a:t> (things, matters), and pondered them in her heart</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0294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767185"/>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Source </a:t>
            </a:r>
            <a:r>
              <a:rPr lang="en-US" sz="3600" b="1" u="sng" dirty="0" smtClean="0">
                <a:solidFill>
                  <a:srgbClr val="FFFF00"/>
                </a:solidFill>
                <a:latin typeface="Footlight MT Light" panose="0204060206030A020304" pitchFamily="18" charset="0"/>
                <a:cs typeface="Times New Roman" panose="02020603050405020304" pitchFamily="18" charset="0"/>
              </a:rPr>
              <a:t>#7: </a:t>
            </a:r>
            <a:r>
              <a:rPr lang="en-US" sz="3600" b="1" u="sng" dirty="0">
                <a:solidFill>
                  <a:srgbClr val="FFFF00"/>
                </a:solidFill>
                <a:latin typeface="Footlight MT Light" panose="0204060206030A020304" pitchFamily="18" charset="0"/>
                <a:cs typeface="Times New Roman" panose="02020603050405020304" pitchFamily="18" charset="0"/>
              </a:rPr>
              <a:t>Matthew </a:t>
            </a:r>
            <a:r>
              <a:rPr lang="en-US" sz="3600" b="1" u="sng" dirty="0" smtClean="0">
                <a:solidFill>
                  <a:srgbClr val="FFFF00"/>
                </a:solidFill>
                <a:latin typeface="Footlight MT Light" panose="0204060206030A020304" pitchFamily="18" charset="0"/>
                <a:cs typeface="Times New Roman" panose="02020603050405020304" pitchFamily="18" charset="0"/>
              </a:rPr>
              <a:t>25:1-13</a:t>
            </a:r>
            <a:endParaRPr lang="en-US" sz="3600" b="1" u="sng"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10 And while they went to buy, the bridegroom came; and they that were ready went in with him to the marriage: and the door was shut. 11 Afterward came also the other virgins, saying, Lord, Lord, open to us. 12 But he answered and said, Verily I say unto you, I know you not. 13 Watch therefore, for ye know neither the day nor the hour wherein the Son of Man cometh</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41682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3780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#7: Matthew 25:1-13</a:t>
            </a:r>
          </a:p>
          <a:p>
            <a:pPr lvl="0" algn="ctr">
              <a:lnSpc>
                <a:spcPct val="150000"/>
              </a:lnSpc>
              <a:spcBef>
                <a:spcPct val="20000"/>
              </a:spcBef>
            </a:pPr>
            <a:r>
              <a:rPr lang="en-US" sz="3200" dirty="0" smtClean="0">
                <a:latin typeface="Footlight MT Light" panose="0204060206030A020304" pitchFamily="18" charset="0"/>
                <a:cs typeface="Times New Roman" panose="02020603050405020304" pitchFamily="18" charset="0"/>
              </a:rPr>
              <a:t>This is something that no one has seen before until now. Carefully looking at these verses, one will see that Yeshua was hinting the Fall High Holy Days in this Parable:</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1553154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9958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#7: Matthew 25:1-13</a:t>
            </a:r>
          </a:p>
          <a:p>
            <a:pPr lvl="0"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Verses five and six was a type and shadow of the </a:t>
            </a:r>
            <a:r>
              <a:rPr lang="en-US" sz="2800" dirty="0">
                <a:latin typeface="Footlight MT Light" panose="0204060206030A020304" pitchFamily="18" charset="0"/>
                <a:cs typeface="Times New Roman" panose="02020603050405020304" pitchFamily="18" charset="0"/>
              </a:rPr>
              <a:t>F</a:t>
            </a:r>
            <a:r>
              <a:rPr lang="en-US" sz="2800" dirty="0" smtClean="0">
                <a:latin typeface="Footlight MT Light" panose="0204060206030A020304" pitchFamily="18" charset="0"/>
                <a:cs typeface="Times New Roman" panose="02020603050405020304" pitchFamily="18" charset="0"/>
              </a:rPr>
              <a:t>all High Holy Day of Yom </a:t>
            </a:r>
            <a:r>
              <a:rPr lang="en-US" sz="2800" dirty="0" err="1" smtClean="0">
                <a:latin typeface="Footlight MT Light" panose="0204060206030A020304" pitchFamily="18" charset="0"/>
                <a:cs typeface="Times New Roman" panose="02020603050405020304" pitchFamily="18" charset="0"/>
              </a:rPr>
              <a:t>Teruah</a:t>
            </a:r>
            <a:r>
              <a:rPr lang="en-US" sz="2800" dirty="0" smtClean="0">
                <a:latin typeface="Footlight MT Light" panose="0204060206030A020304" pitchFamily="18" charset="0"/>
                <a:cs typeface="Times New Roman" panose="02020603050405020304" pitchFamily="18" charset="0"/>
              </a:rPr>
              <a:t> where there was a “shout” (in Hebrew “</a:t>
            </a:r>
            <a:r>
              <a:rPr lang="en-US" sz="2800" dirty="0" err="1" smtClean="0">
                <a:latin typeface="Footlight MT Light" panose="0204060206030A020304" pitchFamily="18" charset="0"/>
                <a:cs typeface="Times New Roman" panose="02020603050405020304" pitchFamily="18" charset="0"/>
              </a:rPr>
              <a:t>teruah</a:t>
            </a:r>
            <a:r>
              <a:rPr lang="en-US" sz="2800" dirty="0" smtClean="0">
                <a:latin typeface="Footlight MT Light" panose="0204060206030A020304" pitchFamily="18" charset="0"/>
                <a:cs typeface="Times New Roman" panose="02020603050405020304" pitchFamily="18" charset="0"/>
              </a:rPr>
              <a:t>”) to the bride.</a:t>
            </a:r>
            <a:endParaRPr lang="en-US" sz="2800" b="1" dirty="0">
              <a:latin typeface="Times New Roman" panose="02020603050405020304" pitchFamily="18" charset="0"/>
              <a:cs typeface="Times New Roman" panose="02020603050405020304" pitchFamily="18" charset="0"/>
            </a:endParaRPr>
          </a:p>
          <a:p>
            <a:pPr lvl="0" algn="ctr">
              <a:lnSpc>
                <a:spcPct val="150000"/>
              </a:lnSpc>
              <a:spcBef>
                <a:spcPct val="20000"/>
              </a:spcBef>
            </a:pPr>
            <a:r>
              <a:rPr lang="en-US" sz="4400" b="1" dirty="0" smtClean="0">
                <a:solidFill>
                  <a:srgbClr val="FFFF00"/>
                </a:solidFill>
                <a:latin typeface="Footlight MT Light" panose="0204060206030A020304" pitchFamily="18" charset="0"/>
                <a:cs typeface="Times New Roman" panose="02020603050405020304" pitchFamily="18" charset="0"/>
              </a:rPr>
              <a:t>YOM TERUAH</a:t>
            </a:r>
          </a:p>
        </p:txBody>
      </p:sp>
    </p:spTree>
    <p:extLst>
      <p:ext uri="{BB962C8B-B14F-4D97-AF65-F5344CB8AC3E}">
        <p14:creationId xmlns:p14="http://schemas.microsoft.com/office/powerpoint/2010/main" val="97090508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#7: Matthew 25:1-13</a:t>
            </a:r>
          </a:p>
          <a:p>
            <a:pPr lvl="0"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Verses seven through nine was a type and shadow of the Fall High Holy Day of Yom Kippur. The wick that was trimmed was a symbol of the sins that the virgins were repenting, and the oil  that was obtained by the wise virgins was a symbol of the </a:t>
            </a:r>
            <a:r>
              <a:rPr lang="en-US" sz="2800" dirty="0" err="1" smtClean="0">
                <a:latin typeface="Footlight MT Light" panose="0204060206030A020304" pitchFamily="18" charset="0"/>
                <a:cs typeface="Times New Roman" panose="02020603050405020304" pitchFamily="18" charset="0"/>
              </a:rPr>
              <a:t>Ruakh</a:t>
            </a:r>
            <a:r>
              <a:rPr lang="en-US" sz="2800" dirty="0" smtClean="0">
                <a:latin typeface="Footlight MT Light" panose="0204060206030A020304" pitchFamily="18" charset="0"/>
                <a:cs typeface="Times New Roman" panose="02020603050405020304" pitchFamily="18" charset="0"/>
              </a:rPr>
              <a:t> </a:t>
            </a:r>
            <a:r>
              <a:rPr lang="en-US" sz="2800" dirty="0" err="1" smtClean="0">
                <a:latin typeface="Footlight MT Light" panose="0204060206030A020304" pitchFamily="18" charset="0"/>
                <a:cs typeface="Times New Roman" panose="02020603050405020304" pitchFamily="18" charset="0"/>
              </a:rPr>
              <a:t>HaKodesh</a:t>
            </a:r>
            <a:r>
              <a:rPr lang="en-US" sz="2800" dirty="0" smtClean="0">
                <a:latin typeface="Footlight MT Light" panose="0204060206030A020304" pitchFamily="18" charset="0"/>
                <a:cs typeface="Times New Roman" panose="02020603050405020304" pitchFamily="18" charset="0"/>
              </a:rPr>
              <a:t> (the Holy Spirit) being filled in their lives.</a:t>
            </a:r>
            <a:endParaRPr lang="en-US" sz="2800" b="1"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397172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9958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#7: Matthew 25:1-13</a:t>
            </a:r>
          </a:p>
          <a:p>
            <a:pPr lvl="0"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The foolish virgins that had no oil did not, and the foolish virgins going to by oil was symbolic of getting the </a:t>
            </a:r>
            <a:r>
              <a:rPr lang="en-US" sz="2800" dirty="0" err="1" smtClean="0">
                <a:latin typeface="Footlight MT Light" panose="0204060206030A020304" pitchFamily="18" charset="0"/>
                <a:cs typeface="Times New Roman" panose="02020603050405020304" pitchFamily="18" charset="0"/>
              </a:rPr>
              <a:t>Ruakh</a:t>
            </a:r>
            <a:r>
              <a:rPr lang="en-US" sz="2800" dirty="0" smtClean="0">
                <a:latin typeface="Footlight MT Light" panose="0204060206030A020304" pitchFamily="18" charset="0"/>
                <a:cs typeface="Times New Roman" panose="02020603050405020304" pitchFamily="18" charset="0"/>
              </a:rPr>
              <a:t> </a:t>
            </a:r>
            <a:r>
              <a:rPr lang="en-US" sz="2800" dirty="0" err="1" smtClean="0">
                <a:latin typeface="Footlight MT Light" panose="0204060206030A020304" pitchFamily="18" charset="0"/>
                <a:cs typeface="Times New Roman" panose="02020603050405020304" pitchFamily="18" charset="0"/>
              </a:rPr>
              <a:t>HaKodesh</a:t>
            </a:r>
            <a:r>
              <a:rPr lang="en-US" sz="2800" dirty="0" smtClean="0">
                <a:latin typeface="Footlight MT Light" panose="0204060206030A020304" pitchFamily="18" charset="0"/>
                <a:cs typeface="Times New Roman" panose="02020603050405020304" pitchFamily="18" charset="0"/>
              </a:rPr>
              <a:t> (the Holy Spirit) from either the world or a synagogue.</a:t>
            </a:r>
            <a:endParaRPr lang="en-US" sz="2800" dirty="0">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4400" b="1" dirty="0" smtClean="0">
                <a:solidFill>
                  <a:srgbClr val="FFFF00"/>
                </a:solidFill>
                <a:latin typeface="Footlight MT Light" panose="0204060206030A020304" pitchFamily="18" charset="0"/>
                <a:cs typeface="Times New Roman" panose="02020603050405020304" pitchFamily="18" charset="0"/>
              </a:rPr>
              <a:t>YOM KIPPUR</a:t>
            </a:r>
            <a:endParaRPr lang="en-US" sz="4400" b="1"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5532482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8889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#7: Matthew 25:1-13</a:t>
            </a:r>
          </a:p>
          <a:p>
            <a:pPr lvl="0" algn="ctr">
              <a:lnSpc>
                <a:spcPct val="150000"/>
              </a:lnSpc>
              <a:spcBef>
                <a:spcPct val="20000"/>
              </a:spcBef>
            </a:pPr>
            <a:r>
              <a:rPr lang="en-US" sz="3200" dirty="0" smtClean="0">
                <a:latin typeface="Footlight MT Light" panose="0204060206030A020304" pitchFamily="18" charset="0"/>
                <a:cs typeface="Times New Roman" panose="02020603050405020304" pitchFamily="18" charset="0"/>
              </a:rPr>
              <a:t>Verse ten was a type and shadow of the Fall High Holy Day of Sukkoth. They went to be part of the Sukkoth Wedding Feast with their Bridegroom, who is “YESHUA”!</a:t>
            </a:r>
          </a:p>
          <a:p>
            <a:pPr lvl="0" algn="ctr">
              <a:lnSpc>
                <a:spcPct val="150000"/>
              </a:lnSpc>
              <a:spcBef>
                <a:spcPct val="20000"/>
              </a:spcBef>
            </a:pPr>
            <a:r>
              <a:rPr lang="en-US" sz="4400" b="1" dirty="0" smtClean="0">
                <a:solidFill>
                  <a:srgbClr val="FFFF00"/>
                </a:solidFill>
                <a:latin typeface="Times New Roman" panose="02020603050405020304" pitchFamily="18" charset="0"/>
                <a:cs typeface="Times New Roman" panose="02020603050405020304" pitchFamily="18" charset="0"/>
              </a:rPr>
              <a:t>SUKKOTH</a:t>
            </a:r>
            <a:endParaRPr lang="en-US" sz="4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08464"/>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71513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#7: Matthew 25:1-13</a:t>
            </a:r>
          </a:p>
          <a:p>
            <a:pPr lvl="0" algn="ctr">
              <a:lnSpc>
                <a:spcPct val="150000"/>
              </a:lnSpc>
              <a:spcBef>
                <a:spcPct val="20000"/>
              </a:spcBef>
            </a:pPr>
            <a:r>
              <a:rPr lang="en-US" sz="3200" dirty="0" smtClean="0">
                <a:latin typeface="Footlight MT Light" panose="0204060206030A020304" pitchFamily="18" charset="0"/>
                <a:cs typeface="Times New Roman" panose="02020603050405020304" pitchFamily="18" charset="0"/>
              </a:rPr>
              <a:t>As Rebekah, Isaac’s bride, came to Isaac on his birthday on the first day of Sukkoth in Genesis chapter twenty four, so will we, as </a:t>
            </a:r>
            <a:r>
              <a:rPr lang="en-US" sz="3200" dirty="0" err="1" smtClean="0">
                <a:latin typeface="Footlight MT Light" panose="0204060206030A020304" pitchFamily="18" charset="0"/>
                <a:cs typeface="Times New Roman" panose="02020603050405020304" pitchFamily="18" charset="0"/>
              </a:rPr>
              <a:t>Yeshua’s</a:t>
            </a:r>
            <a:r>
              <a:rPr lang="en-US" sz="3200" dirty="0" smtClean="0">
                <a:latin typeface="Footlight MT Light" panose="0204060206030A020304" pitchFamily="18" charset="0"/>
                <a:cs typeface="Times New Roman" panose="02020603050405020304" pitchFamily="18" charset="0"/>
              </a:rPr>
              <a:t> Bride, will come to Yeshua on His Birthday on the first day of Sukkoth in this Parable in the Gospel of Matthew.</a:t>
            </a:r>
          </a:p>
        </p:txBody>
      </p:sp>
    </p:spTree>
    <p:extLst>
      <p:ext uri="{BB962C8B-B14F-4D97-AF65-F5344CB8AC3E}">
        <p14:creationId xmlns:p14="http://schemas.microsoft.com/office/powerpoint/2010/main" val="6054017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#7: Matthew 25:1-13</a:t>
            </a:r>
          </a:p>
          <a:p>
            <a:pPr lvl="0"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In this Gospel Parable of the Fall High Holy Days in the Gospel of Matthew, one could say that it could relate with the account as a third Sukkoth connection with the symbolic Sukkot scenes realized from Genesis chapters seventeen and eighteen, and the Fall High </a:t>
            </a:r>
            <a:r>
              <a:rPr lang="en-US" sz="2800" dirty="0">
                <a:latin typeface="Footlight MT Light" panose="0204060206030A020304" pitchFamily="18" charset="0"/>
                <a:cs typeface="Times New Roman" panose="02020603050405020304" pitchFamily="18" charset="0"/>
              </a:rPr>
              <a:t>H</a:t>
            </a:r>
            <a:r>
              <a:rPr lang="en-US" sz="2800" dirty="0" smtClean="0">
                <a:latin typeface="Footlight MT Light" panose="0204060206030A020304" pitchFamily="18" charset="0"/>
                <a:cs typeface="Times New Roman" panose="02020603050405020304" pitchFamily="18" charset="0"/>
              </a:rPr>
              <a:t>oly Days scenes realized from Genesis chapter twenty four.</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03127890"/>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11628" y="2015912"/>
            <a:ext cx="11179629"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EIGHT:</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87982285"/>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01889" y="1879219"/>
            <a:ext cx="11179629" cy="3046988"/>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Deuteronomy </a:t>
            </a:r>
          </a:p>
          <a:p>
            <a:pPr algn="ctr"/>
            <a:r>
              <a:rPr lang="en-US" sz="9600" dirty="0" smtClean="0">
                <a:solidFill>
                  <a:srgbClr val="FFFF00"/>
                </a:solidFill>
                <a:latin typeface="Footlight MT Light" panose="0204060206030A020304" pitchFamily="18" charset="0"/>
                <a:cs typeface="Times New Roman" panose="02020603050405020304" pitchFamily="18" charset="0"/>
              </a:rPr>
              <a:t>31:5-6, 11-13</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97399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algn="ctr">
              <a:lnSpc>
                <a:spcPct val="150000"/>
              </a:lnSpc>
            </a:pPr>
            <a:r>
              <a:rPr lang="en-US" sz="2800" dirty="0">
                <a:latin typeface="Footlight MT Light"/>
              </a:rPr>
              <a:t>20 And the shepherds returned, glorifying and praising </a:t>
            </a:r>
            <a:r>
              <a:rPr lang="en-US" sz="2800" b="1" dirty="0">
                <a:latin typeface="OLBHEB"/>
              </a:rPr>
              <a:t>hwhy</a:t>
            </a:r>
            <a:r>
              <a:rPr lang="en-US" sz="2800" dirty="0">
                <a:latin typeface="Footlight MT Light"/>
              </a:rPr>
              <a:t> for all the things that they had heard and seen, as it was told unto them. 21 And when eight days were accomplished for the circumcising of the Child, His Name was called YESHUA, which was so named of the messenger before He was conceived in the womb</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40938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1853588"/>
            <a:ext cx="10477041" cy="3767185"/>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#8: Deuteronomy 31:5-6, 11-12</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5 and </a:t>
            </a:r>
            <a:r>
              <a:rPr lang="en-US" sz="2400" b="1" dirty="0">
                <a:latin typeface="OLBHEB"/>
              </a:rPr>
              <a:t>hwhy</a:t>
            </a:r>
            <a:r>
              <a:rPr lang="en-US" sz="2400" dirty="0">
                <a:latin typeface="Footlight MT Light"/>
              </a:rPr>
              <a:t> shall give them towards your face, and you shall do to them according unto all of the Commandment which I have commanded you. 6 Be strong and courageous, do you not fear them, and do you not tremble from their faces: for </a:t>
            </a:r>
            <a:r>
              <a:rPr lang="en-US" sz="2400" b="1" dirty="0">
                <a:latin typeface="OLBHEB"/>
              </a:rPr>
              <a:t>hwhy</a:t>
            </a:r>
            <a:r>
              <a:rPr lang="en-US" sz="2400" dirty="0">
                <a:latin typeface="Footlight MT Light"/>
              </a:rPr>
              <a:t>, your Elohim, He is the One going with you; will not fail you, and will not forsake you</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41522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1853588"/>
            <a:ext cx="10477041" cy="479515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#8: Deuteronomy 31:5-6, 11-12</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11 in coming all of Israel to see </a:t>
            </a:r>
            <a:r>
              <a:rPr lang="en-US" sz="2800" b="1" dirty="0">
                <a:solidFill>
                  <a:srgbClr val="FF0000"/>
                </a:solidFill>
                <a:latin typeface="OLBHEB"/>
              </a:rPr>
              <a:t>ta</a:t>
            </a:r>
            <a:r>
              <a:rPr lang="en-US" sz="2400" dirty="0">
                <a:latin typeface="Times New Roman"/>
              </a:rPr>
              <a:t>-</a:t>
            </a:r>
            <a:r>
              <a:rPr lang="en-US" sz="2400" dirty="0">
                <a:latin typeface="Footlight MT Light"/>
              </a:rPr>
              <a:t>the Face of </a:t>
            </a:r>
            <a:r>
              <a:rPr lang="en-US" sz="2400" b="1" dirty="0">
                <a:latin typeface="OLBHEB"/>
              </a:rPr>
              <a:t>hwhy</a:t>
            </a:r>
            <a:r>
              <a:rPr lang="en-US" sz="2400" dirty="0">
                <a:latin typeface="Footlight MT Light"/>
              </a:rPr>
              <a:t>, your Elohim, in the Place which shall choose, you shall proclaim </a:t>
            </a:r>
            <a:r>
              <a:rPr lang="en-US" sz="2800" b="1" dirty="0">
                <a:solidFill>
                  <a:srgbClr val="FF0000"/>
                </a:solidFill>
                <a:latin typeface="OLBHEB"/>
              </a:rPr>
              <a:t>ta</a:t>
            </a:r>
            <a:r>
              <a:rPr lang="en-US" sz="2400" dirty="0">
                <a:latin typeface="Times New Roman"/>
              </a:rPr>
              <a:t>-</a:t>
            </a:r>
            <a:r>
              <a:rPr lang="en-US" sz="2400" dirty="0">
                <a:latin typeface="Footlight MT Light"/>
              </a:rPr>
              <a:t>this Teaching (Torah) before all of Israel in their ears, 12 the Assembly of </a:t>
            </a:r>
            <a:r>
              <a:rPr lang="en-US" sz="2800" b="1" dirty="0">
                <a:solidFill>
                  <a:srgbClr val="FF0000"/>
                </a:solidFill>
                <a:latin typeface="OLBHEB"/>
              </a:rPr>
              <a:t>ta</a:t>
            </a:r>
            <a:r>
              <a:rPr lang="en-US" sz="2400" dirty="0">
                <a:latin typeface="Times New Roman"/>
              </a:rPr>
              <a:t>-</a:t>
            </a:r>
            <a:r>
              <a:rPr lang="en-US" sz="2400" dirty="0">
                <a:latin typeface="Footlight MT Light"/>
              </a:rPr>
              <a:t>the People, the men, and the women, and the little ones, and your stranger who is in your gates, by that, they may hear, and by that, they may learn, and they may revere (fear, awe) </a:t>
            </a:r>
            <a:r>
              <a:rPr lang="en-US" sz="2800" b="1" dirty="0">
                <a:solidFill>
                  <a:srgbClr val="FF0000"/>
                </a:solidFill>
                <a:latin typeface="OLBHEB"/>
              </a:rPr>
              <a:t>ta</a:t>
            </a:r>
            <a:r>
              <a:rPr lang="en-US" sz="2400" dirty="0">
                <a:latin typeface="Times New Roman"/>
              </a:rPr>
              <a:t>-</a:t>
            </a:r>
            <a:r>
              <a:rPr lang="en-US" sz="2400" b="1" dirty="0">
                <a:latin typeface="OLBHEB"/>
              </a:rPr>
              <a:t>hwhy</a:t>
            </a:r>
            <a:r>
              <a:rPr lang="en-US" sz="2400" dirty="0">
                <a:latin typeface="Footlight MT Light"/>
              </a:rPr>
              <a:t>, your Elohim, and observe him to do </a:t>
            </a:r>
            <a:r>
              <a:rPr lang="en-US" sz="2800" b="1" dirty="0">
                <a:solidFill>
                  <a:srgbClr val="FF0000"/>
                </a:solidFill>
                <a:latin typeface="OLBHEB"/>
              </a:rPr>
              <a:t>ta</a:t>
            </a:r>
            <a:r>
              <a:rPr lang="en-US" sz="2400" dirty="0">
                <a:latin typeface="Times New Roman"/>
              </a:rPr>
              <a:t>-</a:t>
            </a:r>
            <a:r>
              <a:rPr lang="en-US" sz="2400" dirty="0">
                <a:latin typeface="Footlight MT Light"/>
              </a:rPr>
              <a:t>all of the Words of this Teaching (Torah</a:t>
            </a:r>
            <a:r>
              <a:rPr lang="en-US" sz="2400" dirty="0" smtClean="0">
                <a:latin typeface="Footlight MT Light"/>
              </a:rPr>
              <a:t>):</a:t>
            </a:r>
            <a:endParaRPr lang="en-US"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00296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1853588"/>
            <a:ext cx="10477041" cy="4068806"/>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#8: Deuteronomy 31:5-6, 11-12</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a:latin typeface="Footlight MT Light"/>
              </a:rPr>
              <a:t>13 And their sons whom they have not known, they shall hear, and they shall learn to revere (fear, awe) </a:t>
            </a:r>
            <a:r>
              <a:rPr lang="en-US" sz="3600" b="1" dirty="0">
                <a:solidFill>
                  <a:srgbClr val="FF0000"/>
                </a:solidFill>
                <a:latin typeface="OLBHEB"/>
              </a:rPr>
              <a:t>ta</a:t>
            </a:r>
            <a:r>
              <a:rPr lang="en-US" sz="3200" dirty="0">
                <a:latin typeface="Times New Roman"/>
              </a:rPr>
              <a:t>-</a:t>
            </a:r>
            <a:r>
              <a:rPr lang="en-US" sz="3200" b="1" dirty="0" err="1">
                <a:latin typeface="OLBHEB"/>
              </a:rPr>
              <a:t>hwhy</a:t>
            </a:r>
            <a:r>
              <a:rPr lang="en-US" sz="3200" dirty="0">
                <a:latin typeface="Footlight MT Light"/>
              </a:rPr>
              <a:t>, your Elohim all of the days which you are living upon the ground which you are going there over the Jordan to possess her</a:t>
            </a:r>
            <a:r>
              <a:rPr lang="en-US" sz="3200" dirty="0" smtClean="0">
                <a:latin typeface="Footlight MT Light"/>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844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1853588"/>
            <a:ext cx="10477041" cy="352711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#8: Deuteronomy 31:5-6, 11-12</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600" dirty="0" smtClean="0">
                <a:latin typeface="Footlight MT Light" panose="0204060206030A020304" pitchFamily="18" charset="0"/>
                <a:cs typeface="Times New Roman" panose="02020603050405020304" pitchFamily="18" charset="0"/>
              </a:rPr>
              <a:t>The place where </a:t>
            </a:r>
            <a:r>
              <a:rPr lang="en-US" sz="3600" dirty="0" smtClean="0">
                <a:solidFill>
                  <a:prstClr val="white"/>
                </a:solidFill>
                <a:latin typeface="Semitic Modern" panose="05010101010101010101" pitchFamily="2" charset="2"/>
              </a:rPr>
              <a:t>efei</a:t>
            </a:r>
            <a:r>
              <a:rPr lang="en-US" sz="3600" dirty="0" smtClean="0">
                <a:latin typeface="Footlight MT Light" panose="0204060206030A020304" pitchFamily="18" charset="0"/>
                <a:cs typeface="Times New Roman" panose="02020603050405020304" pitchFamily="18" charset="0"/>
              </a:rPr>
              <a:t> set His Name was in Jerusalem. The next Scripture source is the account after the Temple was built:</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9902644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11628" y="687444"/>
            <a:ext cx="11179629" cy="5509200"/>
          </a:xfrm>
          <a:prstGeom prst="rect">
            <a:avLst/>
          </a:prstGeom>
          <a:noFill/>
        </p:spPr>
        <p:txBody>
          <a:bodyPr wrap="square" rtlCol="0">
            <a:spAutoFit/>
          </a:bodyPr>
          <a:lstStyle/>
          <a:p>
            <a:pPr algn="ctr"/>
            <a:r>
              <a:rPr lang="en-US" sz="8800" dirty="0" smtClean="0">
                <a:latin typeface="Footlight MT Light" panose="0204060206030A020304" pitchFamily="18" charset="0"/>
                <a:cs typeface="Times New Roman" panose="02020603050405020304" pitchFamily="18" charset="0"/>
              </a:rPr>
              <a:t>This next Scripture source is the account after the Temple was built in Jerusalem:</a:t>
            </a:r>
            <a:endParaRPr lang="en-US" sz="8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36978624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11628" y="1929647"/>
            <a:ext cx="11179629"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NINE, PART ONE:</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614949518"/>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07572" y="2013857"/>
            <a:ext cx="10765971" cy="3046988"/>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1 Kings 8:1-11, 27, 65-66</a:t>
            </a:r>
          </a:p>
        </p:txBody>
      </p:sp>
    </p:spTree>
    <p:extLst>
      <p:ext uri="{BB962C8B-B14F-4D97-AF65-F5344CB8AC3E}">
        <p14:creationId xmlns:p14="http://schemas.microsoft.com/office/powerpoint/2010/main" val="3368466956"/>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 Then Solomon assembled </a:t>
            </a:r>
            <a:r>
              <a:rPr lang="en-US" sz="2400" b="1" dirty="0">
                <a:solidFill>
                  <a:srgbClr val="FF0000"/>
                </a:solidFill>
                <a:latin typeface="OLBHEB"/>
              </a:rPr>
              <a:t>ta</a:t>
            </a:r>
            <a:r>
              <a:rPr lang="en-US" sz="2400" dirty="0">
                <a:solidFill>
                  <a:prstClr val="white"/>
                </a:solidFill>
                <a:latin typeface="Times New Roman"/>
              </a:rPr>
              <a:t>-</a:t>
            </a:r>
            <a:r>
              <a:rPr lang="en-US" sz="2400" dirty="0" smtClean="0">
                <a:latin typeface="Footlight MT Light"/>
              </a:rPr>
              <a:t>the </a:t>
            </a:r>
            <a:r>
              <a:rPr lang="en-US" sz="2400" dirty="0">
                <a:latin typeface="Footlight MT Light"/>
              </a:rPr>
              <a:t>Elders of Israel, and ta-all the heads of the tribes, the Chief of the fathers of the Sons of Israel, unto king Solomon in Jerusalem, that they might bring up </a:t>
            </a:r>
            <a:r>
              <a:rPr lang="en-US" sz="2400" b="1" dirty="0">
                <a:solidFill>
                  <a:srgbClr val="FF0000"/>
                </a:solidFill>
                <a:latin typeface="OLBHEB"/>
              </a:rPr>
              <a:t>ta</a:t>
            </a:r>
            <a:r>
              <a:rPr lang="en-US" sz="2400" dirty="0">
                <a:solidFill>
                  <a:prstClr val="white"/>
                </a:solidFill>
                <a:latin typeface="Times New Roman"/>
              </a:rPr>
              <a:t>-</a:t>
            </a:r>
            <a:r>
              <a:rPr lang="en-US" sz="2400" dirty="0" smtClean="0">
                <a:latin typeface="Footlight MT Light"/>
              </a:rPr>
              <a:t>the </a:t>
            </a:r>
            <a:r>
              <a:rPr lang="en-US" sz="2400" dirty="0">
                <a:latin typeface="Footlight MT Light"/>
              </a:rPr>
              <a:t>Ark of the Covenant of </a:t>
            </a:r>
            <a:r>
              <a:rPr lang="en-US" sz="2400" b="1" dirty="0">
                <a:latin typeface="OLBHEB"/>
              </a:rPr>
              <a:t>hwhy</a:t>
            </a:r>
            <a:r>
              <a:rPr lang="en-US" sz="2400" dirty="0" smtClean="0">
                <a:latin typeface="Footlight MT Light"/>
              </a:rPr>
              <a:t> </a:t>
            </a:r>
            <a:r>
              <a:rPr lang="en-US" sz="2400" dirty="0">
                <a:latin typeface="Footlight MT Light"/>
              </a:rPr>
              <a:t>out of the City of David, which is Zion. 2 And all of the Men of Israel assembled themselves unto king Solomon at the feast in the month </a:t>
            </a:r>
            <a:r>
              <a:rPr lang="en-US" sz="2400" dirty="0" err="1">
                <a:latin typeface="Footlight MT Light"/>
              </a:rPr>
              <a:t>Ethanim</a:t>
            </a:r>
            <a:r>
              <a:rPr lang="en-US" sz="2400" dirty="0">
                <a:latin typeface="Footlight MT Light"/>
              </a:rPr>
              <a:t>, which is the seventh month.</a:t>
            </a:r>
            <a:endParaRPr lang="en-US" sz="24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69956880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panose="0204060206030A020304" pitchFamily="18" charset="0"/>
              </a:rPr>
              <a:t>3 And all the Elders of Israel came, and the Priests took up the Ark. 4 And they brought up the Ark of </a:t>
            </a:r>
            <a:r>
              <a:rPr lang="en-US" sz="2400" b="1" dirty="0">
                <a:latin typeface="OLBHEB"/>
              </a:rPr>
              <a:t>hwhy</a:t>
            </a:r>
            <a:r>
              <a:rPr lang="en-US" sz="2400" dirty="0">
                <a:latin typeface="Footlight MT Light" panose="0204060206030A020304" pitchFamily="18" charset="0"/>
              </a:rPr>
              <a:t>, and the Tabernacle of the Congregation, and all </a:t>
            </a:r>
            <a:r>
              <a:rPr lang="en-US" sz="2400" dirty="0" smtClean="0">
                <a:latin typeface="Footlight MT Light" panose="0204060206030A020304" pitchFamily="18" charset="0"/>
              </a:rPr>
              <a:t>of the </a:t>
            </a:r>
            <a:r>
              <a:rPr lang="en-US" sz="2400" dirty="0">
                <a:latin typeface="Footlight MT Light" panose="0204060206030A020304" pitchFamily="18" charset="0"/>
              </a:rPr>
              <a:t>Holy Vessels that were in the Tabernacle, even those did the Priests and the Levites bring up. 5 And king Solomon, and all the Congregation of Israel, that were assembled unto him, were with him before the Ark, sacrificing sheep and oxen, that could not be told nor numbered for multitude</a:t>
            </a:r>
            <a:r>
              <a:rPr lang="en-US" sz="2400" dirty="0" smtClean="0">
                <a:latin typeface="Footlight MT Light" panose="0204060206030A020304" pitchFamily="18" charset="0"/>
              </a:rPr>
              <a:t>.</a:t>
            </a:r>
            <a:endParaRPr lang="en-US" sz="23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47633119"/>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79606"/>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300" dirty="0">
                <a:latin typeface="Footlight MT Light" panose="0204060206030A020304" pitchFamily="18" charset="0"/>
              </a:rPr>
              <a:t>6 And the Priests brought in the Ark of the Covenant of </a:t>
            </a:r>
            <a:r>
              <a:rPr lang="en-US" sz="2300" b="1" dirty="0">
                <a:latin typeface="OLBHEB"/>
              </a:rPr>
              <a:t>hwhy</a:t>
            </a:r>
            <a:r>
              <a:rPr lang="en-US" sz="2300" dirty="0"/>
              <a:t> </a:t>
            </a:r>
            <a:r>
              <a:rPr lang="en-US" sz="2300" dirty="0">
                <a:latin typeface="Footlight MT Light" panose="0204060206030A020304" pitchFamily="18" charset="0"/>
              </a:rPr>
              <a:t>unto his place, into the Oracle of the House, to the Holy of Holies, even under the wings of the </a:t>
            </a:r>
            <a:r>
              <a:rPr lang="en-US" sz="2300" dirty="0" err="1">
                <a:latin typeface="Footlight MT Light" panose="0204060206030A020304" pitchFamily="18" charset="0"/>
              </a:rPr>
              <a:t>Cherubims</a:t>
            </a:r>
            <a:r>
              <a:rPr lang="en-US" sz="2300" dirty="0">
                <a:latin typeface="Footlight MT Light" panose="0204060206030A020304" pitchFamily="18" charset="0"/>
              </a:rPr>
              <a:t>. 7 For the </a:t>
            </a:r>
            <a:r>
              <a:rPr lang="en-US" sz="2300" dirty="0" err="1">
                <a:latin typeface="Footlight MT Light" panose="0204060206030A020304" pitchFamily="18" charset="0"/>
              </a:rPr>
              <a:t>Cherubims</a:t>
            </a:r>
            <a:r>
              <a:rPr lang="en-US" sz="2300" dirty="0">
                <a:latin typeface="Footlight MT Light" panose="0204060206030A020304" pitchFamily="18" charset="0"/>
              </a:rPr>
              <a:t> spread forth their two wings over the place of the Ark, and the </a:t>
            </a:r>
            <a:r>
              <a:rPr lang="en-US" sz="2300" dirty="0" err="1">
                <a:latin typeface="Footlight MT Light" panose="0204060206030A020304" pitchFamily="18" charset="0"/>
              </a:rPr>
              <a:t>Cherubims</a:t>
            </a:r>
            <a:r>
              <a:rPr lang="en-US" sz="2300" dirty="0">
                <a:latin typeface="Footlight MT Light" panose="0204060206030A020304" pitchFamily="18" charset="0"/>
              </a:rPr>
              <a:t> covered the Ark and the Staves thereof above. 8 And they drew out the Staves, that the ends of the Staves were seen out in the Holy Place before the Oracle, and they were not seen without: and there they are unto this day.</a:t>
            </a:r>
            <a:endParaRPr lang="en-US" sz="23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421054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901196"/>
          </a:xfrm>
          <a:prstGeom prst="rect">
            <a:avLst/>
          </a:prstGeom>
          <a:noFill/>
        </p:spPr>
        <p:txBody>
          <a:bodyPr wrap="square" rtlCol="0">
            <a:spAutoFit/>
          </a:bodyPr>
          <a:lstStyle/>
          <a:p>
            <a:pPr algn="ctr">
              <a:lnSpc>
                <a:spcPct val="150000"/>
              </a:lnSpc>
            </a:pPr>
            <a:r>
              <a:rPr lang="en-US" sz="2800" dirty="0">
                <a:latin typeface="Footlight MT Light"/>
              </a:rPr>
              <a:t>22 And when the days of her purification according to the Torah of Moses were accomplished, they brought him to Jerusalem, to present Him to </a:t>
            </a:r>
            <a:r>
              <a:rPr lang="en-US" sz="2800" b="1" dirty="0">
                <a:latin typeface="OLBHEB"/>
              </a:rPr>
              <a:t>hwhy</a:t>
            </a:r>
            <a:r>
              <a:rPr lang="en-US" sz="2800" dirty="0">
                <a:latin typeface="Footlight MT Light"/>
              </a:rPr>
              <a:t>; 23 (As it is written in the Torah of </a:t>
            </a:r>
            <a:r>
              <a:rPr lang="en-US" sz="2800" b="1" dirty="0">
                <a:latin typeface="OLBHEB"/>
              </a:rPr>
              <a:t>hwhy</a:t>
            </a:r>
            <a:r>
              <a:rPr lang="en-US" sz="2800" dirty="0">
                <a:latin typeface="Footlight MT Light"/>
              </a:rPr>
              <a:t>, Every male that </a:t>
            </a:r>
            <a:r>
              <a:rPr lang="en-US" sz="2800" dirty="0" err="1">
                <a:latin typeface="Footlight MT Light"/>
              </a:rPr>
              <a:t>openeth</a:t>
            </a:r>
            <a:r>
              <a:rPr lang="en-US" sz="2800" dirty="0">
                <a:latin typeface="Footlight MT Light"/>
              </a:rPr>
              <a:t> the womb shall be called Holy to </a:t>
            </a:r>
            <a:r>
              <a:rPr lang="en-US" sz="2800" b="1" dirty="0">
                <a:latin typeface="OLBHEB"/>
              </a:rPr>
              <a:t>hwhy</a:t>
            </a:r>
            <a:r>
              <a:rPr lang="en-US" sz="2800" dirty="0">
                <a:latin typeface="Footlight MT Light"/>
              </a:rPr>
              <a:t>;) 24 And to offer a Sacrifice according to that which is said in the Torah of </a:t>
            </a:r>
            <a:r>
              <a:rPr lang="en-US" sz="2800" b="1" dirty="0">
                <a:latin typeface="OLBHEB"/>
              </a:rPr>
              <a:t>hwhy</a:t>
            </a:r>
            <a:r>
              <a:rPr lang="en-US" sz="2800" dirty="0">
                <a:latin typeface="Footlight MT Light"/>
              </a:rPr>
              <a:t>, A pair of turtledoves, or two young pigeons</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876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panose="0204060206030A020304" pitchFamily="18" charset="0"/>
              </a:rPr>
              <a:t>9 There was nothing in the Ark save the Two Tablets of Stone, which Moses put there at </a:t>
            </a:r>
            <a:r>
              <a:rPr lang="en-US" sz="2400" dirty="0" err="1">
                <a:latin typeface="Footlight MT Light" panose="0204060206030A020304" pitchFamily="18" charset="0"/>
              </a:rPr>
              <a:t>Horeb</a:t>
            </a:r>
            <a:r>
              <a:rPr lang="en-US" sz="2400" dirty="0">
                <a:latin typeface="Footlight MT Light" panose="0204060206030A020304" pitchFamily="18" charset="0"/>
              </a:rPr>
              <a:t>, when </a:t>
            </a:r>
            <a:r>
              <a:rPr lang="en-US" sz="2400" b="1" dirty="0">
                <a:latin typeface="OLBHEB"/>
              </a:rPr>
              <a:t>hwhy</a:t>
            </a:r>
            <a:r>
              <a:rPr lang="en-US" sz="2400" dirty="0"/>
              <a:t> </a:t>
            </a:r>
            <a:r>
              <a:rPr lang="en-US" sz="2400" dirty="0">
                <a:latin typeface="Footlight MT Light" panose="0204060206030A020304" pitchFamily="18" charset="0"/>
              </a:rPr>
              <a:t>made a Covenant with the Sons of Israel, when they came out of the land of Egypt. 10 And it came to pass, when the Priests were come out of the Holy Place, that the Cloud filled </a:t>
            </a:r>
            <a:r>
              <a:rPr lang="en-US" sz="2400" b="1" dirty="0">
                <a:solidFill>
                  <a:srgbClr val="FF0000"/>
                </a:solidFill>
                <a:latin typeface="OLBHEB"/>
              </a:rPr>
              <a:t>ta</a:t>
            </a:r>
            <a:r>
              <a:rPr lang="en-US" sz="2400" dirty="0">
                <a:latin typeface="Times New Roman"/>
              </a:rPr>
              <a:t>-</a:t>
            </a:r>
            <a:r>
              <a:rPr lang="en-US" sz="2400" dirty="0">
                <a:latin typeface="Footlight MT Light" panose="0204060206030A020304" pitchFamily="18" charset="0"/>
              </a:rPr>
              <a:t>the House of </a:t>
            </a:r>
            <a:r>
              <a:rPr lang="en-US" sz="2400" b="1" dirty="0">
                <a:latin typeface="OLBHEB"/>
              </a:rPr>
              <a:t>hwhy</a:t>
            </a:r>
            <a:r>
              <a:rPr lang="en-US" sz="2400" dirty="0">
                <a:latin typeface="Footlight MT Light" panose="0204060206030A020304" pitchFamily="18" charset="0"/>
              </a:rPr>
              <a:t>, 11 So that the Priests could not stand to minister because of the Cloud: for the Glory of </a:t>
            </a:r>
            <a:r>
              <a:rPr lang="en-US" sz="2400" b="1" dirty="0">
                <a:latin typeface="OLBHEB"/>
              </a:rPr>
              <a:t>hwhy</a:t>
            </a:r>
            <a:r>
              <a:rPr lang="en-US" sz="2400" dirty="0"/>
              <a:t> </a:t>
            </a:r>
            <a:r>
              <a:rPr lang="en-US" sz="2400" dirty="0">
                <a:latin typeface="Footlight MT Light" panose="0204060206030A020304" pitchFamily="18" charset="0"/>
              </a:rPr>
              <a:t>had filled</a:t>
            </a:r>
            <a:r>
              <a:rPr lang="en-US" sz="2400" dirty="0"/>
              <a:t> </a:t>
            </a:r>
            <a:r>
              <a:rPr lang="en-US" sz="2400" b="1" dirty="0">
                <a:solidFill>
                  <a:srgbClr val="FF0000"/>
                </a:solidFill>
                <a:latin typeface="OLBHEB"/>
              </a:rPr>
              <a:t>ta</a:t>
            </a:r>
            <a:r>
              <a:rPr lang="en-US" sz="2400" dirty="0">
                <a:latin typeface="Times New Roman"/>
              </a:rPr>
              <a:t>-</a:t>
            </a:r>
            <a:r>
              <a:rPr lang="en-US" sz="2400" dirty="0">
                <a:latin typeface="Footlight MT Light" panose="0204060206030A020304" pitchFamily="18" charset="0"/>
              </a:rPr>
              <a:t>the House of </a:t>
            </a:r>
            <a:r>
              <a:rPr lang="en-US" sz="2400" b="1" dirty="0">
                <a:latin typeface="OLBHEB"/>
              </a:rPr>
              <a:t>hwhy</a:t>
            </a:r>
            <a:r>
              <a:rPr lang="en-US" sz="2400" dirty="0">
                <a:latin typeface="Footlight MT Light" panose="0204060206030A020304" pitchFamily="18" charset="0"/>
              </a:rPr>
              <a:t>....</a:t>
            </a:r>
            <a:endParaRPr lang="en-US" sz="24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287715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94849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panose="0204060206030A020304" pitchFamily="18" charset="0"/>
              </a:rPr>
              <a:t>27 But will Elohim indeed dwell on the earth? Behold, the Heavens and Heaven of Heavens cannot contain Thee; how much less this House that I have </a:t>
            </a:r>
            <a:r>
              <a:rPr lang="en-US" sz="2800" dirty="0" err="1">
                <a:latin typeface="Footlight MT Light" panose="0204060206030A020304" pitchFamily="18" charset="0"/>
              </a:rPr>
              <a:t>builded</a:t>
            </a:r>
            <a:r>
              <a:rPr lang="en-US" sz="2800" dirty="0">
                <a:latin typeface="Footlight MT Light" panose="0204060206030A020304" pitchFamily="18" charset="0"/>
              </a:rPr>
              <a:t>?...</a:t>
            </a:r>
            <a:endParaRPr lang="en-US" sz="28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78743282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panose="0204060206030A020304" pitchFamily="18" charset="0"/>
              </a:rPr>
              <a:t>65 And at that time Solomon held </a:t>
            </a:r>
            <a:r>
              <a:rPr lang="en-US" sz="2400" b="1" dirty="0">
                <a:solidFill>
                  <a:srgbClr val="FF0000"/>
                </a:solidFill>
                <a:latin typeface="OLBHEB"/>
              </a:rPr>
              <a:t>ta</a:t>
            </a:r>
            <a:r>
              <a:rPr lang="en-US" sz="2400" dirty="0">
                <a:solidFill>
                  <a:prstClr val="white"/>
                </a:solidFill>
                <a:latin typeface="Times New Roman"/>
              </a:rPr>
              <a:t>-</a:t>
            </a:r>
            <a:r>
              <a:rPr lang="en-US" sz="2400" dirty="0" smtClean="0">
                <a:latin typeface="Footlight MT Light" panose="0204060206030A020304" pitchFamily="18" charset="0"/>
              </a:rPr>
              <a:t>the </a:t>
            </a:r>
            <a:r>
              <a:rPr lang="en-US" sz="2400" dirty="0">
                <a:latin typeface="Footlight MT Light" panose="0204060206030A020304" pitchFamily="18" charset="0"/>
              </a:rPr>
              <a:t>Feast, and all of Israel with him, a great Congregation, from the entering in of </a:t>
            </a:r>
            <a:r>
              <a:rPr lang="en-US" sz="2400" dirty="0" err="1">
                <a:latin typeface="Footlight MT Light" panose="0204060206030A020304" pitchFamily="18" charset="0"/>
              </a:rPr>
              <a:t>Hamath</a:t>
            </a:r>
            <a:r>
              <a:rPr lang="en-US" sz="2400" dirty="0">
                <a:latin typeface="Footlight MT Light" panose="0204060206030A020304" pitchFamily="18" charset="0"/>
              </a:rPr>
              <a:t> unto the river of Egypt, before </a:t>
            </a:r>
            <a:r>
              <a:rPr lang="en-US" sz="2400" b="1" dirty="0">
                <a:solidFill>
                  <a:prstClr val="white"/>
                </a:solidFill>
                <a:latin typeface="OLBHEB"/>
              </a:rPr>
              <a:t>hwhy</a:t>
            </a:r>
            <a:r>
              <a:rPr lang="en-US" sz="2400" dirty="0" smtClean="0">
                <a:latin typeface="Footlight MT Light" panose="0204060206030A020304" pitchFamily="18" charset="0"/>
              </a:rPr>
              <a:t>, </a:t>
            </a:r>
            <a:r>
              <a:rPr lang="en-US" sz="2400" dirty="0">
                <a:latin typeface="Footlight MT Light" panose="0204060206030A020304" pitchFamily="18" charset="0"/>
              </a:rPr>
              <a:t>our Elohim, seven days and seven days, even fourteen days. 66 On the eighth day he sent </a:t>
            </a:r>
            <a:r>
              <a:rPr lang="en-US" sz="2400" b="1" dirty="0">
                <a:solidFill>
                  <a:srgbClr val="FF0000"/>
                </a:solidFill>
                <a:latin typeface="OLBHEB"/>
              </a:rPr>
              <a:t>ta</a:t>
            </a:r>
            <a:r>
              <a:rPr lang="en-US" sz="2400" dirty="0">
                <a:solidFill>
                  <a:prstClr val="white"/>
                </a:solidFill>
                <a:latin typeface="Times New Roman"/>
              </a:rPr>
              <a:t>-</a:t>
            </a:r>
            <a:r>
              <a:rPr lang="en-US" sz="2400" dirty="0" smtClean="0">
                <a:latin typeface="Footlight MT Light" panose="0204060206030A020304" pitchFamily="18" charset="0"/>
              </a:rPr>
              <a:t>the </a:t>
            </a:r>
            <a:r>
              <a:rPr lang="en-US" sz="2400" dirty="0">
                <a:latin typeface="Footlight MT Light" panose="0204060206030A020304" pitchFamily="18" charset="0"/>
              </a:rPr>
              <a:t>People away: and they blessed </a:t>
            </a:r>
            <a:r>
              <a:rPr lang="en-US" sz="2400" b="1" dirty="0">
                <a:solidFill>
                  <a:srgbClr val="FF0000"/>
                </a:solidFill>
                <a:latin typeface="OLBHEB"/>
              </a:rPr>
              <a:t>ta</a:t>
            </a:r>
            <a:r>
              <a:rPr lang="en-US" sz="2400" dirty="0">
                <a:solidFill>
                  <a:prstClr val="white"/>
                </a:solidFill>
                <a:latin typeface="Times New Roman"/>
              </a:rPr>
              <a:t>-</a:t>
            </a:r>
            <a:r>
              <a:rPr lang="en-US" sz="2400" dirty="0" smtClean="0">
                <a:latin typeface="Footlight MT Light" panose="0204060206030A020304" pitchFamily="18" charset="0"/>
              </a:rPr>
              <a:t>the </a:t>
            </a:r>
            <a:r>
              <a:rPr lang="en-US" sz="2400" dirty="0">
                <a:latin typeface="Footlight MT Light" panose="0204060206030A020304" pitchFamily="18" charset="0"/>
              </a:rPr>
              <a:t>king, and went unto their tents joyful and glad of heart for all of the goodness that </a:t>
            </a:r>
            <a:r>
              <a:rPr lang="en-US" sz="2400" b="1" dirty="0">
                <a:solidFill>
                  <a:prstClr val="white"/>
                </a:solidFill>
                <a:latin typeface="OLBHEB"/>
              </a:rPr>
              <a:t>hwhy</a:t>
            </a:r>
            <a:r>
              <a:rPr lang="en-US" sz="2400" dirty="0" smtClean="0">
                <a:latin typeface="Footlight MT Light" panose="0204060206030A020304" pitchFamily="18" charset="0"/>
              </a:rPr>
              <a:t> </a:t>
            </a:r>
            <a:r>
              <a:rPr lang="en-US" sz="2400" dirty="0">
                <a:latin typeface="Footlight MT Light" panose="0204060206030A020304" pitchFamily="18" charset="0"/>
              </a:rPr>
              <a:t>had done for David, His servant, and for Israel, His People.</a:t>
            </a:r>
            <a:endParaRPr lang="en-US" sz="24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17950615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11628" y="1929648"/>
            <a:ext cx="11179629"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NINE, PART TWO:</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56227810"/>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23059" y="1865812"/>
            <a:ext cx="11179629" cy="3046988"/>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2 Chronicles 5:1-14; 6:1-2, 18, 41; 7:1-10</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24050523"/>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45696"/>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a:t>
            </a:r>
            <a:r>
              <a:rPr lang="en-US" sz="3200" b="1" u="sng" dirty="0" smtClean="0">
                <a:solidFill>
                  <a:srgbClr val="FFFF00"/>
                </a:solidFill>
                <a:latin typeface="Footlight MT Light" panose="0204060206030A020304" pitchFamily="18" charset="0"/>
                <a:cs typeface="Times New Roman" panose="02020603050405020304" pitchFamily="18" charset="0"/>
              </a:rPr>
              <a:t>#9b</a:t>
            </a:r>
            <a:r>
              <a:rPr lang="en-US" sz="3200" b="1" u="sng" dirty="0">
                <a:solidFill>
                  <a:srgbClr val="FFFF00"/>
                </a:solidFill>
                <a:latin typeface="Footlight MT Light" panose="0204060206030A020304" pitchFamily="18" charset="0"/>
                <a:cs typeface="Times New Roman" panose="02020603050405020304" pitchFamily="18" charset="0"/>
              </a:rPr>
              <a:t>: </a:t>
            </a:r>
            <a:r>
              <a:rPr lang="en-US" sz="3200" b="1" u="sng" dirty="0" smtClean="0">
                <a:solidFill>
                  <a:srgbClr val="FFFF00"/>
                </a:solidFill>
                <a:latin typeface="Footlight MT Light" panose="0204060206030A020304" pitchFamily="18" charset="0"/>
                <a:cs typeface="Times New Roman" panose="02020603050405020304" pitchFamily="18" charset="0"/>
              </a:rPr>
              <a:t>2 </a:t>
            </a:r>
            <a:r>
              <a:rPr lang="en-US" sz="3200" b="1" u="sng" dirty="0">
                <a:solidFill>
                  <a:srgbClr val="FFFF00"/>
                </a:solidFill>
                <a:latin typeface="Footlight MT Light" panose="0204060206030A020304" pitchFamily="18" charset="0"/>
                <a:cs typeface="Times New Roman" panose="02020603050405020304" pitchFamily="18" charset="0"/>
              </a:rPr>
              <a:t>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200" dirty="0" smtClean="0">
                <a:latin typeface="Footlight MT Light"/>
              </a:rPr>
              <a:t>5:</a:t>
            </a:r>
            <a:r>
              <a:rPr lang="en-US" sz="2200" dirty="0">
                <a:latin typeface="Footlight MT Light"/>
              </a:rPr>
              <a:t>1 Thus all </a:t>
            </a:r>
            <a:r>
              <a:rPr lang="en-US" sz="2200" dirty="0" smtClean="0">
                <a:latin typeface="Footlight MT Light"/>
              </a:rPr>
              <a:t>of the </a:t>
            </a:r>
            <a:r>
              <a:rPr lang="en-US" sz="2200" dirty="0">
                <a:latin typeface="Footlight MT Light"/>
              </a:rPr>
              <a:t>work that Solomon made for the House of </a:t>
            </a:r>
            <a:r>
              <a:rPr lang="en-US" sz="2200" b="1" dirty="0">
                <a:latin typeface="OLBHEB"/>
              </a:rPr>
              <a:t>hwhy</a:t>
            </a:r>
            <a:r>
              <a:rPr lang="en-US" sz="2200" dirty="0"/>
              <a:t> </a:t>
            </a:r>
            <a:r>
              <a:rPr lang="en-US" sz="2200" dirty="0">
                <a:latin typeface="Footlight MT Light" panose="0204060206030A020304" pitchFamily="18" charset="0"/>
              </a:rPr>
              <a:t>was finished: and Solomon brought in</a:t>
            </a:r>
            <a:r>
              <a:rPr lang="en-US" sz="2200" dirty="0"/>
              <a:t> </a:t>
            </a:r>
            <a:r>
              <a:rPr lang="en-US" sz="2200" b="1" dirty="0">
                <a:solidFill>
                  <a:srgbClr val="FF0000"/>
                </a:solidFill>
                <a:latin typeface="OLBHEB"/>
              </a:rPr>
              <a:t>ta</a:t>
            </a:r>
            <a:r>
              <a:rPr lang="en-US" sz="2200" dirty="0">
                <a:latin typeface="Times New Roman"/>
              </a:rPr>
              <a:t>-</a:t>
            </a:r>
            <a:r>
              <a:rPr lang="en-US" sz="2200" dirty="0">
                <a:latin typeface="Footlight MT Light"/>
              </a:rPr>
              <a:t>all of the things that David his father had dedicated; and</a:t>
            </a:r>
            <a:r>
              <a:rPr lang="en-US" sz="2200" dirty="0">
                <a:latin typeface="Times New Roman"/>
              </a:rPr>
              <a:t> </a:t>
            </a:r>
            <a:r>
              <a:rPr lang="en-US" sz="2200" b="1" dirty="0">
                <a:solidFill>
                  <a:srgbClr val="FF0000"/>
                </a:solidFill>
                <a:latin typeface="OLBHEB"/>
              </a:rPr>
              <a:t>ta</a:t>
            </a:r>
            <a:r>
              <a:rPr lang="en-US" sz="2200" dirty="0">
                <a:latin typeface="Times New Roman"/>
              </a:rPr>
              <a:t>-</a:t>
            </a:r>
            <a:r>
              <a:rPr lang="en-US" sz="2200" dirty="0">
                <a:latin typeface="Footlight MT Light"/>
              </a:rPr>
              <a:t>the silver, and</a:t>
            </a:r>
            <a:r>
              <a:rPr lang="en-US" sz="2200" dirty="0">
                <a:latin typeface="Times New Roman"/>
              </a:rPr>
              <a:t> </a:t>
            </a:r>
            <a:r>
              <a:rPr lang="en-US" sz="2200" b="1" dirty="0">
                <a:solidFill>
                  <a:srgbClr val="FF0000"/>
                </a:solidFill>
                <a:latin typeface="OLBHEB"/>
              </a:rPr>
              <a:t>ta</a:t>
            </a:r>
            <a:r>
              <a:rPr lang="en-US" sz="2200" dirty="0">
                <a:latin typeface="Times New Roman"/>
              </a:rPr>
              <a:t>-</a:t>
            </a:r>
            <a:r>
              <a:rPr lang="en-US" sz="2200" dirty="0">
                <a:latin typeface="Footlight MT Light"/>
              </a:rPr>
              <a:t>the gold, and</a:t>
            </a:r>
            <a:r>
              <a:rPr lang="en-US" sz="2200" dirty="0">
                <a:latin typeface="Times New Roman"/>
              </a:rPr>
              <a:t> </a:t>
            </a:r>
            <a:r>
              <a:rPr lang="en-US" sz="2200" b="1" dirty="0">
                <a:solidFill>
                  <a:srgbClr val="FF0000"/>
                </a:solidFill>
                <a:latin typeface="OLBHEB"/>
              </a:rPr>
              <a:t>ta</a:t>
            </a:r>
            <a:r>
              <a:rPr lang="en-US" sz="2200" dirty="0">
                <a:latin typeface="Times New Roman"/>
              </a:rPr>
              <a:t>-</a:t>
            </a:r>
            <a:r>
              <a:rPr lang="en-US" sz="2200" dirty="0">
                <a:latin typeface="Footlight MT Light" panose="0204060206030A020304" pitchFamily="18" charset="0"/>
              </a:rPr>
              <a:t>all of the Instruments, put he among the </a:t>
            </a:r>
            <a:r>
              <a:rPr lang="en-US" sz="2200" dirty="0" smtClean="0">
                <a:latin typeface="Footlight MT Light" panose="0204060206030A020304" pitchFamily="18" charset="0"/>
              </a:rPr>
              <a:t>Treasures </a:t>
            </a:r>
            <a:r>
              <a:rPr lang="en-US" sz="2200" dirty="0">
                <a:latin typeface="Footlight MT Light" panose="0204060206030A020304" pitchFamily="18" charset="0"/>
              </a:rPr>
              <a:t>of the House of Elohim. 2 Then Solomon assembled </a:t>
            </a:r>
            <a:r>
              <a:rPr lang="en-US" sz="2200" b="1" dirty="0">
                <a:solidFill>
                  <a:srgbClr val="FF0000"/>
                </a:solidFill>
                <a:latin typeface="OLBHEB"/>
              </a:rPr>
              <a:t>ta</a:t>
            </a:r>
            <a:r>
              <a:rPr lang="en-US" sz="2200" dirty="0">
                <a:latin typeface="Times New Roman"/>
              </a:rPr>
              <a:t>-</a:t>
            </a:r>
            <a:r>
              <a:rPr lang="en-US" sz="2200" dirty="0">
                <a:latin typeface="Footlight MT Light"/>
              </a:rPr>
              <a:t>the Elders of Israel, and</a:t>
            </a:r>
            <a:r>
              <a:rPr lang="en-US" sz="2200" dirty="0">
                <a:latin typeface="Times New Roman"/>
              </a:rPr>
              <a:t> </a:t>
            </a:r>
            <a:r>
              <a:rPr lang="en-US" sz="2200" b="1" dirty="0">
                <a:solidFill>
                  <a:srgbClr val="FF0000"/>
                </a:solidFill>
                <a:latin typeface="OLBHEB"/>
              </a:rPr>
              <a:t>ta</a:t>
            </a:r>
            <a:r>
              <a:rPr lang="en-US" sz="2200" dirty="0">
                <a:latin typeface="Times New Roman"/>
              </a:rPr>
              <a:t>-</a:t>
            </a:r>
            <a:r>
              <a:rPr lang="en-US" sz="2200" dirty="0">
                <a:latin typeface="Footlight MT Light"/>
              </a:rPr>
              <a:t>all of the Heads of the Tribes, the Chief of the Fathers of the Sons of Israel, unto Jerusalem, to bring up</a:t>
            </a:r>
            <a:r>
              <a:rPr lang="en-US" sz="2200" dirty="0">
                <a:latin typeface="Times New Roman"/>
              </a:rPr>
              <a:t> </a:t>
            </a:r>
            <a:r>
              <a:rPr lang="en-US" sz="2200" b="1" dirty="0">
                <a:solidFill>
                  <a:srgbClr val="FF0000"/>
                </a:solidFill>
                <a:latin typeface="OLBHEB"/>
              </a:rPr>
              <a:t>ta</a:t>
            </a:r>
            <a:r>
              <a:rPr lang="en-US" sz="2200" dirty="0">
                <a:latin typeface="Times New Roman"/>
              </a:rPr>
              <a:t>-</a:t>
            </a:r>
            <a:r>
              <a:rPr lang="en-US" sz="2200" dirty="0">
                <a:latin typeface="Footlight MT Light" panose="0204060206030A020304" pitchFamily="18" charset="0"/>
              </a:rPr>
              <a:t>the Ark of the Covenant of</a:t>
            </a:r>
            <a:r>
              <a:rPr lang="en-US" sz="2200" dirty="0"/>
              <a:t> </a:t>
            </a:r>
            <a:r>
              <a:rPr lang="en-US" sz="2200" b="1" dirty="0">
                <a:latin typeface="OLBHEB"/>
              </a:rPr>
              <a:t>hwhy</a:t>
            </a:r>
            <a:r>
              <a:rPr lang="en-US" sz="2200" dirty="0">
                <a:latin typeface="Times New Roman"/>
              </a:rPr>
              <a:t> </a:t>
            </a:r>
            <a:r>
              <a:rPr lang="en-US" sz="2200" dirty="0">
                <a:latin typeface="Footlight MT Light"/>
              </a:rPr>
              <a:t>out of the City of David, which is Zion</a:t>
            </a:r>
            <a:r>
              <a:rPr lang="en-US" sz="2200" dirty="0" smtClean="0">
                <a:latin typeface="Footlight MT Light"/>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54607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674852"/>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a:t>
            </a:r>
            <a:r>
              <a:rPr lang="en-US" sz="3200" b="1" u="sng" dirty="0" smtClean="0">
                <a:solidFill>
                  <a:srgbClr val="FFFF00"/>
                </a:solidFill>
                <a:latin typeface="Footlight MT Light" panose="0204060206030A020304" pitchFamily="18" charset="0"/>
                <a:cs typeface="Times New Roman" panose="02020603050405020304" pitchFamily="18" charset="0"/>
              </a:rPr>
              <a:t>#9b</a:t>
            </a:r>
            <a:r>
              <a:rPr lang="en-US" sz="3200" b="1" u="sng" dirty="0">
                <a:solidFill>
                  <a:srgbClr val="FFFF00"/>
                </a:solidFill>
                <a:latin typeface="Footlight MT Light" panose="0204060206030A020304" pitchFamily="18" charset="0"/>
                <a:cs typeface="Times New Roman" panose="02020603050405020304" pitchFamily="18" charset="0"/>
              </a:rPr>
              <a:t>: </a:t>
            </a:r>
            <a:r>
              <a:rPr lang="en-US" sz="3200" b="1" u="sng" dirty="0" smtClean="0">
                <a:solidFill>
                  <a:srgbClr val="FFFF00"/>
                </a:solidFill>
                <a:latin typeface="Footlight MT Light" panose="0204060206030A020304" pitchFamily="18" charset="0"/>
                <a:cs typeface="Times New Roman" panose="02020603050405020304" pitchFamily="18" charset="0"/>
              </a:rPr>
              <a:t>2 </a:t>
            </a:r>
            <a:r>
              <a:rPr lang="en-US" sz="3200" b="1" u="sng" dirty="0">
                <a:solidFill>
                  <a:srgbClr val="FFFF00"/>
                </a:solidFill>
                <a:latin typeface="Footlight MT Light" panose="0204060206030A020304" pitchFamily="18" charset="0"/>
                <a:cs typeface="Times New Roman" panose="02020603050405020304" pitchFamily="18" charset="0"/>
              </a:rPr>
              <a:t>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3 Wherefore all of the Men of Israel assembled themselves unto the king in the Feast which was in the seventh month. 4 And all of the Elders of Israel came; and the Levites took up </a:t>
            </a:r>
            <a:r>
              <a:rPr lang="en-US" sz="2400" b="1" dirty="0">
                <a:solidFill>
                  <a:srgbClr val="FF0000"/>
                </a:solidFill>
                <a:latin typeface="OLBHEB"/>
              </a:rPr>
              <a:t>ta</a:t>
            </a:r>
            <a:r>
              <a:rPr lang="en-US" sz="2400" dirty="0">
                <a:latin typeface="Times New Roman"/>
              </a:rPr>
              <a:t>-</a:t>
            </a:r>
            <a:r>
              <a:rPr lang="en-US" sz="2400" dirty="0">
                <a:latin typeface="Footlight MT Light" panose="0204060206030A020304" pitchFamily="18" charset="0"/>
              </a:rPr>
              <a:t>the Ark. 5 And they brought up </a:t>
            </a:r>
            <a:r>
              <a:rPr lang="en-US" sz="2400" b="1" dirty="0">
                <a:solidFill>
                  <a:srgbClr val="FF0000"/>
                </a:solidFill>
                <a:latin typeface="OLBHEB"/>
              </a:rPr>
              <a:t>ta</a:t>
            </a:r>
            <a:r>
              <a:rPr lang="en-US" sz="2400" dirty="0">
                <a:latin typeface="Times New Roman"/>
              </a:rPr>
              <a:t>-</a:t>
            </a:r>
            <a:r>
              <a:rPr lang="en-US" sz="2400" dirty="0">
                <a:latin typeface="Footlight MT Light" panose="0204060206030A020304" pitchFamily="18" charset="0"/>
              </a:rPr>
              <a:t>the Ark, and </a:t>
            </a:r>
            <a:r>
              <a:rPr lang="en-US" sz="2400" b="1" dirty="0">
                <a:solidFill>
                  <a:srgbClr val="FF0000"/>
                </a:solidFill>
                <a:latin typeface="OLBHEB"/>
              </a:rPr>
              <a:t>ta</a:t>
            </a:r>
            <a:r>
              <a:rPr lang="en-US" sz="2400" dirty="0">
                <a:latin typeface="Times New Roman"/>
              </a:rPr>
              <a:t>-</a:t>
            </a:r>
            <a:r>
              <a:rPr lang="en-US" sz="2400" dirty="0">
                <a:latin typeface="Footlight MT Light" panose="0204060206030A020304" pitchFamily="18" charset="0"/>
              </a:rPr>
              <a:t>the Tent of Appointment, and </a:t>
            </a:r>
            <a:r>
              <a:rPr lang="en-US" sz="2400" b="1" dirty="0">
                <a:solidFill>
                  <a:srgbClr val="FF0000"/>
                </a:solidFill>
                <a:latin typeface="OLBHEB"/>
              </a:rPr>
              <a:t>ta</a:t>
            </a:r>
            <a:r>
              <a:rPr lang="en-US" sz="2400" dirty="0">
                <a:latin typeface="Times New Roman"/>
              </a:rPr>
              <a:t>-</a:t>
            </a:r>
            <a:r>
              <a:rPr lang="en-US" sz="2400" dirty="0">
                <a:latin typeface="Footlight MT Light"/>
              </a:rPr>
              <a:t>all of the Holy Vessels that were in the Tent, these did the Priests and the Levites bring up</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48464"/>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87273"/>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a:t>
            </a:r>
            <a:r>
              <a:rPr lang="en-US" sz="3200" b="1" u="sng" dirty="0" smtClean="0">
                <a:solidFill>
                  <a:srgbClr val="FFFF00"/>
                </a:solidFill>
                <a:latin typeface="Footlight MT Light" panose="0204060206030A020304" pitchFamily="18" charset="0"/>
                <a:cs typeface="Times New Roman" panose="02020603050405020304" pitchFamily="18" charset="0"/>
              </a:rPr>
              <a:t>#9b</a:t>
            </a:r>
            <a:r>
              <a:rPr lang="en-US" sz="3200" b="1" u="sng" dirty="0">
                <a:solidFill>
                  <a:srgbClr val="FFFF00"/>
                </a:solidFill>
                <a:latin typeface="Footlight MT Light" panose="0204060206030A020304" pitchFamily="18" charset="0"/>
                <a:cs typeface="Times New Roman" panose="02020603050405020304" pitchFamily="18" charset="0"/>
              </a:rPr>
              <a:t>: </a:t>
            </a:r>
            <a:r>
              <a:rPr lang="en-US" sz="3200" b="1" u="sng" dirty="0" smtClean="0">
                <a:solidFill>
                  <a:srgbClr val="FFFF00"/>
                </a:solidFill>
                <a:latin typeface="Footlight MT Light" panose="0204060206030A020304" pitchFamily="18" charset="0"/>
                <a:cs typeface="Times New Roman" panose="02020603050405020304" pitchFamily="18" charset="0"/>
              </a:rPr>
              <a:t>2 </a:t>
            </a:r>
            <a:r>
              <a:rPr lang="en-US" sz="3200" b="1" u="sng" dirty="0">
                <a:solidFill>
                  <a:srgbClr val="FFFF00"/>
                </a:solidFill>
                <a:latin typeface="Footlight MT Light" panose="0204060206030A020304" pitchFamily="18" charset="0"/>
                <a:cs typeface="Times New Roman" panose="02020603050405020304" pitchFamily="18" charset="0"/>
              </a:rPr>
              <a:t>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300" dirty="0">
                <a:latin typeface="Footlight MT Light"/>
              </a:rPr>
              <a:t>6 Also king Solomon, and all of the Congregation of Israel that were assembled unto him before the Ark, sacrificed sheep and oxen, which could not be told nor numbered for multitude. 7 And the Priests brought in</a:t>
            </a:r>
            <a:r>
              <a:rPr lang="en-US" sz="2300" dirty="0">
                <a:latin typeface="Times New Roman"/>
              </a:rPr>
              <a:t> </a:t>
            </a:r>
            <a:r>
              <a:rPr lang="en-US" sz="2300" b="1" dirty="0">
                <a:solidFill>
                  <a:srgbClr val="FF0000"/>
                </a:solidFill>
                <a:latin typeface="OLBHEB"/>
              </a:rPr>
              <a:t>ta</a:t>
            </a:r>
            <a:r>
              <a:rPr lang="en-US" sz="2300" dirty="0">
                <a:latin typeface="Times New Roman"/>
              </a:rPr>
              <a:t>-</a:t>
            </a:r>
            <a:r>
              <a:rPr lang="en-US" sz="2300" dirty="0">
                <a:latin typeface="Footlight MT Light" panose="0204060206030A020304" pitchFamily="18" charset="0"/>
              </a:rPr>
              <a:t>the Ark of the Covenant of </a:t>
            </a:r>
            <a:r>
              <a:rPr lang="en-US" sz="2300" b="1" dirty="0">
                <a:latin typeface="OLBHEB"/>
              </a:rPr>
              <a:t>hwhy</a:t>
            </a:r>
            <a:r>
              <a:rPr lang="en-US" sz="2300" dirty="0"/>
              <a:t> </a:t>
            </a:r>
            <a:r>
              <a:rPr lang="en-US" sz="2300" dirty="0">
                <a:latin typeface="Footlight MT Light" panose="0204060206030A020304" pitchFamily="18" charset="0"/>
              </a:rPr>
              <a:t>unto His Place, to the Oracle of the House, into the most Holy Place, even under the wings of the </a:t>
            </a:r>
            <a:r>
              <a:rPr lang="en-US" sz="2300" dirty="0" err="1" smtClean="0">
                <a:latin typeface="Footlight MT Light" panose="0204060206030A020304" pitchFamily="18" charset="0"/>
              </a:rPr>
              <a:t>Cherubims</a:t>
            </a:r>
            <a:r>
              <a:rPr lang="en-US" sz="2300" dirty="0">
                <a:latin typeface="Footlight MT Light" panose="0204060206030A020304" pitchFamily="18" charset="0"/>
              </a:rPr>
              <a:t>: 8 For the </a:t>
            </a:r>
            <a:r>
              <a:rPr lang="en-US" sz="2300" dirty="0" err="1" smtClean="0">
                <a:latin typeface="Footlight MT Light" panose="0204060206030A020304" pitchFamily="18" charset="0"/>
              </a:rPr>
              <a:t>Cherubims</a:t>
            </a:r>
            <a:r>
              <a:rPr lang="en-US" sz="2300" dirty="0" smtClean="0">
                <a:latin typeface="Footlight MT Light" panose="0204060206030A020304" pitchFamily="18" charset="0"/>
              </a:rPr>
              <a:t> </a:t>
            </a:r>
            <a:r>
              <a:rPr lang="en-US" sz="2300" dirty="0">
                <a:latin typeface="Footlight MT Light" panose="0204060206030A020304" pitchFamily="18" charset="0"/>
              </a:rPr>
              <a:t>spread forth their wings over the place of the Ark, and the </a:t>
            </a:r>
            <a:r>
              <a:rPr lang="en-US" sz="2300" dirty="0" err="1">
                <a:latin typeface="Footlight MT Light" panose="0204060206030A020304" pitchFamily="18" charset="0"/>
              </a:rPr>
              <a:t>Cherubims</a:t>
            </a:r>
            <a:r>
              <a:rPr lang="en-US" sz="2300" dirty="0">
                <a:latin typeface="Footlight MT Light" panose="0204060206030A020304" pitchFamily="18" charset="0"/>
              </a:rPr>
              <a:t> covered the Ark and the Staves thereof above</a:t>
            </a:r>
            <a:r>
              <a:rPr lang="en-US" sz="2300" dirty="0" smtClean="0">
                <a:latin typeface="Footlight MT Light" panose="0204060206030A020304" pitchFamily="18" charset="0"/>
              </a:rPr>
              <a:t>.</a:t>
            </a:r>
            <a:endParaRPr lang="en-US" sz="23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3772488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87273"/>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a:t>
            </a:r>
            <a:r>
              <a:rPr lang="en-US" sz="3200" b="1" u="sng" dirty="0" smtClean="0">
                <a:solidFill>
                  <a:srgbClr val="FFFF00"/>
                </a:solidFill>
                <a:latin typeface="Footlight MT Light" panose="0204060206030A020304" pitchFamily="18" charset="0"/>
                <a:cs typeface="Times New Roman" panose="02020603050405020304" pitchFamily="18" charset="0"/>
              </a:rPr>
              <a:t>#9b</a:t>
            </a:r>
            <a:r>
              <a:rPr lang="en-US" sz="3200" b="1" u="sng" dirty="0">
                <a:solidFill>
                  <a:srgbClr val="FFFF00"/>
                </a:solidFill>
                <a:latin typeface="Footlight MT Light" panose="0204060206030A020304" pitchFamily="18" charset="0"/>
                <a:cs typeface="Times New Roman" panose="02020603050405020304" pitchFamily="18" charset="0"/>
              </a:rPr>
              <a:t>: </a:t>
            </a:r>
            <a:r>
              <a:rPr lang="en-US" sz="3200" b="1" u="sng" dirty="0" smtClean="0">
                <a:solidFill>
                  <a:srgbClr val="FFFF00"/>
                </a:solidFill>
                <a:latin typeface="Footlight MT Light" panose="0204060206030A020304" pitchFamily="18" charset="0"/>
                <a:cs typeface="Times New Roman" panose="02020603050405020304" pitchFamily="18" charset="0"/>
              </a:rPr>
              <a:t>2 </a:t>
            </a:r>
            <a:r>
              <a:rPr lang="en-US" sz="3200" b="1" u="sng" dirty="0">
                <a:solidFill>
                  <a:srgbClr val="FFFF00"/>
                </a:solidFill>
                <a:latin typeface="Footlight MT Light" panose="0204060206030A020304" pitchFamily="18" charset="0"/>
                <a:cs typeface="Times New Roman" panose="02020603050405020304" pitchFamily="18" charset="0"/>
              </a:rPr>
              <a:t>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300" dirty="0">
                <a:latin typeface="Footlight MT Light" panose="0204060206030A020304" pitchFamily="18" charset="0"/>
              </a:rPr>
              <a:t>9 And they drew out the Staves of the Ark, that the ends of the Staves were seen from the Ark before the Oracle; but they were not seen without. And there it is unto this day. 10 There was nothing in the Ark save the Two Tablets which Moses put therein at </a:t>
            </a:r>
            <a:r>
              <a:rPr lang="en-US" sz="2300" dirty="0" err="1">
                <a:latin typeface="Footlight MT Light" panose="0204060206030A020304" pitchFamily="18" charset="0"/>
              </a:rPr>
              <a:t>Horeb</a:t>
            </a:r>
            <a:r>
              <a:rPr lang="en-US" sz="2300" dirty="0">
                <a:latin typeface="Footlight MT Light" panose="0204060206030A020304" pitchFamily="18" charset="0"/>
              </a:rPr>
              <a:t>, when </a:t>
            </a:r>
            <a:r>
              <a:rPr lang="en-US" sz="2300" b="1" dirty="0">
                <a:solidFill>
                  <a:prstClr val="white"/>
                </a:solidFill>
                <a:latin typeface="OLBHEB"/>
              </a:rPr>
              <a:t>hwhy</a:t>
            </a:r>
            <a:r>
              <a:rPr lang="en-US" sz="2300" dirty="0" smtClean="0">
                <a:latin typeface="Footlight MT Light" panose="0204060206030A020304" pitchFamily="18" charset="0"/>
              </a:rPr>
              <a:t> </a:t>
            </a:r>
            <a:r>
              <a:rPr lang="en-US" sz="2300" dirty="0">
                <a:latin typeface="Footlight MT Light" panose="0204060206030A020304" pitchFamily="18" charset="0"/>
              </a:rPr>
              <a:t>made a Covenant with the Sons of Israel, when they came out of Egypt. 11 And it came to pass, when the Priests were come out of the Sanctuary: (for all of the Priests that were present were sanctified, and did not then wait by course:</a:t>
            </a:r>
            <a:endParaRPr lang="en-US"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16165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48828"/>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a:t>
            </a:r>
            <a:r>
              <a:rPr lang="en-US" sz="3200" b="1" u="sng" dirty="0" smtClean="0">
                <a:solidFill>
                  <a:srgbClr val="FFFF00"/>
                </a:solidFill>
                <a:latin typeface="Footlight MT Light" panose="0204060206030A020304" pitchFamily="18" charset="0"/>
                <a:cs typeface="Times New Roman" panose="02020603050405020304" pitchFamily="18" charset="0"/>
              </a:rPr>
              <a:t>#9b</a:t>
            </a:r>
            <a:r>
              <a:rPr lang="en-US" sz="3200" b="1" u="sng" dirty="0">
                <a:solidFill>
                  <a:srgbClr val="FFFF00"/>
                </a:solidFill>
                <a:latin typeface="Footlight MT Light" panose="0204060206030A020304" pitchFamily="18" charset="0"/>
                <a:cs typeface="Times New Roman" panose="02020603050405020304" pitchFamily="18" charset="0"/>
              </a:rPr>
              <a:t>: </a:t>
            </a:r>
            <a:r>
              <a:rPr lang="en-US" sz="3200" b="1" u="sng" dirty="0" smtClean="0">
                <a:solidFill>
                  <a:srgbClr val="FFFF00"/>
                </a:solidFill>
                <a:latin typeface="Footlight MT Light" panose="0204060206030A020304" pitchFamily="18" charset="0"/>
                <a:cs typeface="Times New Roman" panose="02020603050405020304" pitchFamily="18" charset="0"/>
              </a:rPr>
              <a:t>2 </a:t>
            </a:r>
            <a:r>
              <a:rPr lang="en-US" sz="3200" b="1" u="sng" dirty="0">
                <a:solidFill>
                  <a:srgbClr val="FFFF00"/>
                </a:solidFill>
                <a:latin typeface="Footlight MT Light" panose="0204060206030A020304" pitchFamily="18" charset="0"/>
                <a:cs typeface="Times New Roman" panose="02020603050405020304" pitchFamily="18" charset="0"/>
              </a:rPr>
              <a:t>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12 Also the Levites which were the singers, all of them of Asaph, of </a:t>
            </a:r>
            <a:r>
              <a:rPr lang="en-US" sz="2800" dirty="0" err="1">
                <a:latin typeface="Footlight MT Light"/>
              </a:rPr>
              <a:t>Heman</a:t>
            </a:r>
            <a:r>
              <a:rPr lang="en-US" sz="2800" dirty="0">
                <a:latin typeface="Footlight MT Light"/>
              </a:rPr>
              <a:t>, of </a:t>
            </a:r>
            <a:r>
              <a:rPr lang="en-US" sz="2800" dirty="0" err="1">
                <a:latin typeface="Footlight MT Light"/>
              </a:rPr>
              <a:t>Jeduthun</a:t>
            </a:r>
            <a:r>
              <a:rPr lang="en-US" sz="2800" dirty="0">
                <a:latin typeface="Footlight MT Light"/>
              </a:rPr>
              <a:t>, with their sons and their brethren, being arrayed in white linen, having cymbals and psalteries and harps, stood at the east end of the Altar, and with them an hundred and twenty Priests sounding with Trumpets:)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975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cs typeface="Times New Roman" panose="02020603050405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algn="ctr">
              <a:lnSpc>
                <a:spcPct val="150000"/>
              </a:lnSpc>
            </a:pPr>
            <a:r>
              <a:rPr lang="en-US" sz="2800" dirty="0">
                <a:latin typeface="Footlight MT Light"/>
              </a:rPr>
              <a:t>25 And, behold, there was a man in Jerusalem, whose name was Simeon; and the same man was just and devout, waiting for the consolation of Israel: and the Holy Spirit was upon him. 26 And it was revealed unto him by the Holy Spirit, that he should not see death, before he had seen the </a:t>
            </a:r>
            <a:r>
              <a:rPr lang="en-US" sz="2800" b="1" dirty="0">
                <a:latin typeface="OLBHEB"/>
              </a:rPr>
              <a:t>hwhy</a:t>
            </a:r>
            <a:r>
              <a:rPr lang="en-US" sz="2800" dirty="0">
                <a:latin typeface="Footlight MT Light"/>
              </a:rPr>
              <a:t>'s Messiah (</a:t>
            </a:r>
            <a:r>
              <a:rPr lang="en-US" sz="2800" dirty="0" err="1">
                <a:latin typeface="Footlight MT Light"/>
              </a:rPr>
              <a:t>Annointed</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34835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87273"/>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300" dirty="0">
                <a:latin typeface="Footlight MT Light"/>
              </a:rPr>
              <a:t>13 It came even to pass, as the trumpeters and singers were as one, to make one sound to be heard in praising and thanking </a:t>
            </a:r>
            <a:r>
              <a:rPr lang="en-US" sz="2300" b="1" dirty="0">
                <a:solidFill>
                  <a:prstClr val="white"/>
                </a:solidFill>
                <a:latin typeface="OLBHEB"/>
              </a:rPr>
              <a:t>hwhy</a:t>
            </a:r>
            <a:r>
              <a:rPr lang="en-US" sz="2300" dirty="0" smtClean="0">
                <a:latin typeface="Footlight MT Light"/>
              </a:rPr>
              <a:t>; </a:t>
            </a:r>
            <a:r>
              <a:rPr lang="en-US" sz="2300" dirty="0">
                <a:latin typeface="Footlight MT Light"/>
              </a:rPr>
              <a:t>and when they lifted up their voice with the Trumpets and cymbals and instruments of </a:t>
            </a:r>
            <a:r>
              <a:rPr lang="en-US" sz="2300" dirty="0" err="1">
                <a:latin typeface="Footlight MT Light"/>
              </a:rPr>
              <a:t>musick</a:t>
            </a:r>
            <a:r>
              <a:rPr lang="en-US" sz="2300" dirty="0">
                <a:latin typeface="Footlight MT Light"/>
              </a:rPr>
              <a:t>, and praised </a:t>
            </a:r>
            <a:r>
              <a:rPr lang="en-US" sz="2300" b="1" dirty="0">
                <a:solidFill>
                  <a:prstClr val="white"/>
                </a:solidFill>
                <a:latin typeface="OLBHEB"/>
              </a:rPr>
              <a:t>hwhy</a:t>
            </a:r>
            <a:r>
              <a:rPr lang="en-US" sz="2300" dirty="0" smtClean="0">
                <a:latin typeface="Footlight MT Light"/>
              </a:rPr>
              <a:t>, </a:t>
            </a:r>
            <a:r>
              <a:rPr lang="en-US" sz="2300" dirty="0">
                <a:latin typeface="Footlight MT Light"/>
              </a:rPr>
              <a:t>saying, For He is Good; for His Mercy </a:t>
            </a:r>
            <a:r>
              <a:rPr lang="en-US" sz="2300" dirty="0" err="1">
                <a:latin typeface="Footlight MT Light"/>
              </a:rPr>
              <a:t>endureth</a:t>
            </a:r>
            <a:r>
              <a:rPr lang="en-US" sz="2300" dirty="0">
                <a:latin typeface="Footlight MT Light"/>
              </a:rPr>
              <a:t> for ever: that then the House was filled with a Cloud, even the House of </a:t>
            </a:r>
            <a:r>
              <a:rPr lang="en-US" sz="2300" b="1" dirty="0">
                <a:solidFill>
                  <a:prstClr val="white"/>
                </a:solidFill>
                <a:latin typeface="OLBHEB"/>
              </a:rPr>
              <a:t>hwhy</a:t>
            </a:r>
            <a:r>
              <a:rPr lang="en-US" sz="2300" dirty="0" smtClean="0">
                <a:latin typeface="Footlight MT Light"/>
              </a:rPr>
              <a:t>; </a:t>
            </a:r>
            <a:r>
              <a:rPr lang="en-US" sz="2300" dirty="0">
                <a:latin typeface="Footlight MT Light"/>
              </a:rPr>
              <a:t>14 So that the Priests could not stand to minister by reason of the Cloud: for the Glory of </a:t>
            </a:r>
            <a:r>
              <a:rPr lang="en-US" sz="2300" b="1" dirty="0">
                <a:solidFill>
                  <a:prstClr val="white"/>
                </a:solidFill>
                <a:latin typeface="OLBHEB"/>
              </a:rPr>
              <a:t>hwhy</a:t>
            </a:r>
            <a:r>
              <a:rPr lang="en-US" sz="2300" dirty="0" smtClean="0">
                <a:latin typeface="Footlight MT Light"/>
              </a:rPr>
              <a:t> </a:t>
            </a:r>
            <a:r>
              <a:rPr lang="en-US" sz="2300" dirty="0">
                <a:latin typeface="Footlight MT Light"/>
              </a:rPr>
              <a:t>had filled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a:rPr>
              <a:t>the </a:t>
            </a:r>
            <a:r>
              <a:rPr lang="en-US" sz="2300" dirty="0">
                <a:latin typeface="Footlight MT Light"/>
              </a:rPr>
              <a:t>House of Elohim.</a:t>
            </a:r>
            <a:endParaRPr lang="en-US"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35534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8187"/>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300" dirty="0">
                <a:latin typeface="Footlight MT Light"/>
              </a:rPr>
              <a:t>6:1 Then said Solomon, </a:t>
            </a:r>
            <a:r>
              <a:rPr lang="en-US" sz="2300" b="1" dirty="0">
                <a:solidFill>
                  <a:prstClr val="white"/>
                </a:solidFill>
                <a:latin typeface="OLBHEB"/>
              </a:rPr>
              <a:t>hwhy</a:t>
            </a:r>
            <a:r>
              <a:rPr lang="en-US" sz="2300" dirty="0" smtClean="0">
                <a:latin typeface="Footlight MT Light"/>
              </a:rPr>
              <a:t> </a:t>
            </a:r>
            <a:r>
              <a:rPr lang="en-US" sz="2300" dirty="0">
                <a:latin typeface="Footlight MT Light"/>
              </a:rPr>
              <a:t>hath said that He would dwell in the thick darkness. 2 But I have built an House of Habitation for Thee, and a Place for Thy Dwelling for ever.... 18 But will Elohim in very deed dwell with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a:rPr>
              <a:t>the </a:t>
            </a:r>
            <a:r>
              <a:rPr lang="en-US" sz="2300" dirty="0">
                <a:latin typeface="Footlight MT Light"/>
              </a:rPr>
              <a:t>Adam on the earth? Behold, Heavens and the Heaven of the Heavens cannot contain Thee; how much less this House which I have built!... 41 Now therefore arise, O </a:t>
            </a:r>
            <a:r>
              <a:rPr lang="en-US" sz="2300" b="1" dirty="0">
                <a:solidFill>
                  <a:prstClr val="white"/>
                </a:solidFill>
                <a:latin typeface="OLBHEB"/>
              </a:rPr>
              <a:t>hwhy</a:t>
            </a:r>
            <a:r>
              <a:rPr lang="en-US" sz="2300" dirty="0" smtClean="0">
                <a:latin typeface="Footlight MT Light"/>
              </a:rPr>
              <a:t> </a:t>
            </a:r>
            <a:r>
              <a:rPr lang="en-US" sz="2300" dirty="0">
                <a:latin typeface="Footlight MT Light"/>
              </a:rPr>
              <a:t>Elohim, into Thy Resting Place, thou, and the Ark of Thy Strength: let Thy Priests, O </a:t>
            </a:r>
            <a:r>
              <a:rPr lang="en-US" sz="2300" b="1" dirty="0">
                <a:solidFill>
                  <a:prstClr val="white"/>
                </a:solidFill>
                <a:latin typeface="OLBHEB"/>
              </a:rPr>
              <a:t>hwhy</a:t>
            </a:r>
            <a:r>
              <a:rPr lang="en-US" sz="2300" dirty="0" smtClean="0">
                <a:latin typeface="Footlight MT Light"/>
              </a:rPr>
              <a:t> </a:t>
            </a:r>
            <a:r>
              <a:rPr lang="en-US" sz="2300" dirty="0">
                <a:latin typeface="Footlight MT Light"/>
              </a:rPr>
              <a:t>Elohim, be clothed with Salvation, and let Thy Saints rejoice in goodness.</a:t>
            </a:r>
            <a:endParaRPr lang="en-US" sz="23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8535806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545860"/>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200" dirty="0">
                <a:latin typeface="Footlight MT Light"/>
              </a:rPr>
              <a:t>7:1 Now when Solomon had made an end of praying, the Fire came down from the </a:t>
            </a:r>
            <a:r>
              <a:rPr lang="en-US" sz="2200" dirty="0" smtClean="0">
                <a:latin typeface="Footlight MT Light"/>
              </a:rPr>
              <a:t>heavens, </a:t>
            </a:r>
            <a:r>
              <a:rPr lang="en-US" sz="2200" dirty="0">
                <a:latin typeface="Footlight MT Light"/>
              </a:rPr>
              <a:t>and consumed the Elevation Offering and the Sacrifices; and the Glory of </a:t>
            </a:r>
            <a:r>
              <a:rPr lang="en-US" sz="2300" b="1" dirty="0">
                <a:solidFill>
                  <a:prstClr val="white"/>
                </a:solidFill>
                <a:latin typeface="OLBHEB"/>
              </a:rPr>
              <a:t>hwhy</a:t>
            </a:r>
            <a:r>
              <a:rPr lang="en-US" sz="2200" dirty="0" smtClean="0">
                <a:latin typeface="Footlight MT Light"/>
              </a:rPr>
              <a:t> </a:t>
            </a:r>
            <a:r>
              <a:rPr lang="en-US" sz="2200" dirty="0">
                <a:latin typeface="Footlight MT Light"/>
              </a:rPr>
              <a:t>filled </a:t>
            </a:r>
            <a:r>
              <a:rPr lang="en-US" sz="2300" b="1" dirty="0">
                <a:solidFill>
                  <a:srgbClr val="FF0000"/>
                </a:solidFill>
                <a:latin typeface="OLBHEB"/>
              </a:rPr>
              <a:t>ta</a:t>
            </a:r>
            <a:r>
              <a:rPr lang="en-US" sz="2300" dirty="0">
                <a:solidFill>
                  <a:prstClr val="white"/>
                </a:solidFill>
                <a:latin typeface="Times New Roman"/>
              </a:rPr>
              <a:t>-</a:t>
            </a:r>
            <a:r>
              <a:rPr lang="en-US" sz="2200" dirty="0" smtClean="0">
                <a:latin typeface="Footlight MT Light"/>
              </a:rPr>
              <a:t>the </a:t>
            </a:r>
            <a:r>
              <a:rPr lang="en-US" sz="2200" dirty="0">
                <a:latin typeface="Footlight MT Light"/>
              </a:rPr>
              <a:t>House. 2 And the Priests could not enter into </a:t>
            </a:r>
            <a:r>
              <a:rPr lang="en-US" sz="2300" b="1" dirty="0">
                <a:solidFill>
                  <a:srgbClr val="FF0000"/>
                </a:solidFill>
                <a:latin typeface="OLBHEB"/>
              </a:rPr>
              <a:t>ta</a:t>
            </a:r>
            <a:r>
              <a:rPr lang="en-US" sz="2300" dirty="0">
                <a:solidFill>
                  <a:prstClr val="white"/>
                </a:solidFill>
                <a:latin typeface="Times New Roman"/>
              </a:rPr>
              <a:t>-</a:t>
            </a:r>
            <a:r>
              <a:rPr lang="en-US" sz="2200" dirty="0" smtClean="0">
                <a:latin typeface="Footlight MT Light"/>
              </a:rPr>
              <a:t>the </a:t>
            </a:r>
            <a:r>
              <a:rPr lang="en-US" sz="2200" dirty="0">
                <a:latin typeface="Footlight MT Light"/>
              </a:rPr>
              <a:t>House of </a:t>
            </a:r>
            <a:r>
              <a:rPr lang="en-US" sz="2300" b="1" dirty="0">
                <a:solidFill>
                  <a:prstClr val="white"/>
                </a:solidFill>
                <a:latin typeface="OLBHEB"/>
              </a:rPr>
              <a:t>hwhy</a:t>
            </a:r>
            <a:r>
              <a:rPr lang="en-US" sz="2200" dirty="0" smtClean="0">
                <a:latin typeface="Footlight MT Light"/>
              </a:rPr>
              <a:t>, </a:t>
            </a:r>
            <a:r>
              <a:rPr lang="en-US" sz="2200" dirty="0">
                <a:latin typeface="Footlight MT Light"/>
              </a:rPr>
              <a:t>because the Glory of </a:t>
            </a:r>
            <a:r>
              <a:rPr lang="en-US" sz="2300" b="1" dirty="0">
                <a:solidFill>
                  <a:prstClr val="white"/>
                </a:solidFill>
                <a:latin typeface="OLBHEB"/>
              </a:rPr>
              <a:t>hwhy</a:t>
            </a:r>
            <a:r>
              <a:rPr lang="en-US" sz="2200" dirty="0" smtClean="0">
                <a:latin typeface="Footlight MT Light"/>
              </a:rPr>
              <a:t> </a:t>
            </a:r>
            <a:r>
              <a:rPr lang="en-US" sz="2200" dirty="0">
                <a:latin typeface="Footlight MT Light"/>
              </a:rPr>
              <a:t>had filled </a:t>
            </a:r>
            <a:r>
              <a:rPr lang="en-US" sz="2300" b="1" dirty="0">
                <a:solidFill>
                  <a:prstClr val="white"/>
                </a:solidFill>
                <a:latin typeface="OLBHEB"/>
              </a:rPr>
              <a:t>hwhy </a:t>
            </a:r>
            <a:r>
              <a:rPr lang="en-US" sz="2200" dirty="0" smtClean="0">
                <a:latin typeface="Footlight MT Light"/>
              </a:rPr>
              <a:t>'s </a:t>
            </a:r>
            <a:r>
              <a:rPr lang="en-US" sz="2200" dirty="0">
                <a:latin typeface="Footlight MT Light"/>
              </a:rPr>
              <a:t>House. 3 And when </a:t>
            </a:r>
            <a:r>
              <a:rPr lang="en-US" sz="2200" dirty="0" smtClean="0">
                <a:latin typeface="Footlight MT Light"/>
              </a:rPr>
              <a:t>all of </a:t>
            </a:r>
            <a:r>
              <a:rPr lang="en-US" sz="2200" dirty="0">
                <a:latin typeface="Footlight MT Light"/>
              </a:rPr>
              <a:t>the Sons of Israel saw how the Fire came down, and the Glory of </a:t>
            </a:r>
            <a:r>
              <a:rPr lang="en-US" sz="2300" b="1" dirty="0">
                <a:solidFill>
                  <a:prstClr val="white"/>
                </a:solidFill>
                <a:latin typeface="OLBHEB"/>
              </a:rPr>
              <a:t>hwhy</a:t>
            </a:r>
            <a:r>
              <a:rPr lang="en-US" sz="2200" dirty="0" smtClean="0">
                <a:latin typeface="Footlight MT Light"/>
              </a:rPr>
              <a:t> </a:t>
            </a:r>
            <a:r>
              <a:rPr lang="en-US" sz="2200" dirty="0">
                <a:latin typeface="Footlight MT Light"/>
              </a:rPr>
              <a:t>upon the House, they bowed themselves with their faces to the ground upon the pavement, and worshipped, and praised </a:t>
            </a:r>
            <a:r>
              <a:rPr lang="en-US" sz="2300" b="1" dirty="0">
                <a:solidFill>
                  <a:prstClr val="white"/>
                </a:solidFill>
                <a:latin typeface="OLBHEB"/>
              </a:rPr>
              <a:t>hwhy</a:t>
            </a:r>
            <a:r>
              <a:rPr lang="en-US" sz="2200" dirty="0" smtClean="0">
                <a:latin typeface="Footlight MT Light"/>
              </a:rPr>
              <a:t>, </a:t>
            </a:r>
            <a:r>
              <a:rPr lang="en-US" sz="2200" dirty="0">
                <a:latin typeface="Footlight MT Light"/>
              </a:rPr>
              <a:t>saying, For He is </a:t>
            </a:r>
            <a:r>
              <a:rPr lang="en-US" sz="2200" dirty="0" smtClean="0">
                <a:latin typeface="Footlight MT Light"/>
              </a:rPr>
              <a:t>Good</a:t>
            </a:r>
            <a:r>
              <a:rPr lang="en-US" sz="2200" dirty="0">
                <a:latin typeface="Footlight MT Light"/>
              </a:rPr>
              <a:t>; for His Mercy </a:t>
            </a:r>
            <a:r>
              <a:rPr lang="en-US" sz="2200" dirty="0" err="1">
                <a:latin typeface="Footlight MT Light"/>
              </a:rPr>
              <a:t>endureth</a:t>
            </a:r>
            <a:r>
              <a:rPr lang="en-US" sz="2200" dirty="0">
                <a:latin typeface="Footlight MT Light"/>
              </a:rPr>
              <a:t> for ever.</a:t>
            </a:r>
            <a:endParaRPr lang="en-US" sz="22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943627539"/>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8187"/>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300" dirty="0">
                <a:latin typeface="Footlight MT Light" panose="0204060206030A020304" pitchFamily="18" charset="0"/>
              </a:rPr>
              <a:t>4 Then the king and all the People offered Sacrifices before </a:t>
            </a:r>
            <a:r>
              <a:rPr lang="en-US" sz="2300" b="1" dirty="0">
                <a:solidFill>
                  <a:prstClr val="white"/>
                </a:solidFill>
                <a:latin typeface="OLBHEB"/>
              </a:rPr>
              <a:t>hwhy</a:t>
            </a:r>
            <a:r>
              <a:rPr lang="en-US" sz="2300" dirty="0" smtClean="0">
                <a:latin typeface="Footlight MT Light" panose="0204060206030A020304" pitchFamily="18" charset="0"/>
              </a:rPr>
              <a:t>. </a:t>
            </a:r>
            <a:r>
              <a:rPr lang="en-US" sz="2300" dirty="0">
                <a:latin typeface="Footlight MT Light" panose="0204060206030A020304" pitchFamily="18" charset="0"/>
              </a:rPr>
              <a:t>5 And king Solomon offered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panose="0204060206030A020304" pitchFamily="18" charset="0"/>
              </a:rPr>
              <a:t>a </a:t>
            </a:r>
            <a:r>
              <a:rPr lang="en-US" sz="2300" dirty="0">
                <a:latin typeface="Footlight MT Light" panose="0204060206030A020304" pitchFamily="18" charset="0"/>
              </a:rPr>
              <a:t>Sacrifice of twenty and two thousand oxen, and an hundred and twenty thousand sheep: so the king and </a:t>
            </a:r>
            <a:r>
              <a:rPr lang="en-US" sz="2300" dirty="0" smtClean="0">
                <a:latin typeface="Footlight MT Light" panose="0204060206030A020304" pitchFamily="18" charset="0"/>
              </a:rPr>
              <a:t>all of </a:t>
            </a:r>
            <a:r>
              <a:rPr lang="en-US" sz="2300" dirty="0">
                <a:latin typeface="Footlight MT Light" panose="0204060206030A020304" pitchFamily="18" charset="0"/>
              </a:rPr>
              <a:t>the People dedicated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panose="0204060206030A020304" pitchFamily="18" charset="0"/>
              </a:rPr>
              <a:t>the </a:t>
            </a:r>
            <a:r>
              <a:rPr lang="en-US" sz="2300" dirty="0">
                <a:latin typeface="Footlight MT Light" panose="0204060206030A020304" pitchFamily="18" charset="0"/>
              </a:rPr>
              <a:t>House of Elohim. 6 And the Priests waited on their offices: the Levites also with instruments of </a:t>
            </a:r>
            <a:r>
              <a:rPr lang="en-US" sz="2300" dirty="0" err="1">
                <a:latin typeface="Footlight MT Light" panose="0204060206030A020304" pitchFamily="18" charset="0"/>
              </a:rPr>
              <a:t>musick</a:t>
            </a:r>
            <a:r>
              <a:rPr lang="en-US" sz="2300" dirty="0">
                <a:latin typeface="Footlight MT Light" panose="0204060206030A020304" pitchFamily="18" charset="0"/>
              </a:rPr>
              <a:t> of </a:t>
            </a:r>
            <a:r>
              <a:rPr lang="en-US" sz="2300" b="1" dirty="0">
                <a:solidFill>
                  <a:prstClr val="white"/>
                </a:solidFill>
                <a:latin typeface="OLBHEB"/>
              </a:rPr>
              <a:t>hwhy</a:t>
            </a:r>
            <a:r>
              <a:rPr lang="en-US" sz="2300" dirty="0" smtClean="0">
                <a:latin typeface="Footlight MT Light" panose="0204060206030A020304" pitchFamily="18" charset="0"/>
              </a:rPr>
              <a:t>, </a:t>
            </a:r>
            <a:r>
              <a:rPr lang="en-US" sz="2300" dirty="0">
                <a:latin typeface="Footlight MT Light" panose="0204060206030A020304" pitchFamily="18" charset="0"/>
              </a:rPr>
              <a:t>which David the king had made to praise </a:t>
            </a:r>
            <a:r>
              <a:rPr lang="en-US" sz="2300" b="1" dirty="0">
                <a:solidFill>
                  <a:prstClr val="white"/>
                </a:solidFill>
                <a:latin typeface="OLBHEB"/>
              </a:rPr>
              <a:t>hwhy</a:t>
            </a:r>
            <a:r>
              <a:rPr lang="en-US" sz="2300" dirty="0" smtClean="0">
                <a:latin typeface="Footlight MT Light" panose="0204060206030A020304" pitchFamily="18" charset="0"/>
              </a:rPr>
              <a:t>, </a:t>
            </a:r>
            <a:r>
              <a:rPr lang="en-US" sz="2300" dirty="0">
                <a:latin typeface="Footlight MT Light" panose="0204060206030A020304" pitchFamily="18" charset="0"/>
              </a:rPr>
              <a:t>because His Mercy </a:t>
            </a:r>
            <a:r>
              <a:rPr lang="en-US" sz="2300" dirty="0" err="1">
                <a:latin typeface="Footlight MT Light" panose="0204060206030A020304" pitchFamily="18" charset="0"/>
              </a:rPr>
              <a:t>endureth</a:t>
            </a:r>
            <a:r>
              <a:rPr lang="en-US" sz="2300" dirty="0">
                <a:latin typeface="Footlight MT Light" panose="0204060206030A020304" pitchFamily="18" charset="0"/>
              </a:rPr>
              <a:t> for ever, when David praised by their ministry; and the Priests sounded Trumpets before them, and all </a:t>
            </a:r>
            <a:r>
              <a:rPr lang="en-US" sz="2300" dirty="0" smtClean="0">
                <a:latin typeface="Footlight MT Light" panose="0204060206030A020304" pitchFamily="18" charset="0"/>
              </a:rPr>
              <a:t>of Israel </a:t>
            </a:r>
            <a:r>
              <a:rPr lang="en-US" sz="2300" dirty="0">
                <a:latin typeface="Footlight MT Light" panose="0204060206030A020304" pitchFamily="18" charset="0"/>
              </a:rPr>
              <a:t>stood.</a:t>
            </a:r>
            <a:endParaRPr lang="en-US" sz="23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627442606"/>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18187"/>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300" dirty="0">
                <a:latin typeface="Footlight MT Light" panose="0204060206030A020304" pitchFamily="18" charset="0"/>
              </a:rPr>
              <a:t>7 Moreover Solomon hallowed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panose="0204060206030A020304" pitchFamily="18" charset="0"/>
              </a:rPr>
              <a:t>the </a:t>
            </a:r>
            <a:r>
              <a:rPr lang="en-US" sz="2300" dirty="0">
                <a:latin typeface="Footlight MT Light" panose="0204060206030A020304" pitchFamily="18" charset="0"/>
              </a:rPr>
              <a:t>middle of the Court that was before the House of </a:t>
            </a:r>
            <a:r>
              <a:rPr lang="en-US" sz="2300" b="1" dirty="0">
                <a:solidFill>
                  <a:prstClr val="white"/>
                </a:solidFill>
                <a:latin typeface="OLBHEB"/>
              </a:rPr>
              <a:t>hwhy </a:t>
            </a:r>
            <a:r>
              <a:rPr lang="en-US" sz="2300" dirty="0" smtClean="0">
                <a:latin typeface="Footlight MT Light" panose="0204060206030A020304" pitchFamily="18" charset="0"/>
              </a:rPr>
              <a:t>: </a:t>
            </a:r>
            <a:r>
              <a:rPr lang="en-US" sz="2300" dirty="0">
                <a:latin typeface="Footlight MT Light" panose="0204060206030A020304" pitchFamily="18" charset="0"/>
              </a:rPr>
              <a:t>for there he offered Elevation Offerings, and </a:t>
            </a:r>
            <a:r>
              <a:rPr lang="en-US" sz="2300" b="1" dirty="0" smtClean="0">
                <a:solidFill>
                  <a:srgbClr val="FF0000"/>
                </a:solidFill>
                <a:latin typeface="OLBHEB"/>
              </a:rPr>
              <a:t>ta</a:t>
            </a:r>
            <a:r>
              <a:rPr lang="en-US" sz="2300" dirty="0" smtClean="0">
                <a:solidFill>
                  <a:prstClr val="white"/>
                </a:solidFill>
                <a:latin typeface="Times New Roman"/>
              </a:rPr>
              <a:t> </a:t>
            </a:r>
            <a:r>
              <a:rPr lang="en-US" sz="2300" dirty="0" smtClean="0">
                <a:latin typeface="Footlight MT Light" panose="0204060206030A020304" pitchFamily="18" charset="0"/>
              </a:rPr>
              <a:t>the </a:t>
            </a:r>
            <a:r>
              <a:rPr lang="en-US" sz="2300" dirty="0">
                <a:latin typeface="Footlight MT Light" panose="0204060206030A020304" pitchFamily="18" charset="0"/>
              </a:rPr>
              <a:t>fat of the Peace Offerings, because the Copper Altar which Solomon had made was not able to receive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panose="0204060206030A020304" pitchFamily="18" charset="0"/>
              </a:rPr>
              <a:t>the </a:t>
            </a:r>
            <a:r>
              <a:rPr lang="en-US" sz="2300" dirty="0">
                <a:latin typeface="Footlight MT Light" panose="0204060206030A020304" pitchFamily="18" charset="0"/>
              </a:rPr>
              <a:t>Elevation Offerings, and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panose="0204060206030A020304" pitchFamily="18" charset="0"/>
              </a:rPr>
              <a:t>the </a:t>
            </a:r>
            <a:r>
              <a:rPr lang="en-US" sz="2300" dirty="0">
                <a:latin typeface="Footlight MT Light" panose="0204060206030A020304" pitchFamily="18" charset="0"/>
              </a:rPr>
              <a:t>Food (Grain) Offerings, and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panose="0204060206030A020304" pitchFamily="18" charset="0"/>
              </a:rPr>
              <a:t>the </a:t>
            </a:r>
            <a:r>
              <a:rPr lang="en-US" sz="2300" dirty="0" err="1">
                <a:latin typeface="Footlight MT Light" panose="0204060206030A020304" pitchFamily="18" charset="0"/>
              </a:rPr>
              <a:t>kheylev</a:t>
            </a:r>
            <a:r>
              <a:rPr lang="en-US" sz="2300" dirty="0">
                <a:latin typeface="Footlight MT Light" panose="0204060206030A020304" pitchFamily="18" charset="0"/>
              </a:rPr>
              <a:t>-fat. 8 Also at the same time Solomon kept </a:t>
            </a:r>
            <a:r>
              <a:rPr lang="en-US" sz="2300" b="1" dirty="0">
                <a:solidFill>
                  <a:srgbClr val="FF0000"/>
                </a:solidFill>
                <a:latin typeface="OLBHEB"/>
              </a:rPr>
              <a:t>ta</a:t>
            </a:r>
            <a:r>
              <a:rPr lang="en-US" sz="2300" dirty="0">
                <a:solidFill>
                  <a:prstClr val="white"/>
                </a:solidFill>
                <a:latin typeface="Times New Roman"/>
              </a:rPr>
              <a:t>-</a:t>
            </a:r>
            <a:r>
              <a:rPr lang="en-US" sz="2300" dirty="0" smtClean="0">
                <a:latin typeface="Footlight MT Light" panose="0204060206030A020304" pitchFamily="18" charset="0"/>
              </a:rPr>
              <a:t>the </a:t>
            </a:r>
            <a:r>
              <a:rPr lang="en-US" sz="2300" dirty="0">
                <a:latin typeface="Footlight MT Light" panose="0204060206030A020304" pitchFamily="18" charset="0"/>
              </a:rPr>
              <a:t>Feast seven days, and </a:t>
            </a:r>
            <a:r>
              <a:rPr lang="en-US" sz="2300" dirty="0" smtClean="0">
                <a:latin typeface="Footlight MT Light" panose="0204060206030A020304" pitchFamily="18" charset="0"/>
              </a:rPr>
              <a:t>all of </a:t>
            </a:r>
            <a:r>
              <a:rPr lang="en-US" sz="2300" dirty="0">
                <a:latin typeface="Footlight MT Light" panose="0204060206030A020304" pitchFamily="18" charset="0"/>
              </a:rPr>
              <a:t>Israel with him, a very great Congregation, from the entering in of </a:t>
            </a:r>
            <a:r>
              <a:rPr lang="en-US" sz="2300" dirty="0" err="1">
                <a:latin typeface="Footlight MT Light" panose="0204060206030A020304" pitchFamily="18" charset="0"/>
              </a:rPr>
              <a:t>Hamath</a:t>
            </a:r>
            <a:r>
              <a:rPr lang="en-US" sz="2300" dirty="0">
                <a:latin typeface="Footlight MT Light" panose="0204060206030A020304" pitchFamily="18" charset="0"/>
              </a:rPr>
              <a:t> unto the river of Egypt.</a:t>
            </a:r>
            <a:endParaRPr lang="en-US" sz="23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6661340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767185"/>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panose="0204060206030A020304" pitchFamily="18" charset="0"/>
              </a:rPr>
              <a:t>9 And </a:t>
            </a:r>
            <a:r>
              <a:rPr lang="en-US" sz="2400" dirty="0" smtClean="0">
                <a:latin typeface="Footlight MT Light" panose="0204060206030A020304" pitchFamily="18" charset="0"/>
              </a:rPr>
              <a:t>on </a:t>
            </a:r>
            <a:r>
              <a:rPr lang="en-US" sz="2400" dirty="0">
                <a:latin typeface="Footlight MT Light" panose="0204060206030A020304" pitchFamily="18" charset="0"/>
              </a:rPr>
              <a:t>the eighth day they made a Solemn Assembly: for they kept the dedication of the Altar seven days, and the Feast seven days. 10 And on the three and twentieth day of the seventh month he sent </a:t>
            </a:r>
            <a:r>
              <a:rPr lang="en-US" sz="2300" b="1" dirty="0">
                <a:solidFill>
                  <a:srgbClr val="FF0000"/>
                </a:solidFill>
                <a:latin typeface="OLBHEB"/>
              </a:rPr>
              <a:t>ta</a:t>
            </a:r>
            <a:r>
              <a:rPr lang="en-US" sz="2300" dirty="0">
                <a:solidFill>
                  <a:prstClr val="white"/>
                </a:solidFill>
                <a:latin typeface="Times New Roman"/>
              </a:rPr>
              <a:t>-</a:t>
            </a:r>
            <a:r>
              <a:rPr lang="en-US" sz="2400" dirty="0" smtClean="0">
                <a:latin typeface="Footlight MT Light" panose="0204060206030A020304" pitchFamily="18" charset="0"/>
              </a:rPr>
              <a:t>the </a:t>
            </a:r>
            <a:r>
              <a:rPr lang="en-US" sz="2400" dirty="0">
                <a:latin typeface="Footlight MT Light" panose="0204060206030A020304" pitchFamily="18" charset="0"/>
              </a:rPr>
              <a:t>People away into their tents, glad and merry in heart for the goodness that </a:t>
            </a:r>
            <a:r>
              <a:rPr lang="en-US" sz="2300" b="1" dirty="0">
                <a:solidFill>
                  <a:prstClr val="white"/>
                </a:solidFill>
                <a:latin typeface="OLBHEB"/>
              </a:rPr>
              <a:t>hwhy</a:t>
            </a:r>
            <a:r>
              <a:rPr lang="en-US" sz="2400" dirty="0" smtClean="0">
                <a:latin typeface="Footlight MT Light" panose="0204060206030A020304" pitchFamily="18" charset="0"/>
              </a:rPr>
              <a:t> </a:t>
            </a:r>
            <a:r>
              <a:rPr lang="en-US" sz="2400" dirty="0">
                <a:latin typeface="Footlight MT Light" panose="0204060206030A020304" pitchFamily="18" charset="0"/>
              </a:rPr>
              <a:t>had shewed unto David, and to Solomon, and to Israel, His People.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85053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55171" y="2376896"/>
            <a:ext cx="11081657" cy="2123658"/>
          </a:xfrm>
          <a:prstGeom prst="rect">
            <a:avLst/>
          </a:prstGeom>
          <a:noFill/>
        </p:spPr>
        <p:txBody>
          <a:bodyPr wrap="square" rtlCol="0">
            <a:spAutoFit/>
          </a:bodyPr>
          <a:lstStyle/>
          <a:p>
            <a:pPr lvl="0" algn="ctr"/>
            <a:r>
              <a:rPr lang="en-US" sz="6600" dirty="0" smtClean="0">
                <a:latin typeface="Footlight MT Light" panose="0204060206030A020304" pitchFamily="18" charset="0"/>
                <a:cs typeface="Times New Roman" panose="02020603050405020304" pitchFamily="18" charset="0"/>
              </a:rPr>
              <a:t>Looking at 1 </a:t>
            </a:r>
            <a:r>
              <a:rPr lang="en-US" sz="6600" dirty="0">
                <a:latin typeface="Footlight MT Light" panose="0204060206030A020304" pitchFamily="18" charset="0"/>
                <a:cs typeface="Times New Roman" panose="02020603050405020304" pitchFamily="18" charset="0"/>
              </a:rPr>
              <a:t>Kings </a:t>
            </a:r>
            <a:r>
              <a:rPr lang="en-US" sz="6600" dirty="0" smtClean="0">
                <a:latin typeface="Footlight MT Light" panose="0204060206030A020304" pitchFamily="18" charset="0"/>
                <a:cs typeface="Times New Roman" panose="02020603050405020304" pitchFamily="18" charset="0"/>
              </a:rPr>
              <a:t>8:27 and 2 Chronicles 6:18 again</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751309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3780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smtClean="0">
                <a:solidFill>
                  <a:srgbClr val="FFFF00"/>
                </a:solidFill>
                <a:latin typeface="Footlight MT Light" panose="0204060206030A020304" pitchFamily="18" charset="0"/>
              </a:rPr>
              <a:t>1 Kings 8:27</a:t>
            </a:r>
            <a:r>
              <a:rPr lang="en-US" sz="3200" dirty="0">
                <a:latin typeface="Footlight MT Light" panose="0204060206030A020304" pitchFamily="18" charset="0"/>
              </a:rPr>
              <a:t> But will Elohim indeed dwell on the earth? Behold, the Heavens and Heaven of Heavens cannot contain Thee; how much less this House that I have </a:t>
            </a:r>
            <a:r>
              <a:rPr lang="en-US" sz="3200" dirty="0" err="1">
                <a:latin typeface="Footlight MT Light" panose="0204060206030A020304" pitchFamily="18" charset="0"/>
              </a:rPr>
              <a:t>builded</a:t>
            </a:r>
            <a:r>
              <a:rPr lang="en-US" sz="3200" dirty="0">
                <a:latin typeface="Footlight MT Light" panose="0204060206030A020304" pitchFamily="18" charset="0"/>
              </a:rPr>
              <a:t>?...</a:t>
            </a:r>
            <a:endParaRPr lang="en-US" sz="32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9670571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88784"/>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smtClean="0">
                <a:solidFill>
                  <a:srgbClr val="FFFF00"/>
                </a:solidFill>
                <a:latin typeface="Footlight MT Light" panose="0204060206030A020304" pitchFamily="18" charset="0"/>
              </a:rPr>
              <a:t>2 Chronicles 6:18</a:t>
            </a:r>
            <a:r>
              <a:rPr lang="en-US" sz="3200" dirty="0" smtClean="0">
                <a:latin typeface="Footlight MT Light" panose="0204060206030A020304" pitchFamily="18" charset="0"/>
              </a:rPr>
              <a:t> </a:t>
            </a:r>
            <a:r>
              <a:rPr lang="en-US" sz="3200" dirty="0">
                <a:latin typeface="Footlight MT Light" panose="0204060206030A020304" pitchFamily="18" charset="0"/>
              </a:rPr>
              <a:t>But will Elohim in very deed dwell with </a:t>
            </a:r>
            <a:r>
              <a:rPr lang="en-US" sz="3200" b="1" dirty="0">
                <a:solidFill>
                  <a:srgbClr val="FF0000"/>
                </a:solidFill>
                <a:latin typeface="OLBHEB"/>
              </a:rPr>
              <a:t>ta</a:t>
            </a:r>
            <a:r>
              <a:rPr lang="en-US" sz="3200" dirty="0">
                <a:solidFill>
                  <a:prstClr val="white"/>
                </a:solidFill>
                <a:latin typeface="Times New Roman"/>
              </a:rPr>
              <a:t>-</a:t>
            </a:r>
            <a:r>
              <a:rPr lang="en-US" sz="3200" dirty="0" smtClean="0">
                <a:latin typeface="Footlight MT Light" panose="0204060206030A020304" pitchFamily="18" charset="0"/>
              </a:rPr>
              <a:t>the </a:t>
            </a:r>
            <a:r>
              <a:rPr lang="en-US" sz="3200" dirty="0">
                <a:latin typeface="Footlight MT Light" panose="0204060206030A020304" pitchFamily="18" charset="0"/>
              </a:rPr>
              <a:t>Adam on the earth? Behold, Heavens and the Heaven of the Heavens cannot contain Thee; how much less this House which I have built!...</a:t>
            </a:r>
            <a:endParaRPr lang="en-US" sz="32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66162896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55171" y="1339786"/>
            <a:ext cx="11081657" cy="4154984"/>
          </a:xfrm>
          <a:prstGeom prst="rect">
            <a:avLst/>
          </a:prstGeom>
          <a:noFill/>
        </p:spPr>
        <p:txBody>
          <a:bodyPr wrap="square" rtlCol="0">
            <a:spAutoFit/>
          </a:bodyPr>
          <a:lstStyle/>
          <a:p>
            <a:pPr lvl="0" algn="ctr"/>
            <a:r>
              <a:rPr lang="en-US" sz="6600" dirty="0" smtClean="0">
                <a:latin typeface="Footlight MT Light" panose="0204060206030A020304" pitchFamily="18" charset="0"/>
                <a:cs typeface="Times New Roman" panose="02020603050405020304" pitchFamily="18" charset="0"/>
              </a:rPr>
              <a:t>Use </a:t>
            </a:r>
            <a:r>
              <a:rPr lang="en-US" sz="6600" dirty="0">
                <a:latin typeface="Footlight MT Light" panose="0204060206030A020304" pitchFamily="18" charset="0"/>
                <a:cs typeface="Times New Roman" panose="02020603050405020304" pitchFamily="18" charset="0"/>
              </a:rPr>
              <a:t>the word “tabernacle</a:t>
            </a:r>
            <a:r>
              <a:rPr lang="en-US" sz="6600" dirty="0" smtClean="0">
                <a:latin typeface="Footlight MT Light" panose="0204060206030A020304" pitchFamily="18" charset="0"/>
                <a:cs typeface="Times New Roman" panose="02020603050405020304" pitchFamily="18" charset="0"/>
              </a:rPr>
              <a:t>” as the alternate word in place of the word “dwell” in </a:t>
            </a:r>
            <a:r>
              <a:rPr lang="en-US" sz="6600" dirty="0">
                <a:latin typeface="Footlight MT Light" panose="0204060206030A020304" pitchFamily="18" charset="0"/>
                <a:cs typeface="Times New Roman" panose="02020603050405020304" pitchFamily="18" charset="0"/>
              </a:rPr>
              <a:t>1 Kings </a:t>
            </a:r>
            <a:r>
              <a:rPr lang="en-US" sz="6600" dirty="0" smtClean="0">
                <a:latin typeface="Footlight MT Light" panose="0204060206030A020304" pitchFamily="18" charset="0"/>
                <a:cs typeface="Times New Roman" panose="02020603050405020304" pitchFamily="18" charset="0"/>
              </a:rPr>
              <a:t>8:27 and 2 Chronicles 6:18</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802492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algn="ctr">
              <a:lnSpc>
                <a:spcPct val="150000"/>
              </a:lnSpc>
            </a:pPr>
            <a:r>
              <a:rPr lang="en-US" sz="2800" dirty="0">
                <a:latin typeface="Footlight MT Light"/>
              </a:rPr>
              <a:t>27 And he came by the Spirit into the Temple: and when the parents brought in the Child, Yeshua, to do for Him after the Custom of the Torah, 28 Then took He him up in his arms, and blessed </a:t>
            </a:r>
            <a:r>
              <a:rPr lang="en-US" sz="2800" b="1" dirty="0">
                <a:latin typeface="OLBHEB"/>
              </a:rPr>
              <a:t>hwhy</a:t>
            </a:r>
            <a:r>
              <a:rPr lang="en-US" sz="2800" dirty="0">
                <a:latin typeface="Footlight MT Light"/>
              </a:rPr>
              <a:t>, and said, 29 </a:t>
            </a:r>
            <a:r>
              <a:rPr lang="en-US" sz="2800" b="1" dirty="0">
                <a:latin typeface="OLBHEB"/>
              </a:rPr>
              <a:t>hwhy</a:t>
            </a:r>
            <a:r>
              <a:rPr lang="en-US" sz="2800" dirty="0">
                <a:latin typeface="Footlight MT Light"/>
              </a:rPr>
              <a:t>, now </a:t>
            </a:r>
            <a:r>
              <a:rPr lang="en-US" sz="2800" dirty="0" err="1">
                <a:latin typeface="Footlight MT Light"/>
              </a:rPr>
              <a:t>lettest</a:t>
            </a:r>
            <a:r>
              <a:rPr lang="en-US" sz="2800" dirty="0">
                <a:latin typeface="Footlight MT Light"/>
              </a:rPr>
              <a:t> Thou Thy servant depart in peace, according to Thy Word</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50165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3780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#9a: 1 Kings 8:1-11, 27, 65-66</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a:solidFill>
                  <a:srgbClr val="FFFF00"/>
                </a:solidFill>
                <a:latin typeface="Footlight MT Light" panose="0204060206030A020304" pitchFamily="18" charset="0"/>
              </a:rPr>
              <a:t>1 Kings 8:27</a:t>
            </a:r>
            <a:r>
              <a:rPr lang="en-US" sz="3200" dirty="0">
                <a:solidFill>
                  <a:prstClr val="white"/>
                </a:solidFill>
                <a:latin typeface="Footlight MT Light" panose="0204060206030A020304" pitchFamily="18" charset="0"/>
              </a:rPr>
              <a:t> But will Elohim indeed </a:t>
            </a:r>
            <a:r>
              <a:rPr lang="en-US" sz="3200" u="sng" dirty="0" smtClean="0">
                <a:solidFill>
                  <a:srgbClr val="FFFF00"/>
                </a:solidFill>
                <a:latin typeface="Footlight MT Light" panose="0204060206030A020304" pitchFamily="18" charset="0"/>
              </a:rPr>
              <a:t>tabernacle</a:t>
            </a:r>
            <a:r>
              <a:rPr lang="en-US" sz="3200" dirty="0" smtClean="0">
                <a:solidFill>
                  <a:prstClr val="white"/>
                </a:solidFill>
                <a:latin typeface="Footlight MT Light" panose="0204060206030A020304" pitchFamily="18" charset="0"/>
              </a:rPr>
              <a:t> </a:t>
            </a:r>
            <a:r>
              <a:rPr lang="en-US" sz="3200" dirty="0">
                <a:solidFill>
                  <a:prstClr val="white"/>
                </a:solidFill>
                <a:latin typeface="Footlight MT Light" panose="0204060206030A020304" pitchFamily="18" charset="0"/>
              </a:rPr>
              <a:t>on the earth? Behold, the Heavens and Heaven of Heavens cannot contain Thee; how much less this House that I have </a:t>
            </a:r>
            <a:r>
              <a:rPr lang="en-US" sz="3200" dirty="0" err="1">
                <a:solidFill>
                  <a:prstClr val="white"/>
                </a:solidFill>
                <a:latin typeface="Footlight MT Light" panose="0204060206030A020304" pitchFamily="18" charset="0"/>
              </a:rPr>
              <a:t>builded</a:t>
            </a:r>
            <a:r>
              <a:rPr lang="en-US" sz="3200" dirty="0">
                <a:solidFill>
                  <a:prstClr val="white"/>
                </a:solidFill>
                <a:latin typeface="Footlight MT Light" panose="0204060206030A020304" pitchFamily="18" charset="0"/>
              </a:rPr>
              <a:t>?...</a:t>
            </a:r>
            <a:endParaRPr lang="en-US" sz="3200" b="1" dirty="0">
              <a:solidFill>
                <a:prstClr val="white"/>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89526449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76473"/>
          </a:xfrm>
          <a:prstGeom prst="rect">
            <a:avLst/>
          </a:prstGeom>
          <a:noFill/>
        </p:spPr>
        <p:txBody>
          <a:bodyPr wrap="square" rtlCol="0">
            <a:spAutoFit/>
          </a:bodyPr>
          <a:lstStyle/>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a:solidFill>
                  <a:srgbClr val="FFFF00"/>
                </a:solidFill>
                <a:latin typeface="Footlight MT Light" panose="0204060206030A020304" pitchFamily="18" charset="0"/>
              </a:rPr>
              <a:t>2 Chronicles 6:18</a:t>
            </a:r>
            <a:r>
              <a:rPr lang="en-US" sz="3200" dirty="0">
                <a:solidFill>
                  <a:prstClr val="white"/>
                </a:solidFill>
                <a:latin typeface="Footlight MT Light" panose="0204060206030A020304" pitchFamily="18" charset="0"/>
              </a:rPr>
              <a:t> But will Elohim in very deed </a:t>
            </a:r>
            <a:r>
              <a:rPr lang="en-US" sz="3200" u="sng" dirty="0" smtClean="0">
                <a:solidFill>
                  <a:srgbClr val="FFFF00"/>
                </a:solidFill>
                <a:latin typeface="Footlight MT Light" panose="0204060206030A020304" pitchFamily="18" charset="0"/>
              </a:rPr>
              <a:t>tabernacle</a:t>
            </a:r>
            <a:r>
              <a:rPr lang="en-US" sz="3200" dirty="0" smtClean="0">
                <a:solidFill>
                  <a:prstClr val="white"/>
                </a:solidFill>
                <a:latin typeface="Footlight MT Light" panose="0204060206030A020304" pitchFamily="18" charset="0"/>
              </a:rPr>
              <a:t> </a:t>
            </a:r>
            <a:r>
              <a:rPr lang="en-US" sz="3200" dirty="0">
                <a:solidFill>
                  <a:prstClr val="white"/>
                </a:solidFill>
                <a:latin typeface="Footlight MT Light" panose="0204060206030A020304" pitchFamily="18" charset="0"/>
              </a:rPr>
              <a:t>with </a:t>
            </a:r>
            <a:r>
              <a:rPr lang="en-US" sz="3200" b="1" dirty="0">
                <a:solidFill>
                  <a:srgbClr val="FF0000"/>
                </a:solidFill>
                <a:latin typeface="OLBHEB"/>
              </a:rPr>
              <a:t>ta</a:t>
            </a:r>
            <a:r>
              <a:rPr lang="en-US" sz="3200" dirty="0">
                <a:solidFill>
                  <a:prstClr val="white"/>
                </a:solidFill>
                <a:latin typeface="Times New Roman"/>
              </a:rPr>
              <a:t>-</a:t>
            </a:r>
            <a:r>
              <a:rPr lang="en-US" sz="3200" dirty="0">
                <a:solidFill>
                  <a:prstClr val="white"/>
                </a:solidFill>
                <a:latin typeface="Footlight MT Light" panose="0204060206030A020304" pitchFamily="18" charset="0"/>
              </a:rPr>
              <a:t>the Adam on the earth? Behold, Heavens and the Heaven of the Heavens cannot contain Thee; how much less this House which I have built!...</a:t>
            </a:r>
            <a:endParaRPr lang="en-US" sz="3200" b="1" dirty="0">
              <a:solidFill>
                <a:prstClr val="white"/>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92023846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31873"/>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#9a: 1 Kings 8:1-11, 27, 65-66</a:t>
            </a:r>
          </a:p>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4800" dirty="0">
                <a:latin typeface="Footlight MT Light" panose="0204060206030A020304" pitchFamily="18" charset="0"/>
                <a:cs typeface="Times New Roman" panose="02020603050405020304" pitchFamily="18" charset="0"/>
              </a:rPr>
              <a:t>The verb “dwell” </a:t>
            </a:r>
            <a:r>
              <a:rPr lang="en-US" sz="4800" dirty="0" smtClean="0">
                <a:latin typeface="Footlight MT Light" panose="0204060206030A020304" pitchFamily="18" charset="0"/>
                <a:cs typeface="Times New Roman" panose="02020603050405020304" pitchFamily="18" charset="0"/>
              </a:rPr>
              <a:t>could also mean </a:t>
            </a:r>
            <a:r>
              <a:rPr lang="en-US" sz="4800" dirty="0">
                <a:latin typeface="Footlight MT Light" panose="0204060206030A020304" pitchFamily="18" charset="0"/>
                <a:cs typeface="Times New Roman" panose="02020603050405020304" pitchFamily="18" charset="0"/>
              </a:rPr>
              <a:t>“tabernacle”.</a:t>
            </a:r>
          </a:p>
        </p:txBody>
      </p:sp>
    </p:spTree>
    <p:extLst>
      <p:ext uri="{BB962C8B-B14F-4D97-AF65-F5344CB8AC3E}">
        <p14:creationId xmlns:p14="http://schemas.microsoft.com/office/powerpoint/2010/main" val="394498980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561249"/>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#9a: 1 Kings 8:1-11, 27, 65-66</a:t>
            </a:r>
          </a:p>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4000" dirty="0">
                <a:latin typeface="Footlight MT Light" panose="0204060206030A020304" pitchFamily="18" charset="0"/>
                <a:cs typeface="Times New Roman" panose="02020603050405020304" pitchFamily="18" charset="0"/>
              </a:rPr>
              <a:t>King Solomon spoke this </a:t>
            </a:r>
            <a:r>
              <a:rPr lang="en-US" sz="4000" dirty="0" smtClean="0">
                <a:latin typeface="Footlight MT Light" panose="0204060206030A020304" pitchFamily="18" charset="0"/>
                <a:cs typeface="Times New Roman" panose="02020603050405020304" pitchFamily="18" charset="0"/>
              </a:rPr>
              <a:t>on the fifteenth day of </a:t>
            </a:r>
            <a:r>
              <a:rPr lang="en-US" sz="4000" dirty="0" err="1" smtClean="0">
                <a:latin typeface="Footlight MT Light" panose="0204060206030A020304" pitchFamily="18" charset="0"/>
                <a:cs typeface="Times New Roman" panose="02020603050405020304" pitchFamily="18" charset="0"/>
              </a:rPr>
              <a:t>Ethanim</a:t>
            </a:r>
            <a:r>
              <a:rPr lang="en-US" sz="4000" dirty="0" smtClean="0">
                <a:latin typeface="Footlight MT Light" panose="0204060206030A020304" pitchFamily="18" charset="0"/>
                <a:cs typeface="Times New Roman" panose="02020603050405020304" pitchFamily="18" charset="0"/>
              </a:rPr>
              <a:t>/</a:t>
            </a:r>
            <a:r>
              <a:rPr lang="en-US" sz="4000" dirty="0" err="1" smtClean="0">
                <a:latin typeface="Footlight MT Light" panose="0204060206030A020304" pitchFamily="18" charset="0"/>
                <a:cs typeface="Times New Roman" panose="02020603050405020304" pitchFamily="18" charset="0"/>
              </a:rPr>
              <a:t>Tishrei</a:t>
            </a:r>
            <a:r>
              <a:rPr lang="en-US" sz="4000" dirty="0" smtClean="0">
                <a:latin typeface="Footlight MT Light" panose="0204060206030A020304" pitchFamily="18" charset="0"/>
                <a:cs typeface="Times New Roman" panose="02020603050405020304" pitchFamily="18" charset="0"/>
              </a:rPr>
              <a:t>, and </a:t>
            </a:r>
            <a:r>
              <a:rPr lang="en-US" sz="4000" b="1" dirty="0">
                <a:solidFill>
                  <a:prstClr val="white"/>
                </a:solidFill>
                <a:latin typeface="Semitic Modern" panose="05010101010101010101" pitchFamily="2" charset="2"/>
              </a:rPr>
              <a:t>efei</a:t>
            </a:r>
            <a:r>
              <a:rPr lang="en-US" sz="4000" b="1" dirty="0" smtClean="0">
                <a:latin typeface="Times New Roman" panose="02020603050405020304" pitchFamily="18" charset="0"/>
                <a:cs typeface="Times New Roman" panose="02020603050405020304" pitchFamily="18" charset="0"/>
              </a:rPr>
              <a:t> </a:t>
            </a:r>
            <a:r>
              <a:rPr lang="en-US" sz="4000" dirty="0" smtClean="0">
                <a:latin typeface="Footlight MT Light" panose="0204060206030A020304" pitchFamily="18" charset="0"/>
                <a:cs typeface="Times New Roman" panose="02020603050405020304" pitchFamily="18" charset="0"/>
              </a:rPr>
              <a:t>came down and dwelled in Solomon’s Temple on that same day.</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003384514"/>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82629"/>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#9a: 1 Kings 8:1-11, 27, 65-66</a:t>
            </a:r>
          </a:p>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b="1" dirty="0" smtClean="0">
                <a:solidFill>
                  <a:prstClr val="white"/>
                </a:solidFill>
                <a:latin typeface="Semitic Modern" panose="05010101010101010101" pitchFamily="2" charset="2"/>
              </a:rPr>
              <a:t>efei</a:t>
            </a:r>
            <a:r>
              <a:rPr lang="en-US" sz="3200" b="1" dirty="0" smtClean="0">
                <a:latin typeface="Times New Roman" panose="02020603050405020304" pitchFamily="18" charset="0"/>
                <a:cs typeface="Times New Roman" panose="02020603050405020304" pitchFamily="18" charset="0"/>
              </a:rPr>
              <a:t> </a:t>
            </a:r>
            <a:r>
              <a:rPr lang="en-US" sz="3200" dirty="0" smtClean="0">
                <a:latin typeface="Footlight MT Light" panose="0204060206030A020304" pitchFamily="18" charset="0"/>
                <a:cs typeface="Times New Roman" panose="02020603050405020304" pitchFamily="18" charset="0"/>
              </a:rPr>
              <a:t>also came to dwell in the Temple built by a King, whose name means “peace” which occurred on </a:t>
            </a:r>
            <a:r>
              <a:rPr lang="en-US" sz="3200" u="sng" dirty="0" smtClean="0">
                <a:latin typeface="Footlight MT Light" panose="0204060206030A020304" pitchFamily="18" charset="0"/>
                <a:cs typeface="Times New Roman" panose="02020603050405020304" pitchFamily="18" charset="0"/>
              </a:rPr>
              <a:t>the Fall High Holy Day, in the first day of the Biblical Feast </a:t>
            </a:r>
            <a:r>
              <a:rPr lang="en-US" sz="3200" u="sng" dirty="0">
                <a:latin typeface="Footlight MT Light" panose="0204060206030A020304" pitchFamily="18" charset="0"/>
                <a:cs typeface="Times New Roman" panose="02020603050405020304" pitchFamily="18" charset="0"/>
              </a:rPr>
              <a:t>of Sukkoth!!!</a:t>
            </a:r>
          </a:p>
        </p:txBody>
      </p:sp>
    </p:spTree>
    <p:extLst>
      <p:ext uri="{BB962C8B-B14F-4D97-AF65-F5344CB8AC3E}">
        <p14:creationId xmlns:p14="http://schemas.microsoft.com/office/powerpoint/2010/main" val="3345504766"/>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39650"/>
          </a:xfrm>
          <a:prstGeom prst="rect">
            <a:avLst/>
          </a:prstGeom>
          <a:noFill/>
        </p:spPr>
        <p:txBody>
          <a:bodyPr wrap="square" rtlCol="0">
            <a:spAutoFit/>
          </a:bodyPr>
          <a:lstStyle/>
          <a:p>
            <a:pPr lvl="0" algn="ctr">
              <a:lnSpc>
                <a:spcPct val="150000"/>
              </a:lnSpc>
              <a:spcBef>
                <a:spcPct val="20000"/>
              </a:spcBef>
            </a:pPr>
            <a:r>
              <a:rPr lang="en-US" sz="3200" b="1" u="sng" dirty="0">
                <a:solidFill>
                  <a:srgbClr val="FFFF00"/>
                </a:solidFill>
                <a:latin typeface="Footlight MT Light" panose="0204060206030A020304" pitchFamily="18" charset="0"/>
                <a:cs typeface="Times New Roman" panose="02020603050405020304" pitchFamily="18" charset="0"/>
              </a:rPr>
              <a:t>Source #9a: 1 Kings 8:1-11, 27, 65-66</a:t>
            </a:r>
          </a:p>
          <a:p>
            <a:pPr lvl="0" algn="ctr">
              <a:lnSpc>
                <a:spcPct val="150000"/>
              </a:lnSpc>
              <a:spcBef>
                <a:spcPct val="20000"/>
              </a:spcBef>
            </a:pPr>
            <a:r>
              <a:rPr lang="en-US" sz="3200" b="1" u="sng" dirty="0" smtClean="0">
                <a:solidFill>
                  <a:srgbClr val="FFFF00"/>
                </a:solidFill>
                <a:latin typeface="Footlight MT Light" panose="0204060206030A020304" pitchFamily="18" charset="0"/>
                <a:cs typeface="Times New Roman" panose="02020603050405020304" pitchFamily="18" charset="0"/>
              </a:rPr>
              <a:t>Source #9b: 2 Chronicles 5:1-14; 6:1-2, 18, 41; 7:1-10</a:t>
            </a:r>
            <a:endParaRPr lang="en-US" sz="32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Regarding </a:t>
            </a:r>
            <a:r>
              <a:rPr lang="en-US" sz="2800" dirty="0">
                <a:latin typeface="Footlight MT Light" panose="0204060206030A020304" pitchFamily="18" charset="0"/>
                <a:cs typeface="Times New Roman" panose="02020603050405020304" pitchFamily="18" charset="0"/>
              </a:rPr>
              <a:t>these two key sourced verses, one </a:t>
            </a:r>
            <a:r>
              <a:rPr lang="en-US" sz="2800" dirty="0" smtClean="0">
                <a:latin typeface="Footlight MT Light" panose="0204060206030A020304" pitchFamily="18" charset="0"/>
                <a:cs typeface="Times New Roman" panose="02020603050405020304" pitchFamily="18" charset="0"/>
              </a:rPr>
              <a:t>could </a:t>
            </a:r>
            <a:r>
              <a:rPr lang="en-US" sz="2800" dirty="0">
                <a:latin typeface="Footlight MT Light" panose="0204060206030A020304" pitchFamily="18" charset="0"/>
                <a:cs typeface="Times New Roman" panose="02020603050405020304" pitchFamily="18" charset="0"/>
              </a:rPr>
              <a:t>say that </a:t>
            </a:r>
            <a:r>
              <a:rPr lang="en-US" sz="2800" b="1" dirty="0">
                <a:solidFill>
                  <a:prstClr val="white"/>
                </a:solidFill>
                <a:latin typeface="Semitic Modern" panose="05010101010101010101" pitchFamily="2" charset="2"/>
              </a:rPr>
              <a:t>efei</a:t>
            </a:r>
            <a:r>
              <a:rPr lang="en-US" sz="2800" b="1" dirty="0">
                <a:latin typeface="Times New Roman" panose="02020603050405020304" pitchFamily="18" charset="0"/>
                <a:cs typeface="Times New Roman" panose="02020603050405020304" pitchFamily="18" charset="0"/>
              </a:rPr>
              <a:t> </a:t>
            </a:r>
            <a:r>
              <a:rPr lang="en-US" sz="2800" dirty="0">
                <a:latin typeface="Footlight MT Light" panose="0204060206030A020304" pitchFamily="18" charset="0"/>
                <a:cs typeface="Times New Roman" panose="02020603050405020304" pitchFamily="18" charset="0"/>
              </a:rPr>
              <a:t>used King Solomon to say the phrase “But will Elohim indeed dwell on the earth?” to give us a “prophetic hint” </a:t>
            </a:r>
            <a:r>
              <a:rPr lang="en-US" sz="2800" dirty="0" smtClean="0">
                <a:latin typeface="Footlight MT Light" panose="0204060206030A020304" pitchFamily="18" charset="0"/>
                <a:cs typeface="Times New Roman" panose="02020603050405020304" pitchFamily="18" charset="0"/>
              </a:rPr>
              <a:t>as to when </a:t>
            </a:r>
            <a:r>
              <a:rPr lang="en-US" sz="2800" dirty="0">
                <a:latin typeface="Footlight MT Light" panose="0204060206030A020304" pitchFamily="18" charset="0"/>
                <a:cs typeface="Times New Roman" panose="02020603050405020304" pitchFamily="18" charset="0"/>
              </a:rPr>
              <a:t>in the </a:t>
            </a:r>
            <a:r>
              <a:rPr lang="en-US" sz="2800" dirty="0" smtClean="0">
                <a:latin typeface="Footlight MT Light" panose="0204060206030A020304" pitchFamily="18" charset="0"/>
                <a:cs typeface="Times New Roman" panose="02020603050405020304" pitchFamily="18" charset="0"/>
              </a:rPr>
              <a:t>future</a:t>
            </a:r>
            <a:r>
              <a:rPr lang="en-US" sz="2800" dirty="0">
                <a:latin typeface="Footlight MT Light" panose="0204060206030A020304" pitchFamily="18" charset="0"/>
                <a:cs typeface="Times New Roman" panose="02020603050405020304" pitchFamily="18" charset="0"/>
              </a:rPr>
              <a:t> </a:t>
            </a:r>
            <a:r>
              <a:rPr lang="en-US" sz="2800" dirty="0" smtClean="0">
                <a:latin typeface="Footlight MT Light" panose="0204060206030A020304" pitchFamily="18" charset="0"/>
                <a:cs typeface="Times New Roman" panose="02020603050405020304" pitchFamily="18" charset="0"/>
              </a:rPr>
              <a:t>that </a:t>
            </a:r>
            <a:r>
              <a:rPr lang="en-US" sz="2800" dirty="0">
                <a:latin typeface="Footlight MT Light" panose="0204060206030A020304" pitchFamily="18" charset="0"/>
                <a:cs typeface="Times New Roman" panose="02020603050405020304" pitchFamily="18" charset="0"/>
              </a:rPr>
              <a:t>Yeshua would be born</a:t>
            </a:r>
            <a:r>
              <a:rPr lang="en-US" sz="2800" dirty="0" smtClean="0">
                <a:latin typeface="Footlight MT Light" panose="0204060206030A020304" pitchFamily="18" charset="0"/>
                <a:cs typeface="Times New Roman" panose="02020603050405020304" pitchFamily="18" charset="0"/>
              </a:rPr>
              <a:t>. I will briefly talk about this more in a moment.</a:t>
            </a:r>
            <a:endParaRPr lang="en-US" sz="2800" u="sng"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97156447"/>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81927" y="604000"/>
            <a:ext cx="10477041" cy="5632311"/>
          </a:xfrm>
          <a:prstGeom prst="rect">
            <a:avLst/>
          </a:prstGeom>
          <a:noFill/>
        </p:spPr>
        <p:txBody>
          <a:bodyPr wrap="square" rtlCol="0">
            <a:spAutoFit/>
          </a:bodyPr>
          <a:lstStyle/>
          <a:p>
            <a:pPr lvl="0" algn="ctr">
              <a:lnSpc>
                <a:spcPct val="150000"/>
              </a:lnSpc>
              <a:spcBef>
                <a:spcPct val="20000"/>
              </a:spcBef>
            </a:pPr>
            <a:r>
              <a:rPr lang="en-US" sz="6000" dirty="0" smtClean="0">
                <a:latin typeface="Footlight MT Light" panose="0204060206030A020304" pitchFamily="18" charset="0"/>
                <a:cs typeface="Times New Roman" panose="02020603050405020304" pitchFamily="18" charset="0"/>
              </a:rPr>
              <a:t>Connect what </a:t>
            </a:r>
            <a:r>
              <a:rPr lang="en-US" sz="6000" dirty="0">
                <a:latin typeface="Footlight MT Light" panose="0204060206030A020304" pitchFamily="18" charset="0"/>
                <a:cs typeface="Times New Roman" panose="02020603050405020304" pitchFamily="18" charset="0"/>
              </a:rPr>
              <a:t>King Solomon said in 1 Kings 8:27 </a:t>
            </a:r>
            <a:r>
              <a:rPr lang="en-US" sz="6000" dirty="0" smtClean="0">
                <a:latin typeface="Footlight MT Light" panose="0204060206030A020304" pitchFamily="18" charset="0"/>
                <a:cs typeface="Times New Roman" panose="02020603050405020304" pitchFamily="18" charset="0"/>
              </a:rPr>
              <a:t>and 2 Chronicles 6:18 to what the apostle John noted in the Gospel of John:</a:t>
            </a:r>
            <a:endParaRPr lang="en-US" sz="6000" u="sng"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954301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055913" y="1970725"/>
            <a:ext cx="10112829" cy="3046988"/>
          </a:xfrm>
          <a:prstGeom prst="rect">
            <a:avLst/>
          </a:prstGeom>
          <a:noFill/>
        </p:spPr>
        <p:txBody>
          <a:bodyPr wrap="square" rtlCol="0">
            <a:spAutoFit/>
          </a:bodyPr>
          <a:lstStyle/>
          <a:p>
            <a:pPr lvl="0" algn="ctr"/>
            <a:r>
              <a:rPr lang="en-US" sz="9600" dirty="0" smtClean="0">
                <a:solidFill>
                  <a:srgbClr val="00B050"/>
                </a:solidFill>
                <a:latin typeface="Footlight MT Light" panose="0204060206030A020304" pitchFamily="18" charset="0"/>
                <a:cs typeface="Times New Roman" panose="02020603050405020304" pitchFamily="18" charset="0"/>
              </a:rPr>
              <a:t>SOURCE NUMBER TEN:</a:t>
            </a:r>
            <a:endParaRPr lang="en-US" sz="9600" u="sng"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13392749"/>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469571" y="2547257"/>
            <a:ext cx="9209315"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John </a:t>
            </a:r>
            <a:r>
              <a:rPr lang="en-US" sz="9600" dirty="0" smtClean="0">
                <a:solidFill>
                  <a:srgbClr val="FFFF00"/>
                </a:solidFill>
                <a:latin typeface="Footlight MT Light" panose="0204060206030A020304" pitchFamily="18" charset="0"/>
                <a:cs typeface="Times New Roman" panose="02020603050405020304" pitchFamily="18" charset="0"/>
              </a:rPr>
              <a:t>1:14</a:t>
            </a:r>
            <a:endParaRPr lang="en-US" sz="9600" u="sng"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81261399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89310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4000" dirty="0" smtClean="0">
                <a:latin typeface="Footlight MT Light" panose="0204060206030A020304" pitchFamily="18" charset="0"/>
                <a:cs typeface="Times New Roman" panose="02020603050405020304" pitchFamily="18" charset="0"/>
              </a:rPr>
              <a:t>14 And </a:t>
            </a:r>
            <a:r>
              <a:rPr lang="en-US" sz="4000" dirty="0">
                <a:latin typeface="Footlight MT Light" panose="0204060206030A020304" pitchFamily="18" charset="0"/>
                <a:cs typeface="Times New Roman" panose="02020603050405020304" pitchFamily="18" charset="0"/>
              </a:rPr>
              <a:t>the Word </a:t>
            </a:r>
            <a:r>
              <a:rPr lang="en-US" sz="4000" dirty="0" smtClean="0">
                <a:latin typeface="Footlight MT Light" panose="0204060206030A020304" pitchFamily="18" charset="0"/>
                <a:cs typeface="Times New Roman" panose="02020603050405020304" pitchFamily="18" charset="0"/>
              </a:rPr>
              <a:t>was </a:t>
            </a:r>
            <a:r>
              <a:rPr lang="en-US" sz="4000" dirty="0">
                <a:latin typeface="Footlight MT Light" panose="0204060206030A020304" pitchFamily="18" charset="0"/>
                <a:cs typeface="Times New Roman" panose="02020603050405020304" pitchFamily="18" charset="0"/>
              </a:rPr>
              <a:t>made </a:t>
            </a:r>
            <a:r>
              <a:rPr lang="en-US" sz="4000" dirty="0" smtClean="0">
                <a:latin typeface="Footlight MT Light" panose="0204060206030A020304" pitchFamily="18" charset="0"/>
                <a:cs typeface="Times New Roman" panose="02020603050405020304" pitchFamily="18" charset="0"/>
              </a:rPr>
              <a:t>Flesh</a:t>
            </a:r>
            <a:r>
              <a:rPr lang="en-US" sz="4000" dirty="0">
                <a:latin typeface="Footlight MT Light" panose="0204060206030A020304" pitchFamily="18" charset="0"/>
                <a:cs typeface="Times New Roman" panose="02020603050405020304" pitchFamily="18" charset="0"/>
              </a:rPr>
              <a:t>, and dwelt among us</a:t>
            </a:r>
            <a:r>
              <a:rPr lang="en-US" sz="4000" dirty="0" smtClean="0">
                <a:latin typeface="Footlight MT Light" panose="0204060206030A020304" pitchFamily="18" charset="0"/>
                <a:cs typeface="Times New Roman" panose="02020603050405020304" pitchFamily="18" charset="0"/>
              </a:rPr>
              <a:t>…</a:t>
            </a:r>
            <a:endParaRPr lang="en-US" sz="4000" u="sng"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55520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2608535"/>
          </a:xfrm>
          <a:prstGeom prst="rect">
            <a:avLst/>
          </a:prstGeom>
          <a:noFill/>
        </p:spPr>
        <p:txBody>
          <a:bodyPr wrap="square" rtlCol="0">
            <a:spAutoFit/>
          </a:bodyPr>
          <a:lstStyle/>
          <a:p>
            <a:pPr algn="ctr">
              <a:lnSpc>
                <a:spcPct val="150000"/>
              </a:lnSpc>
            </a:pPr>
            <a:r>
              <a:rPr lang="en-US" sz="2800" dirty="0">
                <a:latin typeface="Footlight MT Light"/>
              </a:rPr>
              <a:t>30 For mine eyes have seen Thy Salvation, 31 Which Thou hast prepared before the face of all people; 32 A light to lighten the Gentiles, and the glory of Thy People, Israel. 33 And Joseph and His mother </a:t>
            </a:r>
            <a:r>
              <a:rPr lang="en-US" sz="2800" dirty="0" err="1">
                <a:latin typeface="Footlight MT Light"/>
              </a:rPr>
              <a:t>marvelled</a:t>
            </a:r>
            <a:r>
              <a:rPr lang="en-US" sz="2800" dirty="0">
                <a:latin typeface="Footlight MT Light"/>
              </a:rPr>
              <a:t> at those things which were spoken of him</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5888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24196" y="1693573"/>
            <a:ext cx="10319657" cy="3323987"/>
          </a:xfrm>
          <a:prstGeom prst="rect">
            <a:avLst/>
          </a:prstGeom>
          <a:noFill/>
        </p:spPr>
        <p:txBody>
          <a:bodyPr wrap="square" rtlCol="0">
            <a:spAutoFit/>
          </a:bodyPr>
          <a:lstStyle/>
          <a:p>
            <a:pPr lvl="0" algn="ctr"/>
            <a:r>
              <a:rPr lang="en-US" sz="7000" dirty="0" smtClean="0">
                <a:latin typeface="Footlight MT Light" panose="0204060206030A020304" pitchFamily="18" charset="0"/>
                <a:cs typeface="Times New Roman" panose="02020603050405020304" pitchFamily="18" charset="0"/>
              </a:rPr>
              <a:t>Use the word </a:t>
            </a:r>
            <a:r>
              <a:rPr lang="en-US" sz="7000" dirty="0">
                <a:latin typeface="Footlight MT Light" panose="0204060206030A020304" pitchFamily="18" charset="0"/>
                <a:cs typeface="Times New Roman" panose="02020603050405020304" pitchFamily="18" charset="0"/>
              </a:rPr>
              <a:t>“tabernacle” </a:t>
            </a:r>
            <a:r>
              <a:rPr lang="en-US" sz="7000" dirty="0" smtClean="0">
                <a:latin typeface="Footlight MT Light" panose="0204060206030A020304" pitchFamily="18" charset="0"/>
                <a:cs typeface="Times New Roman" panose="02020603050405020304" pitchFamily="18" charset="0"/>
              </a:rPr>
              <a:t>in place of the word “dwelt” in </a:t>
            </a:r>
            <a:r>
              <a:rPr lang="en-US" sz="7000" dirty="0">
                <a:latin typeface="Footlight MT Light" panose="0204060206030A020304" pitchFamily="18" charset="0"/>
                <a:cs typeface="Times New Roman" panose="02020603050405020304" pitchFamily="18" charset="0"/>
              </a:rPr>
              <a:t>John </a:t>
            </a:r>
            <a:r>
              <a:rPr lang="en-US" sz="7000" dirty="0" smtClean="0">
                <a:latin typeface="Footlight MT Light" panose="0204060206030A020304" pitchFamily="18" charset="0"/>
                <a:cs typeface="Times New Roman" panose="02020603050405020304" pitchFamily="18" charset="0"/>
              </a:rPr>
              <a:t>1:14</a:t>
            </a:r>
            <a:endParaRPr lang="en-US" sz="7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42997251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89310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4000" dirty="0" smtClean="0">
                <a:latin typeface="Footlight MT Light" panose="0204060206030A020304" pitchFamily="18" charset="0"/>
                <a:cs typeface="Times New Roman" panose="02020603050405020304" pitchFamily="18" charset="0"/>
              </a:rPr>
              <a:t>14 And </a:t>
            </a:r>
            <a:r>
              <a:rPr lang="en-US" sz="4000" dirty="0">
                <a:latin typeface="Footlight MT Light" panose="0204060206030A020304" pitchFamily="18" charset="0"/>
                <a:cs typeface="Times New Roman" panose="02020603050405020304" pitchFamily="18" charset="0"/>
              </a:rPr>
              <a:t>the Word </a:t>
            </a:r>
            <a:r>
              <a:rPr lang="en-US" sz="4000" dirty="0" smtClean="0">
                <a:latin typeface="Footlight MT Light" panose="0204060206030A020304" pitchFamily="18" charset="0"/>
                <a:cs typeface="Times New Roman" panose="02020603050405020304" pitchFamily="18" charset="0"/>
              </a:rPr>
              <a:t>was </a:t>
            </a:r>
            <a:r>
              <a:rPr lang="en-US" sz="4000" dirty="0">
                <a:latin typeface="Footlight MT Light" panose="0204060206030A020304" pitchFamily="18" charset="0"/>
                <a:cs typeface="Times New Roman" panose="02020603050405020304" pitchFamily="18" charset="0"/>
              </a:rPr>
              <a:t>made </a:t>
            </a:r>
            <a:r>
              <a:rPr lang="en-US" sz="4000" dirty="0" smtClean="0">
                <a:latin typeface="Footlight MT Light" panose="0204060206030A020304" pitchFamily="18" charset="0"/>
                <a:cs typeface="Times New Roman" panose="02020603050405020304" pitchFamily="18" charset="0"/>
              </a:rPr>
              <a:t>Flesh</a:t>
            </a:r>
            <a:r>
              <a:rPr lang="en-US" sz="4000" dirty="0">
                <a:latin typeface="Footlight MT Light" panose="0204060206030A020304" pitchFamily="18" charset="0"/>
                <a:cs typeface="Times New Roman" panose="02020603050405020304" pitchFamily="18" charset="0"/>
              </a:rPr>
              <a:t>, and </a:t>
            </a:r>
            <a:r>
              <a:rPr lang="en-US" sz="4000" u="sng" dirty="0" err="1" smtClean="0">
                <a:solidFill>
                  <a:srgbClr val="FFFF00"/>
                </a:solidFill>
                <a:latin typeface="Footlight MT Light" panose="0204060206030A020304" pitchFamily="18" charset="0"/>
                <a:cs typeface="Times New Roman" panose="02020603050405020304" pitchFamily="18" charset="0"/>
              </a:rPr>
              <a:t>tabernacled</a:t>
            </a:r>
            <a:r>
              <a:rPr lang="en-US" sz="4000" dirty="0" smtClean="0">
                <a:latin typeface="Footlight MT Light" panose="0204060206030A020304" pitchFamily="18" charset="0"/>
                <a:cs typeface="Times New Roman" panose="02020603050405020304" pitchFamily="18" charset="0"/>
              </a:rPr>
              <a:t> </a:t>
            </a:r>
            <a:r>
              <a:rPr lang="en-US" sz="4000" dirty="0">
                <a:latin typeface="Footlight MT Light" panose="0204060206030A020304" pitchFamily="18" charset="0"/>
                <a:cs typeface="Times New Roman" panose="02020603050405020304" pitchFamily="18" charset="0"/>
              </a:rPr>
              <a:t>among us</a:t>
            </a:r>
            <a:r>
              <a:rPr lang="en-US" sz="4000" dirty="0" smtClean="0">
                <a:latin typeface="Footlight MT Light" panose="0204060206030A020304" pitchFamily="18" charset="0"/>
                <a:cs typeface="Times New Roman" panose="02020603050405020304" pitchFamily="18" charset="0"/>
              </a:rPr>
              <a:t>…</a:t>
            </a:r>
            <a:endParaRPr lang="en-US" sz="4000" u="sng"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92958994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The apostle </a:t>
            </a:r>
            <a:r>
              <a:rPr lang="en-US" sz="2800" dirty="0">
                <a:latin typeface="Footlight MT Light" panose="0204060206030A020304" pitchFamily="18" charset="0"/>
                <a:cs typeface="Times New Roman" panose="02020603050405020304" pitchFamily="18" charset="0"/>
              </a:rPr>
              <a:t>John </a:t>
            </a:r>
            <a:r>
              <a:rPr lang="en-US" sz="2800" dirty="0" smtClean="0">
                <a:latin typeface="Footlight MT Light" panose="0204060206030A020304" pitchFamily="18" charset="0"/>
                <a:cs typeface="Times New Roman" panose="02020603050405020304" pitchFamily="18" charset="0"/>
              </a:rPr>
              <a:t>revealed </a:t>
            </a:r>
            <a:r>
              <a:rPr lang="en-US" sz="2800" dirty="0">
                <a:latin typeface="Footlight MT Light" panose="0204060206030A020304" pitchFamily="18" charset="0"/>
                <a:cs typeface="Times New Roman" panose="02020603050405020304" pitchFamily="18" charset="0"/>
              </a:rPr>
              <a:t>the answer to the fulfillment of the “prophetic hint” spoken of by King Solomon in </a:t>
            </a:r>
            <a:r>
              <a:rPr lang="en-US" sz="2800" dirty="0" smtClean="0">
                <a:latin typeface="Footlight MT Light" panose="0204060206030A020304" pitchFamily="18" charset="0"/>
                <a:cs typeface="Times New Roman" panose="02020603050405020304" pitchFamily="18" charset="0"/>
              </a:rPr>
              <a:t>1 </a:t>
            </a:r>
            <a:r>
              <a:rPr lang="en-US" sz="2800" dirty="0">
                <a:latin typeface="Footlight MT Light" panose="0204060206030A020304" pitchFamily="18" charset="0"/>
                <a:cs typeface="Times New Roman" panose="02020603050405020304" pitchFamily="18" charset="0"/>
              </a:rPr>
              <a:t>Kings </a:t>
            </a:r>
            <a:r>
              <a:rPr lang="en-US" sz="2800" dirty="0" smtClean="0">
                <a:latin typeface="Footlight MT Light" panose="0204060206030A020304" pitchFamily="18" charset="0"/>
                <a:cs typeface="Times New Roman" panose="02020603050405020304" pitchFamily="18" charset="0"/>
              </a:rPr>
              <a:t>8:27 and 2 Chronicles 6:18 that Yeshua, “the Word made Flesh”, would dwell with us by having been made ‘</a:t>
            </a:r>
            <a:r>
              <a:rPr lang="en-US" sz="2800" dirty="0" err="1" smtClean="0">
                <a:latin typeface="Footlight MT Light" panose="0204060206030A020304" pitchFamily="18" charset="0"/>
                <a:cs typeface="Times New Roman" panose="02020603050405020304" pitchFamily="18" charset="0"/>
              </a:rPr>
              <a:t>manifleshed</a:t>
            </a:r>
            <a:r>
              <a:rPr lang="en-US" sz="2800" dirty="0" smtClean="0">
                <a:latin typeface="Footlight MT Light" panose="0204060206030A020304" pitchFamily="18" charset="0"/>
                <a:cs typeface="Times New Roman" panose="02020603050405020304" pitchFamily="18" charset="0"/>
              </a:rPr>
              <a:t>’… I mean manifest by being born on Sukkoth.</a:t>
            </a:r>
            <a:endParaRPr lang="en-US" sz="2800" u="sng"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85799896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24196" y="2314675"/>
            <a:ext cx="10319657" cy="2246769"/>
          </a:xfrm>
          <a:prstGeom prst="rect">
            <a:avLst/>
          </a:prstGeom>
          <a:noFill/>
        </p:spPr>
        <p:txBody>
          <a:bodyPr wrap="square" rtlCol="0">
            <a:spAutoFit/>
          </a:bodyPr>
          <a:lstStyle/>
          <a:p>
            <a:pPr lvl="0" algn="ctr"/>
            <a:r>
              <a:rPr lang="en-US" sz="7000" dirty="0" smtClean="0">
                <a:latin typeface="Footlight MT Light" panose="0204060206030A020304" pitchFamily="18" charset="0"/>
                <a:cs typeface="Times New Roman" panose="02020603050405020304" pitchFamily="18" charset="0"/>
              </a:rPr>
              <a:t>This is the definition of the word “dwelt”:</a:t>
            </a:r>
            <a:endParaRPr lang="en-US" sz="7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17786314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110870" y="698468"/>
            <a:ext cx="10058400" cy="5478423"/>
          </a:xfrm>
          <a:prstGeom prst="rect">
            <a:avLst/>
          </a:prstGeom>
          <a:noFill/>
        </p:spPr>
        <p:txBody>
          <a:bodyPr wrap="square" rtlCol="0">
            <a:spAutoFit/>
          </a:bodyPr>
          <a:lstStyle/>
          <a:p>
            <a:pPr algn="ctr"/>
            <a:r>
              <a:rPr lang="en-US" sz="3200" dirty="0" smtClean="0">
                <a:latin typeface="Footlight MT Light" panose="0204060206030A020304" pitchFamily="18" charset="0"/>
                <a:cs typeface="Times New Roman" panose="02020603050405020304" pitchFamily="18" charset="0"/>
              </a:rPr>
              <a:t>“DWELT”</a:t>
            </a:r>
          </a:p>
          <a:p>
            <a:pPr algn="ctr"/>
            <a:r>
              <a:rPr lang="en-US" sz="3200" dirty="0" smtClean="0">
                <a:latin typeface="Footlight MT Light" panose="0204060206030A020304" pitchFamily="18" charset="0"/>
                <a:cs typeface="Times New Roman" panose="02020603050405020304" pitchFamily="18" charset="0"/>
              </a:rPr>
              <a:t>Strong’s Concordance number G4637</a:t>
            </a:r>
          </a:p>
          <a:p>
            <a:endParaRPr lang="en-US" sz="32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r>
              <a:rPr lang="el-GR" sz="4800" dirty="0">
                <a:solidFill>
                  <a:srgbClr val="FFFF00"/>
                </a:solidFill>
                <a:latin typeface="Times New Roman" panose="02020603050405020304" pitchFamily="18" charset="0"/>
                <a:cs typeface="Times New Roman" panose="02020603050405020304" pitchFamily="18" charset="0"/>
              </a:rPr>
              <a:t>σκηνόω</a:t>
            </a:r>
            <a:endParaRPr lang="en-US" sz="4800" dirty="0">
              <a:solidFill>
                <a:srgbClr val="FFFF00"/>
              </a:solidFill>
              <a:latin typeface="Times New Roman" panose="02020603050405020304" pitchFamily="18" charset="0"/>
              <a:cs typeface="Times New Roman" panose="02020603050405020304" pitchFamily="18" charset="0"/>
            </a:endParaRPr>
          </a:p>
          <a:p>
            <a:r>
              <a:rPr lang="en-US" sz="3200" dirty="0" err="1">
                <a:latin typeface="Footlight MT Light" panose="0204060206030A020304" pitchFamily="18" charset="0"/>
                <a:cs typeface="Times New Roman" panose="02020603050405020304" pitchFamily="18" charset="0"/>
              </a:rPr>
              <a:t>skēnoo</a:t>
            </a:r>
            <a:r>
              <a:rPr lang="en-US" sz="3200" dirty="0">
                <a:latin typeface="Footlight MT Light" panose="0204060206030A020304" pitchFamily="18" charset="0"/>
                <a:cs typeface="Times New Roman" panose="02020603050405020304" pitchFamily="18" charset="0"/>
              </a:rPr>
              <a:t>̄</a:t>
            </a:r>
          </a:p>
          <a:p>
            <a:r>
              <a:rPr lang="en-US" sz="3200" i="1" dirty="0" err="1" smtClean="0">
                <a:latin typeface="Footlight MT Light" panose="0204060206030A020304" pitchFamily="18" charset="0"/>
                <a:cs typeface="Times New Roman" panose="02020603050405020304" pitchFamily="18" charset="0"/>
              </a:rPr>
              <a:t>skey</a:t>
            </a:r>
            <a:r>
              <a:rPr lang="en-US" sz="3200" i="1" dirty="0" smtClean="0">
                <a:latin typeface="Footlight MT Light" panose="0204060206030A020304" pitchFamily="18" charset="0"/>
                <a:cs typeface="Times New Roman" panose="02020603050405020304" pitchFamily="18" charset="0"/>
              </a:rPr>
              <a:t>-</a:t>
            </a:r>
            <a:r>
              <a:rPr lang="en-US" sz="3200" i="1" dirty="0" err="1" smtClean="0">
                <a:latin typeface="Footlight MT Light" panose="0204060206030A020304" pitchFamily="18" charset="0"/>
                <a:cs typeface="Times New Roman" panose="02020603050405020304" pitchFamily="18" charset="0"/>
              </a:rPr>
              <a:t>noh</a:t>
            </a:r>
            <a:r>
              <a:rPr lang="en-US" sz="3200" i="1" dirty="0" smtClean="0">
                <a:latin typeface="Footlight MT Light" panose="0204060206030A020304" pitchFamily="18" charset="0"/>
                <a:cs typeface="Times New Roman" panose="02020603050405020304" pitchFamily="18" charset="0"/>
              </a:rPr>
              <a:t>‘-oh</a:t>
            </a:r>
            <a:endParaRPr lang="en-US" sz="3200" dirty="0">
              <a:latin typeface="Footlight MT Light" panose="0204060206030A020304" pitchFamily="18" charset="0"/>
              <a:cs typeface="Times New Roman" panose="02020603050405020304" pitchFamily="18" charset="0"/>
            </a:endParaRPr>
          </a:p>
          <a:p>
            <a:r>
              <a:rPr lang="en-US" sz="3200" dirty="0">
                <a:latin typeface="Footlight MT Light" panose="0204060206030A020304" pitchFamily="18" charset="0"/>
                <a:cs typeface="Times New Roman" panose="02020603050405020304" pitchFamily="18" charset="0"/>
              </a:rPr>
              <a:t>From G4636; to </a:t>
            </a:r>
            <a:r>
              <a:rPr lang="en-US" sz="3200" i="1" dirty="0">
                <a:latin typeface="Footlight MT Light" panose="0204060206030A020304" pitchFamily="18" charset="0"/>
                <a:cs typeface="Times New Roman" panose="02020603050405020304" pitchFamily="18" charset="0"/>
              </a:rPr>
              <a:t>tent</a:t>
            </a:r>
            <a:r>
              <a:rPr lang="en-US" sz="3200" dirty="0">
                <a:latin typeface="Footlight MT Light" panose="0204060206030A020304" pitchFamily="18" charset="0"/>
                <a:cs typeface="Times New Roman" panose="02020603050405020304" pitchFamily="18" charset="0"/>
              </a:rPr>
              <a:t> or </a:t>
            </a:r>
            <a:r>
              <a:rPr lang="en-US" sz="3200" i="1" dirty="0">
                <a:latin typeface="Footlight MT Light" panose="0204060206030A020304" pitchFamily="18" charset="0"/>
                <a:cs typeface="Times New Roman" panose="02020603050405020304" pitchFamily="18" charset="0"/>
              </a:rPr>
              <a:t>encamp</a:t>
            </a:r>
            <a:r>
              <a:rPr lang="en-US" sz="3200" dirty="0">
                <a:latin typeface="Footlight MT Light" panose="0204060206030A020304" pitchFamily="18" charset="0"/>
                <a:cs typeface="Times New Roman" panose="02020603050405020304" pitchFamily="18" charset="0"/>
              </a:rPr>
              <a:t>, that is, (figuratively) to </a:t>
            </a:r>
            <a:r>
              <a:rPr lang="en-US" sz="3200" i="1" dirty="0">
                <a:latin typeface="Footlight MT Light" panose="0204060206030A020304" pitchFamily="18" charset="0"/>
                <a:cs typeface="Times New Roman" panose="02020603050405020304" pitchFamily="18" charset="0"/>
              </a:rPr>
              <a:t>occupy</a:t>
            </a:r>
            <a:r>
              <a:rPr lang="en-US" sz="3200" dirty="0">
                <a:latin typeface="Footlight MT Light" panose="0204060206030A020304" pitchFamily="18" charset="0"/>
                <a:cs typeface="Times New Roman" panose="02020603050405020304" pitchFamily="18" charset="0"/>
              </a:rPr>
              <a:t> (as a mansion) or (specifically) to </a:t>
            </a:r>
            <a:r>
              <a:rPr lang="en-US" sz="3200" i="1" dirty="0">
                <a:latin typeface="Footlight MT Light" panose="0204060206030A020304" pitchFamily="18" charset="0"/>
                <a:cs typeface="Times New Roman" panose="02020603050405020304" pitchFamily="18" charset="0"/>
              </a:rPr>
              <a:t>reside</a:t>
            </a:r>
            <a:r>
              <a:rPr lang="en-US" sz="3200" dirty="0">
                <a:latin typeface="Footlight MT Light" panose="0204060206030A020304" pitchFamily="18" charset="0"/>
                <a:cs typeface="Times New Roman" panose="02020603050405020304" pitchFamily="18" charset="0"/>
              </a:rPr>
              <a:t> (as God did in the Tabernacle of old, a symbol </a:t>
            </a:r>
            <a:r>
              <a:rPr lang="en-US" sz="3200" dirty="0" err="1">
                <a:latin typeface="Footlight MT Light" panose="0204060206030A020304" pitchFamily="18" charset="0"/>
                <a:cs typeface="Times New Roman" panose="02020603050405020304" pitchFamily="18" charset="0"/>
              </a:rPr>
              <a:t>fo</a:t>
            </a:r>
            <a:r>
              <a:rPr lang="en-US" sz="3200" dirty="0">
                <a:latin typeface="Footlight MT Light" panose="0204060206030A020304" pitchFamily="18" charset="0"/>
                <a:cs typeface="Times New Roman" panose="02020603050405020304" pitchFamily="18" charset="0"/>
              </a:rPr>
              <a:t> protection and communion): - dwell</a:t>
            </a:r>
            <a:r>
              <a:rPr lang="en-US" sz="3200" dirty="0" smtClean="0">
                <a:latin typeface="Footlight MT Light" panose="0204060206030A020304" pitchFamily="18" charset="0"/>
                <a:cs typeface="Times New Roman" panose="02020603050405020304" pitchFamily="18" charset="0"/>
              </a:rPr>
              <a:t>.</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72473321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50712" y="915036"/>
            <a:ext cx="10058400" cy="5047536"/>
          </a:xfrm>
          <a:prstGeom prst="rect">
            <a:avLst/>
          </a:prstGeom>
          <a:noFill/>
        </p:spPr>
        <p:txBody>
          <a:bodyPr wrap="square" rtlCol="0">
            <a:spAutoFit/>
          </a:bodyPr>
          <a:lstStyle/>
          <a:p>
            <a:pPr lvl="0" algn="ctr"/>
            <a:r>
              <a:rPr lang="en-US" sz="3200" dirty="0">
                <a:solidFill>
                  <a:prstClr val="white"/>
                </a:solidFill>
                <a:latin typeface="Footlight MT Light" panose="0204060206030A020304" pitchFamily="18" charset="0"/>
                <a:cs typeface="Times New Roman" panose="02020603050405020304" pitchFamily="18" charset="0"/>
              </a:rPr>
              <a:t>“DWELT”</a:t>
            </a:r>
          </a:p>
          <a:p>
            <a:pPr lvl="0" algn="ctr"/>
            <a:r>
              <a:rPr lang="en-US" sz="3200" dirty="0">
                <a:solidFill>
                  <a:prstClr val="white"/>
                </a:solidFill>
                <a:latin typeface="Footlight MT Light" panose="0204060206030A020304" pitchFamily="18" charset="0"/>
                <a:cs typeface="Times New Roman" panose="02020603050405020304" pitchFamily="18" charset="0"/>
              </a:rPr>
              <a:t>Strong’s Concordance </a:t>
            </a:r>
            <a:r>
              <a:rPr lang="en-US" sz="3200" dirty="0" smtClean="0">
                <a:solidFill>
                  <a:prstClr val="white"/>
                </a:solidFill>
                <a:latin typeface="Footlight MT Light" panose="0204060206030A020304" pitchFamily="18" charset="0"/>
                <a:cs typeface="Times New Roman" panose="02020603050405020304" pitchFamily="18" charset="0"/>
              </a:rPr>
              <a:t>number</a:t>
            </a:r>
            <a:r>
              <a:rPr lang="en-US" sz="3200" b="1" dirty="0">
                <a:latin typeface="Footlight MT Light" panose="0204060206030A020304" pitchFamily="18" charset="0"/>
                <a:cs typeface="Times New Roman" panose="02020603050405020304" pitchFamily="18" charset="0"/>
              </a:rPr>
              <a:t> </a:t>
            </a:r>
            <a:r>
              <a:rPr lang="en-US" sz="3200" b="1" dirty="0" smtClean="0">
                <a:latin typeface="Footlight MT Light" panose="0204060206030A020304" pitchFamily="18" charset="0"/>
                <a:cs typeface="Times New Roman" panose="02020603050405020304" pitchFamily="18" charset="0"/>
              </a:rPr>
              <a:t>G4636</a:t>
            </a:r>
          </a:p>
          <a:p>
            <a:pPr lvl="0" algn="ctr"/>
            <a:endParaRPr lang="en-US" sz="3200" b="1" dirty="0">
              <a:latin typeface="Footlight MT Light" panose="0204060206030A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sz="4800" dirty="0" err="1">
                <a:solidFill>
                  <a:srgbClr val="FFFF00"/>
                </a:solidFill>
                <a:latin typeface="Times New Roman" panose="02020603050405020304" pitchFamily="18" charset="0"/>
                <a:cs typeface="Times New Roman" panose="02020603050405020304" pitchFamily="18" charset="0"/>
              </a:rPr>
              <a:t>σκῆνος</a:t>
            </a:r>
            <a:endParaRPr lang="en-US" sz="4800" dirty="0">
              <a:solidFill>
                <a:srgbClr val="FFFF00"/>
              </a:solidFill>
              <a:latin typeface="Times New Roman" panose="02020603050405020304" pitchFamily="18" charset="0"/>
              <a:cs typeface="Times New Roman" panose="02020603050405020304" pitchFamily="18" charset="0"/>
            </a:endParaRPr>
          </a:p>
          <a:p>
            <a:r>
              <a:rPr lang="en-US" sz="3200" dirty="0" err="1">
                <a:latin typeface="Footlight MT Light" panose="0204060206030A020304" pitchFamily="18" charset="0"/>
                <a:cs typeface="Times New Roman" panose="02020603050405020304" pitchFamily="18" charset="0"/>
              </a:rPr>
              <a:t>skēnos</a:t>
            </a:r>
            <a:endParaRPr lang="en-US" sz="3200" dirty="0">
              <a:latin typeface="Footlight MT Light" panose="0204060206030A020304" pitchFamily="18" charset="0"/>
              <a:cs typeface="Times New Roman" panose="02020603050405020304" pitchFamily="18" charset="0"/>
            </a:endParaRPr>
          </a:p>
          <a:p>
            <a:r>
              <a:rPr lang="en-US" sz="3200" dirty="0" err="1" smtClean="0">
                <a:latin typeface="Footlight MT Light" panose="0204060206030A020304" pitchFamily="18" charset="0"/>
                <a:cs typeface="Times New Roman" panose="02020603050405020304" pitchFamily="18" charset="0"/>
              </a:rPr>
              <a:t>skey</a:t>
            </a:r>
            <a:r>
              <a:rPr lang="en-US" sz="3200" dirty="0">
                <a:latin typeface="Footlight MT Light" panose="0204060206030A020304" pitchFamily="18" charset="0"/>
                <a:cs typeface="Times New Roman" panose="02020603050405020304" pitchFamily="18" charset="0"/>
              </a:rPr>
              <a:t>'-</a:t>
            </a:r>
            <a:r>
              <a:rPr lang="en-US" sz="3200" dirty="0" err="1" smtClean="0">
                <a:latin typeface="Footlight MT Light" panose="0204060206030A020304" pitchFamily="18" charset="0"/>
                <a:cs typeface="Times New Roman" panose="02020603050405020304" pitchFamily="18" charset="0"/>
              </a:rPr>
              <a:t>nohs</a:t>
            </a:r>
            <a:endParaRPr lang="en-US" sz="3200" dirty="0">
              <a:latin typeface="Footlight MT Light" panose="0204060206030A020304" pitchFamily="18" charset="0"/>
              <a:cs typeface="Times New Roman" panose="02020603050405020304" pitchFamily="18" charset="0"/>
            </a:endParaRPr>
          </a:p>
          <a:p>
            <a:r>
              <a:rPr lang="en-US" sz="3200" dirty="0">
                <a:latin typeface="Footlight MT Light" panose="0204060206030A020304" pitchFamily="18" charset="0"/>
                <a:cs typeface="Times New Roman" panose="02020603050405020304" pitchFamily="18" charset="0"/>
              </a:rPr>
              <a:t>From G4633; a hut or temporary residence, that is, (figuratively) the human body (as the abode of the spirit): - tabernacle.</a:t>
            </a:r>
          </a:p>
        </p:txBody>
      </p:sp>
    </p:spTree>
    <p:extLst>
      <p:ext uri="{BB962C8B-B14F-4D97-AF65-F5344CB8AC3E}">
        <p14:creationId xmlns:p14="http://schemas.microsoft.com/office/powerpoint/2010/main" val="283220621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74773" y="1143636"/>
            <a:ext cx="10058400" cy="4339650"/>
          </a:xfrm>
          <a:prstGeom prst="rect">
            <a:avLst/>
          </a:prstGeom>
          <a:noFill/>
        </p:spPr>
        <p:txBody>
          <a:bodyPr wrap="square" rtlCol="0">
            <a:spAutoFit/>
          </a:bodyPr>
          <a:lstStyle/>
          <a:p>
            <a:pPr lvl="0" algn="ctr"/>
            <a:r>
              <a:rPr lang="en-US" sz="3200" dirty="0">
                <a:solidFill>
                  <a:prstClr val="white"/>
                </a:solidFill>
                <a:latin typeface="Footlight MT Light" panose="0204060206030A020304" pitchFamily="18" charset="0"/>
                <a:cs typeface="Times New Roman" panose="02020603050405020304" pitchFamily="18" charset="0"/>
              </a:rPr>
              <a:t>“DWELT”</a:t>
            </a:r>
          </a:p>
          <a:p>
            <a:pPr lvl="0" algn="ctr"/>
            <a:r>
              <a:rPr lang="en-US" sz="3200" dirty="0">
                <a:solidFill>
                  <a:prstClr val="white"/>
                </a:solidFill>
                <a:latin typeface="Footlight MT Light" panose="0204060206030A020304" pitchFamily="18" charset="0"/>
                <a:cs typeface="Times New Roman" panose="02020603050405020304" pitchFamily="18" charset="0"/>
              </a:rPr>
              <a:t>Strong’s Concordance </a:t>
            </a:r>
            <a:r>
              <a:rPr lang="en-US" sz="3200" dirty="0" smtClean="0">
                <a:solidFill>
                  <a:prstClr val="white"/>
                </a:solidFill>
                <a:latin typeface="Footlight MT Light" panose="0204060206030A020304" pitchFamily="18" charset="0"/>
                <a:cs typeface="Times New Roman" panose="02020603050405020304" pitchFamily="18" charset="0"/>
              </a:rPr>
              <a:t>number</a:t>
            </a:r>
            <a:r>
              <a:rPr lang="en-US" sz="3200" b="1" dirty="0">
                <a:latin typeface="Footlight MT Light" panose="0204060206030A020304" pitchFamily="18" charset="0"/>
                <a:cs typeface="Times New Roman" panose="02020603050405020304" pitchFamily="18" charset="0"/>
              </a:rPr>
              <a:t> </a:t>
            </a:r>
            <a:r>
              <a:rPr lang="en-US" sz="3200" b="1" dirty="0" smtClean="0">
                <a:latin typeface="Footlight MT Light" panose="0204060206030A020304" pitchFamily="18" charset="0"/>
                <a:cs typeface="Times New Roman" panose="02020603050405020304" pitchFamily="18" charset="0"/>
              </a:rPr>
              <a:t>G4633</a:t>
            </a: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sz="4800" dirty="0">
                <a:solidFill>
                  <a:srgbClr val="FFFF00"/>
                </a:solidFill>
                <a:latin typeface="Times New Roman" panose="02020603050405020304" pitchFamily="18" charset="0"/>
                <a:cs typeface="Times New Roman" panose="02020603050405020304" pitchFamily="18" charset="0"/>
              </a:rPr>
              <a:t>σκηνή</a:t>
            </a:r>
          </a:p>
          <a:p>
            <a:r>
              <a:rPr lang="en-US" sz="3200" dirty="0" err="1">
                <a:latin typeface="Footlight MT Light" panose="0204060206030A020304" pitchFamily="18" charset="0"/>
                <a:cs typeface="Times New Roman" panose="02020603050405020304" pitchFamily="18" charset="0"/>
              </a:rPr>
              <a:t>skēne</a:t>
            </a:r>
            <a:r>
              <a:rPr lang="en-US" sz="3200" dirty="0">
                <a:latin typeface="Footlight MT Light" panose="0204060206030A020304" pitchFamily="18" charset="0"/>
                <a:cs typeface="Times New Roman" panose="02020603050405020304" pitchFamily="18" charset="0"/>
              </a:rPr>
              <a:t>̄</a:t>
            </a:r>
          </a:p>
          <a:p>
            <a:r>
              <a:rPr lang="en-US" sz="3200" dirty="0" err="1" smtClean="0">
                <a:latin typeface="Footlight MT Light" panose="0204060206030A020304" pitchFamily="18" charset="0"/>
                <a:cs typeface="Times New Roman" panose="02020603050405020304" pitchFamily="18" charset="0"/>
              </a:rPr>
              <a:t>skey-ney</a:t>
            </a:r>
            <a:r>
              <a:rPr lang="en-US" sz="3200" dirty="0">
                <a:latin typeface="Footlight MT Light" panose="0204060206030A020304" pitchFamily="18" charset="0"/>
                <a:cs typeface="Times New Roman" panose="02020603050405020304" pitchFamily="18" charset="0"/>
              </a:rPr>
              <a:t>'</a:t>
            </a:r>
          </a:p>
          <a:p>
            <a:r>
              <a:rPr lang="en-US" sz="3200" dirty="0">
                <a:latin typeface="Footlight MT Light" panose="0204060206030A020304" pitchFamily="18" charset="0"/>
                <a:cs typeface="Times New Roman" panose="02020603050405020304" pitchFamily="18" charset="0"/>
              </a:rPr>
              <a:t>Apparently akin to G4632 and G4639; a tent or cloth hut (literally or figuratively): - habitation, tabernacle.</a:t>
            </a:r>
          </a:p>
        </p:txBody>
      </p:sp>
    </p:spTree>
    <p:extLst>
      <p:ext uri="{BB962C8B-B14F-4D97-AF65-F5344CB8AC3E}">
        <p14:creationId xmlns:p14="http://schemas.microsoft.com/office/powerpoint/2010/main" val="139650357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62742" y="650340"/>
            <a:ext cx="10058400" cy="5386090"/>
          </a:xfrm>
          <a:prstGeom prst="rect">
            <a:avLst/>
          </a:prstGeom>
          <a:noFill/>
        </p:spPr>
        <p:txBody>
          <a:bodyPr wrap="square" rtlCol="0">
            <a:spAutoFit/>
          </a:bodyPr>
          <a:lstStyle/>
          <a:p>
            <a:pPr lvl="0" algn="ctr"/>
            <a:r>
              <a:rPr lang="en-US" sz="3200" dirty="0">
                <a:solidFill>
                  <a:prstClr val="white"/>
                </a:solidFill>
                <a:latin typeface="Footlight MT Light" panose="0204060206030A020304" pitchFamily="18" charset="0"/>
                <a:cs typeface="Times New Roman" panose="02020603050405020304" pitchFamily="18" charset="0"/>
              </a:rPr>
              <a:t>“DWELT”</a:t>
            </a:r>
          </a:p>
          <a:p>
            <a:pPr lvl="0" algn="ctr"/>
            <a:r>
              <a:rPr lang="en-US" sz="3200" dirty="0">
                <a:solidFill>
                  <a:prstClr val="white"/>
                </a:solidFill>
                <a:latin typeface="Footlight MT Light" panose="0204060206030A020304" pitchFamily="18" charset="0"/>
                <a:cs typeface="Times New Roman" panose="02020603050405020304" pitchFamily="18" charset="0"/>
              </a:rPr>
              <a:t>Strong’s Concordance </a:t>
            </a:r>
            <a:r>
              <a:rPr lang="en-US" sz="3200" dirty="0" smtClean="0">
                <a:solidFill>
                  <a:prstClr val="white"/>
                </a:solidFill>
                <a:latin typeface="Footlight MT Light" panose="0204060206030A020304" pitchFamily="18" charset="0"/>
                <a:cs typeface="Times New Roman" panose="02020603050405020304" pitchFamily="18" charset="0"/>
              </a:rPr>
              <a:t>number </a:t>
            </a:r>
            <a:r>
              <a:rPr lang="en-US" sz="3200" b="1" dirty="0" smtClean="0">
                <a:latin typeface="Footlight MT Light" panose="0204060206030A020304" pitchFamily="18" charset="0"/>
                <a:cs typeface="Times New Roman" panose="02020603050405020304" pitchFamily="18" charset="0"/>
              </a:rPr>
              <a:t>G4632</a:t>
            </a:r>
            <a:endParaRPr lang="en-US" sz="3200" b="1" dirty="0">
              <a:latin typeface="Footlight MT Light" panose="0204060206030A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4800" dirty="0" err="1">
                <a:solidFill>
                  <a:srgbClr val="FFFF00"/>
                </a:solidFill>
                <a:latin typeface="Times New Roman" panose="02020603050405020304" pitchFamily="18" charset="0"/>
                <a:cs typeface="Times New Roman" panose="02020603050405020304" pitchFamily="18" charset="0"/>
              </a:rPr>
              <a:t>σκεῦος</a:t>
            </a:r>
            <a:endParaRPr lang="en-US" sz="4800" dirty="0">
              <a:solidFill>
                <a:srgbClr val="FFFF00"/>
              </a:solidFill>
              <a:latin typeface="Times New Roman" panose="02020603050405020304" pitchFamily="18" charset="0"/>
              <a:cs typeface="Times New Roman" panose="02020603050405020304" pitchFamily="18" charset="0"/>
            </a:endParaRPr>
          </a:p>
          <a:p>
            <a:r>
              <a:rPr lang="en-US" sz="3200" dirty="0" err="1">
                <a:latin typeface="Footlight MT Light" panose="0204060206030A020304" pitchFamily="18" charset="0"/>
                <a:cs typeface="Times New Roman" panose="02020603050405020304" pitchFamily="18" charset="0"/>
              </a:rPr>
              <a:t>skeuos</a:t>
            </a:r>
            <a:endParaRPr lang="en-US" sz="3200" dirty="0">
              <a:latin typeface="Footlight MT Light" panose="0204060206030A020304" pitchFamily="18" charset="0"/>
              <a:cs typeface="Times New Roman" panose="02020603050405020304" pitchFamily="18" charset="0"/>
            </a:endParaRPr>
          </a:p>
          <a:p>
            <a:r>
              <a:rPr lang="en-US" sz="3200" dirty="0" err="1" smtClean="0">
                <a:latin typeface="Footlight MT Light" panose="0204060206030A020304" pitchFamily="18" charset="0"/>
                <a:cs typeface="Times New Roman" panose="02020603050405020304" pitchFamily="18" charset="0"/>
              </a:rPr>
              <a:t>Skee-oo</a:t>
            </a:r>
            <a:r>
              <a:rPr lang="en-US" sz="3200" dirty="0">
                <a:latin typeface="Footlight MT Light" panose="0204060206030A020304" pitchFamily="18" charset="0"/>
                <a:cs typeface="Times New Roman" panose="02020603050405020304" pitchFamily="18" charset="0"/>
              </a:rPr>
              <a:t>'-</a:t>
            </a:r>
            <a:r>
              <a:rPr lang="en-US" sz="3200" dirty="0" err="1" smtClean="0">
                <a:latin typeface="Footlight MT Light" panose="0204060206030A020304" pitchFamily="18" charset="0"/>
                <a:cs typeface="Times New Roman" panose="02020603050405020304" pitchFamily="18" charset="0"/>
              </a:rPr>
              <a:t>ohs</a:t>
            </a:r>
            <a:endParaRPr lang="en-US" sz="3200" dirty="0">
              <a:latin typeface="Footlight MT Light" panose="0204060206030A020304" pitchFamily="18" charset="0"/>
              <a:cs typeface="Times New Roman" panose="02020603050405020304" pitchFamily="18" charset="0"/>
            </a:endParaRPr>
          </a:p>
          <a:p>
            <a:r>
              <a:rPr lang="en-US" sz="3200" dirty="0">
                <a:latin typeface="Footlight MT Light" panose="0204060206030A020304" pitchFamily="18" charset="0"/>
                <a:cs typeface="Times New Roman" panose="02020603050405020304" pitchFamily="18" charset="0"/>
              </a:rPr>
              <a:t>Of uncertain affinity; a vessel, implement, equipment or apparatus (literally or figuratively [specifically a wife as contributing to the usefulness of the husband]): - goods, sail, stuff, vessel.</a:t>
            </a:r>
          </a:p>
        </p:txBody>
      </p:sp>
    </p:spTree>
    <p:extLst>
      <p:ext uri="{BB962C8B-B14F-4D97-AF65-F5344CB8AC3E}">
        <p14:creationId xmlns:p14="http://schemas.microsoft.com/office/powerpoint/2010/main" val="277657252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3954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a:r>
              <a:rPr lang="en-US" sz="2800" dirty="0" smtClean="0">
                <a:latin typeface="Footlight MT Light" panose="0204060206030A020304" pitchFamily="18" charset="0"/>
                <a:cs typeface="Times New Roman" panose="02020603050405020304" pitchFamily="18" charset="0"/>
              </a:rPr>
              <a:t>Looking at the majority of these Greek words, it has the same first part of the word “</a:t>
            </a:r>
            <a:r>
              <a:rPr lang="en-US" sz="2800" dirty="0" err="1" smtClean="0">
                <a:latin typeface="Footlight MT Light" panose="0204060206030A020304" pitchFamily="18" charset="0"/>
                <a:cs typeface="Times New Roman" panose="02020603050405020304" pitchFamily="18" charset="0"/>
              </a:rPr>
              <a:t>skeyn</a:t>
            </a:r>
            <a:r>
              <a:rPr lang="en-US" sz="2800" dirty="0" smtClean="0">
                <a:latin typeface="Footlight MT Light" panose="0204060206030A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σκην</a:t>
            </a:r>
            <a:r>
              <a:rPr lang="en-US" sz="2800" dirty="0" smtClean="0">
                <a:latin typeface="Footlight MT Light" panose="0204060206030A020304" pitchFamily="18" charset="0"/>
                <a:cs typeface="Times New Roman" panose="02020603050405020304" pitchFamily="18" charset="0"/>
              </a:rPr>
              <a:t>). This is </a:t>
            </a:r>
            <a:r>
              <a:rPr lang="en-US" sz="2800" dirty="0">
                <a:latin typeface="Footlight MT Light" panose="0204060206030A020304" pitchFamily="18" charset="0"/>
                <a:cs typeface="Times New Roman" panose="02020603050405020304" pitchFamily="18" charset="0"/>
              </a:rPr>
              <a:t>where we get our modern English word “skin”. </a:t>
            </a:r>
            <a:r>
              <a:rPr lang="en-US" sz="2800" dirty="0" smtClean="0">
                <a:latin typeface="Footlight MT Light" panose="0204060206030A020304" pitchFamily="18" charset="0"/>
                <a:cs typeface="Times New Roman" panose="02020603050405020304" pitchFamily="18" charset="0"/>
              </a:rPr>
              <a:t>In </a:t>
            </a:r>
            <a:r>
              <a:rPr lang="en-US" sz="2800" dirty="0">
                <a:latin typeface="Footlight MT Light" panose="0204060206030A020304" pitchFamily="18" charset="0"/>
                <a:cs typeface="Times New Roman" panose="02020603050405020304" pitchFamily="18" charset="0"/>
              </a:rPr>
              <a:t>Yeshua’s case, He used </a:t>
            </a:r>
            <a:r>
              <a:rPr lang="en-US" sz="2800" dirty="0" smtClean="0">
                <a:latin typeface="Footlight MT Light" panose="0204060206030A020304" pitchFamily="18" charset="0"/>
                <a:cs typeface="Times New Roman" panose="02020603050405020304" pitchFamily="18" charset="0"/>
              </a:rPr>
              <a:t>His “Skin” </a:t>
            </a:r>
            <a:r>
              <a:rPr lang="en-US" sz="2800" dirty="0">
                <a:latin typeface="Footlight MT Light" panose="0204060206030A020304" pitchFamily="18" charset="0"/>
                <a:cs typeface="Times New Roman" panose="02020603050405020304" pitchFamily="18" charset="0"/>
              </a:rPr>
              <a:t>as His </a:t>
            </a:r>
            <a:r>
              <a:rPr lang="en-US" sz="2800" dirty="0" smtClean="0">
                <a:latin typeface="Footlight MT Light" panose="0204060206030A020304" pitchFamily="18" charset="0"/>
                <a:cs typeface="Times New Roman" panose="02020603050405020304" pitchFamily="18" charset="0"/>
              </a:rPr>
              <a:t>“Tabernacle</a:t>
            </a:r>
            <a:r>
              <a:rPr lang="en-US" sz="2800" dirty="0">
                <a:latin typeface="Footlight MT Light" panose="0204060206030A020304" pitchFamily="18" charset="0"/>
                <a:cs typeface="Times New Roman" panose="02020603050405020304" pitchFamily="18" charset="0"/>
              </a:rPr>
              <a:t>” to </a:t>
            </a:r>
            <a:r>
              <a:rPr lang="en-US" sz="2800" dirty="0" smtClean="0">
                <a:latin typeface="Footlight MT Light" panose="0204060206030A020304" pitchFamily="18" charset="0"/>
                <a:cs typeface="Times New Roman" panose="02020603050405020304" pitchFamily="18" charset="0"/>
              </a:rPr>
              <a:t>dwell </a:t>
            </a:r>
            <a:r>
              <a:rPr lang="en-US" sz="2800" dirty="0">
                <a:latin typeface="Footlight MT Light" panose="0204060206030A020304" pitchFamily="18" charset="0"/>
                <a:cs typeface="Times New Roman" panose="02020603050405020304" pitchFamily="18" charset="0"/>
              </a:rPr>
              <a:t>on the earth. </a:t>
            </a:r>
            <a:r>
              <a:rPr lang="en-US" sz="2800" dirty="0" smtClean="0">
                <a:latin typeface="Footlight MT Light" panose="0204060206030A020304" pitchFamily="18" charset="0"/>
                <a:cs typeface="Times New Roman" panose="02020603050405020304" pitchFamily="18" charset="0"/>
              </a:rPr>
              <a:t>It was </a:t>
            </a:r>
            <a:r>
              <a:rPr lang="en-US" sz="2800" dirty="0">
                <a:latin typeface="Footlight MT Light" panose="0204060206030A020304" pitchFamily="18" charset="0"/>
                <a:cs typeface="Times New Roman" panose="02020603050405020304" pitchFamily="18" charset="0"/>
              </a:rPr>
              <a:t>at this </a:t>
            </a:r>
            <a:r>
              <a:rPr lang="en-US" sz="2800" dirty="0" smtClean="0">
                <a:latin typeface="Footlight MT Light" panose="0204060206030A020304" pitchFamily="18" charset="0"/>
                <a:cs typeface="Times New Roman" panose="02020603050405020304" pitchFamily="18" charset="0"/>
              </a:rPr>
              <a:t>point, </a:t>
            </a:r>
            <a:r>
              <a:rPr lang="en-US" sz="2800" dirty="0">
                <a:latin typeface="Footlight MT Light" panose="0204060206030A020304" pitchFamily="18" charset="0"/>
                <a:cs typeface="Times New Roman" panose="02020603050405020304" pitchFamily="18" charset="0"/>
              </a:rPr>
              <a:t>that when Yeshua was born, He became a </a:t>
            </a:r>
            <a:r>
              <a:rPr lang="en-US" sz="2800" dirty="0" smtClean="0">
                <a:latin typeface="Footlight MT Light" panose="0204060206030A020304" pitchFamily="18" charset="0"/>
                <a:cs typeface="Times New Roman" panose="02020603050405020304" pitchFamily="18" charset="0"/>
              </a:rPr>
              <a:t>“Human Tabernacle</a:t>
            </a:r>
            <a:r>
              <a:rPr lang="en-US" sz="2800" dirty="0">
                <a:latin typeface="Footlight MT Light" panose="0204060206030A020304" pitchFamily="18" charset="0"/>
                <a:cs typeface="Times New Roman" panose="02020603050405020304" pitchFamily="18" charset="0"/>
              </a:rPr>
              <a:t>”, and </a:t>
            </a:r>
            <a:r>
              <a:rPr lang="en-US" sz="2800" dirty="0" smtClean="0">
                <a:latin typeface="Footlight MT Light" panose="0204060206030A020304" pitchFamily="18" charset="0"/>
                <a:cs typeface="Times New Roman" panose="02020603050405020304" pitchFamily="18" charset="0"/>
              </a:rPr>
              <a:t>hence, He </a:t>
            </a:r>
            <a:r>
              <a:rPr lang="en-US" sz="2800" dirty="0">
                <a:latin typeface="Footlight MT Light" panose="0204060206030A020304" pitchFamily="18" charset="0"/>
                <a:cs typeface="Times New Roman" panose="02020603050405020304" pitchFamily="18" charset="0"/>
              </a:rPr>
              <a:t>was also born at the point where </a:t>
            </a:r>
            <a:r>
              <a:rPr lang="en-US" sz="2800" dirty="0" smtClean="0">
                <a:latin typeface="Footlight MT Light" panose="0204060206030A020304" pitchFamily="18" charset="0"/>
                <a:cs typeface="Times New Roman" panose="02020603050405020304" pitchFamily="18" charset="0"/>
              </a:rPr>
              <a:t>tabernacles (or booths, or dwelling places) </a:t>
            </a:r>
            <a:r>
              <a:rPr lang="en-US" sz="2800" dirty="0">
                <a:latin typeface="Footlight MT Light" panose="0204060206030A020304" pitchFamily="18" charset="0"/>
                <a:cs typeface="Times New Roman" panose="02020603050405020304" pitchFamily="18" charset="0"/>
              </a:rPr>
              <a:t>were used on </a:t>
            </a:r>
            <a:r>
              <a:rPr lang="en-US" sz="2800" dirty="0" smtClean="0">
                <a:latin typeface="Footlight MT Light" panose="0204060206030A020304" pitchFamily="18" charset="0"/>
                <a:cs typeface="Times New Roman" panose="02020603050405020304" pitchFamily="18" charset="0"/>
              </a:rPr>
              <a:t>the Feast </a:t>
            </a:r>
            <a:r>
              <a:rPr lang="en-US" sz="2800" dirty="0">
                <a:latin typeface="Footlight MT Light" panose="0204060206030A020304" pitchFamily="18" charset="0"/>
                <a:cs typeface="Times New Roman" panose="02020603050405020304" pitchFamily="18" charset="0"/>
              </a:rPr>
              <a:t>of Sukkoth (Tabernacles).</a:t>
            </a:r>
          </a:p>
        </p:txBody>
      </p:sp>
    </p:spTree>
    <p:extLst>
      <p:ext uri="{BB962C8B-B14F-4D97-AF65-F5344CB8AC3E}">
        <p14:creationId xmlns:p14="http://schemas.microsoft.com/office/powerpoint/2010/main" val="116324708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41632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a:r>
              <a:rPr lang="en-US" sz="5400" dirty="0" smtClean="0">
                <a:latin typeface="Footlight MT Light" panose="0204060206030A020304" pitchFamily="18" charset="0"/>
                <a:cs typeface="Times New Roman" panose="02020603050405020304" pitchFamily="18" charset="0"/>
              </a:rPr>
              <a:t>To support this premise, looking at another Scripture in the Gospel of John:</a:t>
            </a:r>
            <a:endParaRPr lang="en-US" sz="5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72515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6" name="TextBox 5"/>
          <p:cNvSpPr txBox="1"/>
          <p:nvPr/>
        </p:nvSpPr>
        <p:spPr>
          <a:xfrm>
            <a:off x="1600199" y="2000002"/>
            <a:ext cx="8969829" cy="3046988"/>
          </a:xfrm>
          <a:prstGeom prst="rect">
            <a:avLst/>
          </a:prstGeom>
          <a:noFill/>
        </p:spPr>
        <p:txBody>
          <a:bodyPr wrap="square" rtlCol="0">
            <a:spAutoFit/>
          </a:bodyPr>
          <a:lstStyle/>
          <a:p>
            <a:pPr algn="ctr"/>
            <a:r>
              <a:rPr lang="en-US" sz="9600" dirty="0" smtClean="0">
                <a:latin typeface="Footlight MT Light" panose="0204060206030A020304" pitchFamily="18" charset="0"/>
                <a:cs typeface="Times New Roman" panose="02020603050405020304" pitchFamily="18" charset="0"/>
              </a:rPr>
              <a:t>Copyright 2014/2017</a:t>
            </a:r>
            <a:endParaRPr lang="en-US" sz="9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7246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algn="ctr">
              <a:lnSpc>
                <a:spcPct val="150000"/>
              </a:lnSpc>
            </a:pPr>
            <a:r>
              <a:rPr lang="en-US" sz="2800" dirty="0">
                <a:latin typeface="Footlight MT Light"/>
              </a:rPr>
              <a:t>34 And Simeon blessed them, and said unto Mary, His mother, Behold, this Child is set for the fall and rising again of many in Israel; and for a Sign which shall be spoken against; 35 (Yea, a sword shall pierce through thy own soul also,) that the thoughts of many hearts may be revealed</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14263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58532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a:r>
              <a:rPr lang="en-US" sz="5400" dirty="0" smtClean="0">
                <a:latin typeface="Footlight MT Light" panose="0204060206030A020304" pitchFamily="18" charset="0"/>
                <a:cs typeface="Times New Roman" panose="02020603050405020304" pitchFamily="18" charset="0"/>
              </a:rPr>
              <a:t>Looking at John 7:2, this is what it says:</a:t>
            </a:r>
            <a:endParaRPr lang="en-US" sz="5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27156461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58532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a:r>
              <a:rPr lang="en-US" sz="5400" dirty="0" smtClean="0">
                <a:solidFill>
                  <a:srgbClr val="FFFF00"/>
                </a:solidFill>
                <a:latin typeface="Footlight MT Light" panose="0204060206030A020304" pitchFamily="18" charset="0"/>
                <a:cs typeface="Times New Roman" panose="02020603050405020304" pitchFamily="18" charset="0"/>
              </a:rPr>
              <a:t>John </a:t>
            </a:r>
            <a:r>
              <a:rPr lang="en-US" sz="5400" dirty="0">
                <a:solidFill>
                  <a:srgbClr val="FFFF00"/>
                </a:solidFill>
                <a:latin typeface="Footlight MT Light" panose="0204060206030A020304" pitchFamily="18" charset="0"/>
                <a:cs typeface="Times New Roman" panose="02020603050405020304" pitchFamily="18" charset="0"/>
              </a:rPr>
              <a:t>7:2 </a:t>
            </a:r>
            <a:r>
              <a:rPr lang="en-US" sz="5400" dirty="0" smtClean="0">
                <a:latin typeface="Footlight MT Light" panose="0204060206030A020304" pitchFamily="18" charset="0"/>
                <a:cs typeface="Times New Roman" panose="02020603050405020304" pitchFamily="18" charset="0"/>
              </a:rPr>
              <a:t>Now </a:t>
            </a:r>
            <a:r>
              <a:rPr lang="en-US" sz="5400" dirty="0">
                <a:latin typeface="Footlight MT Light" panose="0204060206030A020304" pitchFamily="18" charset="0"/>
                <a:cs typeface="Times New Roman" panose="02020603050405020304" pitchFamily="18" charset="0"/>
              </a:rPr>
              <a:t>the Jews' </a:t>
            </a:r>
            <a:r>
              <a:rPr lang="en-US" sz="5400" dirty="0" smtClean="0">
                <a:latin typeface="Footlight MT Light" panose="0204060206030A020304" pitchFamily="18" charset="0"/>
                <a:cs typeface="Times New Roman" panose="02020603050405020304" pitchFamily="18" charset="0"/>
              </a:rPr>
              <a:t>Feast </a:t>
            </a:r>
            <a:r>
              <a:rPr lang="en-US" sz="5400" dirty="0">
                <a:latin typeface="Footlight MT Light" panose="0204060206030A020304" pitchFamily="18" charset="0"/>
                <a:cs typeface="Times New Roman" panose="02020603050405020304" pitchFamily="18" charset="0"/>
              </a:rPr>
              <a:t>of </a:t>
            </a:r>
            <a:r>
              <a:rPr lang="en-US" sz="5400" dirty="0" smtClean="0">
                <a:latin typeface="Footlight MT Light" panose="0204060206030A020304" pitchFamily="18" charset="0"/>
                <a:cs typeface="Times New Roman" panose="02020603050405020304" pitchFamily="18" charset="0"/>
              </a:rPr>
              <a:t>Tabernacles </a:t>
            </a:r>
            <a:r>
              <a:rPr lang="en-US" sz="5400" dirty="0">
                <a:latin typeface="Footlight MT Light" panose="0204060206030A020304" pitchFamily="18" charset="0"/>
                <a:cs typeface="Times New Roman" panose="02020603050405020304" pitchFamily="18" charset="0"/>
              </a:rPr>
              <a:t>was at hand.</a:t>
            </a:r>
          </a:p>
        </p:txBody>
      </p:sp>
    </p:spTree>
    <p:extLst>
      <p:ext uri="{BB962C8B-B14F-4D97-AF65-F5344CB8AC3E}">
        <p14:creationId xmlns:p14="http://schemas.microsoft.com/office/powerpoint/2010/main" val="346470468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24195" y="2072075"/>
            <a:ext cx="10319657" cy="2246769"/>
          </a:xfrm>
          <a:prstGeom prst="rect">
            <a:avLst/>
          </a:prstGeom>
          <a:noFill/>
        </p:spPr>
        <p:txBody>
          <a:bodyPr wrap="square" rtlCol="0">
            <a:spAutoFit/>
          </a:bodyPr>
          <a:lstStyle/>
          <a:p>
            <a:pPr lvl="0" algn="ctr"/>
            <a:r>
              <a:rPr lang="en-US" sz="7000" dirty="0" smtClean="0">
                <a:latin typeface="Footlight MT Light" panose="0204060206030A020304" pitchFamily="18" charset="0"/>
                <a:cs typeface="Times New Roman" panose="02020603050405020304" pitchFamily="18" charset="0"/>
              </a:rPr>
              <a:t>This is the definition of the word “Tabernacles”:</a:t>
            </a:r>
            <a:endParaRPr lang="en-US" sz="7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3386625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62742" y="650340"/>
            <a:ext cx="10058400" cy="5201424"/>
          </a:xfrm>
          <a:prstGeom prst="rect">
            <a:avLst/>
          </a:prstGeom>
          <a:noFill/>
        </p:spPr>
        <p:txBody>
          <a:bodyPr wrap="square" rtlCol="0">
            <a:spAutoFit/>
          </a:bodyPr>
          <a:lstStyle/>
          <a:p>
            <a:pPr lvl="0" algn="ctr"/>
            <a:r>
              <a:rPr lang="en-US" sz="3200" dirty="0" smtClean="0">
                <a:solidFill>
                  <a:prstClr val="white"/>
                </a:solidFill>
                <a:latin typeface="Footlight MT Light" panose="0204060206030A020304" pitchFamily="18" charset="0"/>
                <a:cs typeface="Times New Roman" panose="02020603050405020304" pitchFamily="18" charset="0"/>
              </a:rPr>
              <a:t>“TABERNACLES”</a:t>
            </a:r>
            <a:endParaRPr lang="en-US" sz="3200" dirty="0">
              <a:solidFill>
                <a:prstClr val="white"/>
              </a:solidFill>
              <a:latin typeface="Footlight MT Light" panose="0204060206030A020304" pitchFamily="18" charset="0"/>
              <a:cs typeface="Times New Roman" panose="02020603050405020304" pitchFamily="18" charset="0"/>
            </a:endParaRPr>
          </a:p>
          <a:p>
            <a:pPr lvl="0" algn="ctr"/>
            <a:r>
              <a:rPr lang="en-US" sz="3200" dirty="0">
                <a:solidFill>
                  <a:prstClr val="white"/>
                </a:solidFill>
                <a:latin typeface="Footlight MT Light" panose="0204060206030A020304" pitchFamily="18" charset="0"/>
                <a:cs typeface="Times New Roman" panose="02020603050405020304" pitchFamily="18" charset="0"/>
              </a:rPr>
              <a:t>Strong’s Concordance </a:t>
            </a:r>
            <a:r>
              <a:rPr lang="en-US" sz="3200" dirty="0" smtClean="0">
                <a:solidFill>
                  <a:prstClr val="white"/>
                </a:solidFill>
                <a:latin typeface="Footlight MT Light" panose="0204060206030A020304" pitchFamily="18" charset="0"/>
                <a:cs typeface="Times New Roman" panose="02020603050405020304" pitchFamily="18" charset="0"/>
              </a:rPr>
              <a:t>number </a:t>
            </a:r>
            <a:r>
              <a:rPr lang="en-US" sz="3200" b="1" dirty="0" smtClean="0">
                <a:latin typeface="Footlight MT Light" panose="0204060206030A020304" pitchFamily="18" charset="0"/>
                <a:cs typeface="Times New Roman" panose="02020603050405020304" pitchFamily="18" charset="0"/>
              </a:rPr>
              <a:t>G4634</a:t>
            </a:r>
            <a:endParaRPr lang="en-US" sz="3200" b="1" dirty="0">
              <a:latin typeface="Footlight MT Light" panose="0204060206030A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4800" dirty="0" err="1">
                <a:solidFill>
                  <a:srgbClr val="FFFF00"/>
                </a:solidFill>
                <a:latin typeface="Times New Roman" panose="02020603050405020304" pitchFamily="18" charset="0"/>
                <a:cs typeface="Times New Roman" panose="02020603050405020304" pitchFamily="18" charset="0"/>
              </a:rPr>
              <a:t>σκηνο</a:t>
            </a:r>
            <a:r>
              <a:rPr lang="en-US" sz="4800" dirty="0">
                <a:solidFill>
                  <a:srgbClr val="FFFF00"/>
                </a:solidFill>
                <a:latin typeface="Times New Roman" panose="02020603050405020304" pitchFamily="18" charset="0"/>
                <a:cs typeface="Times New Roman" panose="02020603050405020304" pitchFamily="18" charset="0"/>
              </a:rPr>
              <a:t>πηγία</a:t>
            </a:r>
          </a:p>
          <a:p>
            <a:r>
              <a:rPr lang="en-US" sz="3600" dirty="0" err="1">
                <a:latin typeface="Footlight MT Light" panose="0204060206030A020304" pitchFamily="18" charset="0"/>
                <a:cs typeface="Times New Roman" panose="02020603050405020304" pitchFamily="18" charset="0"/>
              </a:rPr>
              <a:t>skēnopēgia</a:t>
            </a:r>
            <a:endParaRPr lang="en-US" sz="3600" dirty="0">
              <a:latin typeface="Footlight MT Light" panose="0204060206030A020304" pitchFamily="18" charset="0"/>
              <a:cs typeface="Times New Roman" panose="02020603050405020304" pitchFamily="18" charset="0"/>
            </a:endParaRPr>
          </a:p>
          <a:p>
            <a:r>
              <a:rPr lang="en-US" sz="3600" dirty="0" err="1">
                <a:latin typeface="Footlight MT Light" panose="0204060206030A020304" pitchFamily="18" charset="0"/>
                <a:cs typeface="Times New Roman" panose="02020603050405020304" pitchFamily="18" charset="0"/>
              </a:rPr>
              <a:t>skay</a:t>
            </a:r>
            <a:r>
              <a:rPr lang="en-US" sz="3600" dirty="0">
                <a:latin typeface="Footlight MT Light" panose="0204060206030A020304" pitchFamily="18" charset="0"/>
                <a:cs typeface="Times New Roman" panose="02020603050405020304" pitchFamily="18" charset="0"/>
              </a:rPr>
              <a:t>-</a:t>
            </a:r>
            <a:r>
              <a:rPr lang="en-US" sz="3600" dirty="0" err="1">
                <a:latin typeface="Footlight MT Light" panose="0204060206030A020304" pitchFamily="18" charset="0"/>
                <a:cs typeface="Times New Roman" panose="02020603050405020304" pitchFamily="18" charset="0"/>
              </a:rPr>
              <a:t>nop</a:t>
            </a:r>
            <a:r>
              <a:rPr lang="en-US" sz="3600" dirty="0">
                <a:latin typeface="Footlight MT Light" panose="0204060206030A020304" pitchFamily="18" charset="0"/>
                <a:cs typeface="Times New Roman" panose="02020603050405020304" pitchFamily="18" charset="0"/>
              </a:rPr>
              <a:t>-</a:t>
            </a:r>
            <a:r>
              <a:rPr lang="en-US" sz="3600" dirty="0" err="1">
                <a:latin typeface="Footlight MT Light" panose="0204060206030A020304" pitchFamily="18" charset="0"/>
                <a:cs typeface="Times New Roman" panose="02020603050405020304" pitchFamily="18" charset="0"/>
              </a:rPr>
              <a:t>ayg</a:t>
            </a:r>
            <a:r>
              <a:rPr lang="en-US" sz="3600" dirty="0">
                <a:latin typeface="Footlight MT Light" panose="0204060206030A020304" pitchFamily="18" charset="0"/>
                <a:cs typeface="Times New Roman" panose="02020603050405020304" pitchFamily="18" charset="0"/>
              </a:rPr>
              <a:t>-</a:t>
            </a:r>
            <a:r>
              <a:rPr lang="en-US" sz="3600" dirty="0" err="1">
                <a:latin typeface="Footlight MT Light" panose="0204060206030A020304" pitchFamily="18" charset="0"/>
                <a:cs typeface="Times New Roman" panose="02020603050405020304" pitchFamily="18" charset="0"/>
              </a:rPr>
              <a:t>ee</a:t>
            </a:r>
            <a:r>
              <a:rPr lang="en-US" sz="3600" dirty="0">
                <a:latin typeface="Footlight MT Light" panose="0204060206030A020304" pitchFamily="18" charset="0"/>
                <a:cs typeface="Times New Roman" panose="02020603050405020304" pitchFamily="18" charset="0"/>
              </a:rPr>
              <a:t>'-ah</a:t>
            </a:r>
          </a:p>
          <a:p>
            <a:r>
              <a:rPr lang="en-US" sz="3600" dirty="0">
                <a:latin typeface="Footlight MT Light" panose="0204060206030A020304" pitchFamily="18" charset="0"/>
                <a:cs typeface="Times New Roman" panose="02020603050405020304" pitchFamily="18" charset="0"/>
              </a:rPr>
              <a:t>From G4636 and G4078; the Festival of Tabernacles (so called from the custom of erecting booths for temporary homes): - tabernacles.</a:t>
            </a:r>
          </a:p>
        </p:txBody>
      </p:sp>
    </p:spTree>
    <p:extLst>
      <p:ext uri="{BB962C8B-B14F-4D97-AF65-F5344CB8AC3E}">
        <p14:creationId xmlns:p14="http://schemas.microsoft.com/office/powerpoint/2010/main" val="354928882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0865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a:r>
              <a:rPr lang="en-US" sz="2800" dirty="0" smtClean="0">
                <a:latin typeface="Footlight MT Light" panose="0204060206030A020304" pitchFamily="18" charset="0"/>
                <a:cs typeface="Times New Roman" panose="02020603050405020304" pitchFamily="18" charset="0"/>
              </a:rPr>
              <a:t>Part of this Greek word, Tabernacles, in John 7:2 (</a:t>
            </a:r>
            <a:r>
              <a:rPr lang="en-US" sz="2800" dirty="0" smtClean="0">
                <a:solidFill>
                  <a:srgbClr val="FFFF00"/>
                </a:solidFill>
                <a:latin typeface="Times New Roman" panose="02020603050405020304" pitchFamily="18" charset="0"/>
                <a:cs typeface="Times New Roman" panose="02020603050405020304" pitchFamily="18" charset="0"/>
              </a:rPr>
              <a:t>σκην</a:t>
            </a:r>
            <a:r>
              <a:rPr lang="el-GR" sz="2800" dirty="0">
                <a:solidFill>
                  <a:srgbClr val="FFFF00"/>
                </a:solidFill>
                <a:latin typeface="Times New Roman" panose="02020603050405020304" pitchFamily="18" charset="0"/>
                <a:cs typeface="Times New Roman" panose="02020603050405020304" pitchFamily="18" charset="0"/>
              </a:rPr>
              <a:t>οπηγια</a:t>
            </a:r>
            <a:r>
              <a:rPr lang="en-US" sz="2800" dirty="0" smtClean="0">
                <a:latin typeface="Footlight MT Light" panose="0204060206030A020304" pitchFamily="18" charset="0"/>
                <a:cs typeface="Times New Roman" panose="02020603050405020304" pitchFamily="18" charset="0"/>
              </a:rPr>
              <a:t>) includes the Greek word “</a:t>
            </a:r>
            <a:r>
              <a:rPr lang="en-US" sz="2800" dirty="0" err="1" smtClean="0">
                <a:latin typeface="Footlight MT Light" panose="0204060206030A020304" pitchFamily="18" charset="0"/>
                <a:cs typeface="Times New Roman" panose="02020603050405020304" pitchFamily="18" charset="0"/>
              </a:rPr>
              <a:t>skeynos</a:t>
            </a:r>
            <a:r>
              <a:rPr lang="en-US" sz="2800" dirty="0" smtClean="0">
                <a:latin typeface="Footlight MT Light" panose="0204060206030A020304" pitchFamily="18" charset="0"/>
                <a:cs typeface="Times New Roman" panose="02020603050405020304" pitchFamily="18" charset="0"/>
              </a:rPr>
              <a:t>” from Strong’s Concordance number 4636 (</a:t>
            </a:r>
            <a:r>
              <a:rPr lang="el-GR" sz="2800" dirty="0">
                <a:solidFill>
                  <a:srgbClr val="FFFF00"/>
                </a:solidFill>
                <a:latin typeface="Footlight MT Light" panose="0204060206030A020304" pitchFamily="18" charset="0"/>
                <a:cs typeface="Times New Roman" panose="02020603050405020304" pitchFamily="18" charset="0"/>
              </a:rPr>
              <a:t>σκῆ</a:t>
            </a:r>
            <a:r>
              <a:rPr lang="el-GR" sz="2800" dirty="0" smtClean="0">
                <a:solidFill>
                  <a:srgbClr val="FFFF00"/>
                </a:solidFill>
                <a:latin typeface="Footlight MT Light" panose="0204060206030A020304" pitchFamily="18" charset="0"/>
                <a:cs typeface="Times New Roman" panose="02020603050405020304" pitchFamily="18" charset="0"/>
              </a:rPr>
              <a:t>νος</a:t>
            </a:r>
            <a:r>
              <a:rPr lang="en-US" sz="2800" dirty="0" smtClean="0">
                <a:latin typeface="Footlight MT Light" panose="0204060206030A020304" pitchFamily="18" charset="0"/>
                <a:cs typeface="Times New Roman" panose="02020603050405020304" pitchFamily="18" charset="0"/>
              </a:rPr>
              <a:t>). This Greek word, Tabernacles, properly means “a pitched dwelling place”. As I mentioned, Yeshua became </a:t>
            </a:r>
            <a:r>
              <a:rPr lang="en-US" sz="2800" dirty="0">
                <a:latin typeface="Footlight MT Light" panose="0204060206030A020304" pitchFamily="18" charset="0"/>
                <a:cs typeface="Times New Roman" panose="02020603050405020304" pitchFamily="18" charset="0"/>
              </a:rPr>
              <a:t>a </a:t>
            </a:r>
            <a:r>
              <a:rPr lang="en-US" sz="2800" dirty="0" smtClean="0">
                <a:latin typeface="Footlight MT Light" panose="0204060206030A020304" pitchFamily="18" charset="0"/>
                <a:cs typeface="Times New Roman" panose="02020603050405020304" pitchFamily="18" charset="0"/>
              </a:rPr>
              <a:t>“Human Tabernacle” in which He </a:t>
            </a:r>
            <a:r>
              <a:rPr lang="en-US" sz="2800" dirty="0">
                <a:latin typeface="Footlight MT Light" panose="0204060206030A020304" pitchFamily="18" charset="0"/>
                <a:cs typeface="Times New Roman" panose="02020603050405020304" pitchFamily="18" charset="0"/>
              </a:rPr>
              <a:t>was also born </a:t>
            </a:r>
            <a:r>
              <a:rPr lang="en-US" sz="2800" dirty="0" smtClean="0">
                <a:latin typeface="Footlight MT Light" panose="0204060206030A020304" pitchFamily="18" charset="0"/>
                <a:cs typeface="Times New Roman" panose="02020603050405020304" pitchFamily="18" charset="0"/>
              </a:rPr>
              <a:t>on the Feast </a:t>
            </a:r>
            <a:r>
              <a:rPr lang="en-US" sz="2800" dirty="0">
                <a:latin typeface="Footlight MT Light" panose="0204060206030A020304" pitchFamily="18" charset="0"/>
                <a:cs typeface="Times New Roman" panose="02020603050405020304" pitchFamily="18" charset="0"/>
              </a:rPr>
              <a:t>of Sukkoth (Tabernacles).</a:t>
            </a:r>
          </a:p>
        </p:txBody>
      </p:sp>
    </p:spTree>
    <p:extLst>
      <p:ext uri="{BB962C8B-B14F-4D97-AF65-F5344CB8AC3E}">
        <p14:creationId xmlns:p14="http://schemas.microsoft.com/office/powerpoint/2010/main" val="137937429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3954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a:r>
              <a:rPr lang="en-US" altLang="en-US" sz="2400" dirty="0" smtClean="0">
                <a:latin typeface="Footlight MT Light" panose="0204060206030A020304" pitchFamily="18" charset="0"/>
                <a:cs typeface="Times New Roman" panose="02020603050405020304" pitchFamily="18" charset="0"/>
              </a:rPr>
              <a:t>I</a:t>
            </a:r>
            <a:r>
              <a:rPr lang="en-US" altLang="en-US" sz="2800" dirty="0" smtClean="0">
                <a:latin typeface="Footlight MT Light" panose="0204060206030A020304" pitchFamily="18" charset="0"/>
                <a:cs typeface="Times New Roman" panose="02020603050405020304" pitchFamily="18" charset="0"/>
              </a:rPr>
              <a:t>n </a:t>
            </a:r>
            <a:r>
              <a:rPr lang="en-US" altLang="en-US" sz="2800" dirty="0">
                <a:latin typeface="Footlight MT Light" panose="0204060206030A020304" pitchFamily="18" charset="0"/>
                <a:cs typeface="Times New Roman" panose="02020603050405020304" pitchFamily="18" charset="0"/>
              </a:rPr>
              <a:t>connection </a:t>
            </a:r>
            <a:r>
              <a:rPr lang="en-US" altLang="en-US" sz="2800" dirty="0" smtClean="0">
                <a:latin typeface="Footlight MT Light" panose="0204060206030A020304" pitchFamily="18" charset="0"/>
                <a:cs typeface="Times New Roman" panose="02020603050405020304" pitchFamily="18" charset="0"/>
              </a:rPr>
              <a:t>to source number nine, </a:t>
            </a:r>
            <a:r>
              <a:rPr lang="en-US" altLang="en-US" sz="2800" dirty="0">
                <a:latin typeface="Footlight MT Light" panose="0204060206030A020304" pitchFamily="18" charset="0"/>
                <a:cs typeface="Times New Roman" panose="02020603050405020304" pitchFamily="18" charset="0"/>
              </a:rPr>
              <a:t>when </a:t>
            </a:r>
            <a:r>
              <a:rPr lang="en-US" altLang="en-US" sz="2800" dirty="0" smtClean="0">
                <a:latin typeface="Footlight MT Light" panose="0204060206030A020304" pitchFamily="18" charset="0"/>
                <a:cs typeface="Times New Roman" panose="02020603050405020304" pitchFamily="18" charset="0"/>
              </a:rPr>
              <a:t>king </a:t>
            </a:r>
            <a:r>
              <a:rPr lang="en-US" altLang="en-US" sz="2800" dirty="0">
                <a:latin typeface="Footlight MT Light" panose="0204060206030A020304" pitchFamily="18" charset="0"/>
                <a:cs typeface="Times New Roman" panose="02020603050405020304" pitchFamily="18" charset="0"/>
              </a:rPr>
              <a:t>Solomon, whose name means "</a:t>
            </a:r>
            <a:r>
              <a:rPr lang="en-US" altLang="en-US" sz="2800" dirty="0" smtClean="0">
                <a:latin typeface="Footlight MT Light" panose="0204060206030A020304" pitchFamily="18" charset="0"/>
                <a:cs typeface="Times New Roman" panose="02020603050405020304" pitchFamily="18" charset="0"/>
              </a:rPr>
              <a:t>peace“, which</a:t>
            </a:r>
            <a:r>
              <a:rPr lang="en-US" altLang="en-US" sz="2400" dirty="0">
                <a:latin typeface="Footlight MT Light" panose="0204060206030A020304" pitchFamily="18" charset="0"/>
                <a:cs typeface="Times New Roman" panose="02020603050405020304" pitchFamily="18" charset="0"/>
              </a:rPr>
              <a:t> </a:t>
            </a:r>
            <a:r>
              <a:rPr lang="en-US" altLang="en-US" sz="2800" b="1" dirty="0" smtClean="0">
                <a:latin typeface="Semitic Modern" panose="05010101010101010101" pitchFamily="2" charset="2"/>
              </a:rPr>
              <a:t>efei</a:t>
            </a:r>
            <a:r>
              <a:rPr lang="en-US" altLang="en-US" sz="2800" dirty="0" smtClean="0">
                <a:latin typeface="Cooper Black" panose="0208090404030B020404" pitchFamily="18" charset="0"/>
              </a:rPr>
              <a:t> </a:t>
            </a:r>
            <a:r>
              <a:rPr lang="en-US" altLang="en-US" sz="2800" dirty="0">
                <a:latin typeface="Footlight MT Light" panose="0204060206030A020304" pitchFamily="18" charset="0"/>
                <a:cs typeface="Times New Roman" panose="02020603050405020304" pitchFamily="18" charset="0"/>
              </a:rPr>
              <a:t>came down to dwell in the </a:t>
            </a:r>
            <a:r>
              <a:rPr lang="en-US" altLang="en-US" sz="2800" dirty="0" smtClean="0">
                <a:latin typeface="Footlight MT Light" panose="0204060206030A020304" pitchFamily="18" charset="0"/>
                <a:cs typeface="Times New Roman" panose="02020603050405020304" pitchFamily="18" charset="0"/>
              </a:rPr>
              <a:t>Temple on </a:t>
            </a:r>
            <a:r>
              <a:rPr lang="en-US" altLang="en-US" sz="2800" dirty="0">
                <a:latin typeface="Footlight MT Light" panose="0204060206030A020304" pitchFamily="18" charset="0"/>
                <a:cs typeface="Times New Roman" panose="02020603050405020304" pitchFamily="18" charset="0"/>
              </a:rPr>
              <a:t>the fifteenth day of </a:t>
            </a:r>
            <a:r>
              <a:rPr lang="en-US" altLang="en-US" sz="2800" dirty="0" err="1">
                <a:latin typeface="Footlight MT Light" panose="0204060206030A020304" pitchFamily="18" charset="0"/>
                <a:cs typeface="Times New Roman" panose="02020603050405020304" pitchFamily="18" charset="0"/>
              </a:rPr>
              <a:t>Ethanim</a:t>
            </a:r>
            <a:r>
              <a:rPr lang="en-US" altLang="en-US" sz="2800" dirty="0">
                <a:latin typeface="Footlight MT Light" panose="0204060206030A020304" pitchFamily="18" charset="0"/>
                <a:cs typeface="Times New Roman" panose="02020603050405020304" pitchFamily="18" charset="0"/>
              </a:rPr>
              <a:t>/</a:t>
            </a:r>
            <a:r>
              <a:rPr lang="en-US" altLang="en-US" sz="2800" dirty="0" err="1">
                <a:latin typeface="Footlight MT Light" panose="0204060206030A020304" pitchFamily="18" charset="0"/>
                <a:cs typeface="Times New Roman" panose="02020603050405020304" pitchFamily="18" charset="0"/>
              </a:rPr>
              <a:t>Tishrei</a:t>
            </a:r>
            <a:r>
              <a:rPr lang="en-US" altLang="en-US" sz="2800" dirty="0">
                <a:latin typeface="Footlight MT Light" panose="0204060206030A020304" pitchFamily="18" charset="0"/>
                <a:cs typeface="Times New Roman" panose="02020603050405020304" pitchFamily="18" charset="0"/>
              </a:rPr>
              <a:t>, the first day of Sukkoth, the Jewish </a:t>
            </a:r>
            <a:r>
              <a:rPr lang="en-US" altLang="en-US" sz="2800" dirty="0" smtClean="0">
                <a:latin typeface="Footlight MT Light" panose="0204060206030A020304" pitchFamily="18" charset="0"/>
                <a:cs typeface="Times New Roman" panose="02020603050405020304" pitchFamily="18" charset="0"/>
              </a:rPr>
              <a:t>People </a:t>
            </a:r>
            <a:r>
              <a:rPr lang="en-US" altLang="en-US" sz="2800" dirty="0">
                <a:latin typeface="Footlight MT Light" panose="0204060206030A020304" pitchFamily="18" charset="0"/>
                <a:cs typeface="Times New Roman" panose="02020603050405020304" pitchFamily="18" charset="0"/>
              </a:rPr>
              <a:t>were under the </a:t>
            </a:r>
            <a:r>
              <a:rPr lang="en-US" altLang="en-US" sz="2800" dirty="0" smtClean="0">
                <a:latin typeface="Footlight MT Light" panose="0204060206030A020304" pitchFamily="18" charset="0"/>
                <a:cs typeface="Times New Roman" panose="02020603050405020304" pitchFamily="18" charset="0"/>
              </a:rPr>
              <a:t>rule </a:t>
            </a:r>
            <a:r>
              <a:rPr lang="en-US" altLang="en-US" sz="2800" dirty="0">
                <a:latin typeface="Footlight MT Light" panose="0204060206030A020304" pitchFamily="18" charset="0"/>
                <a:cs typeface="Times New Roman" panose="02020603050405020304" pitchFamily="18" charset="0"/>
              </a:rPr>
              <a:t>of the Roman Empire, but during the time Yeshua was born, it was during the period of what the Roman Empire called "</a:t>
            </a:r>
            <a:r>
              <a:rPr lang="en-US" altLang="en-US" sz="2800" dirty="0" err="1">
                <a:latin typeface="Footlight MT Light" panose="0204060206030A020304" pitchFamily="18" charset="0"/>
                <a:cs typeface="Times New Roman" panose="02020603050405020304" pitchFamily="18" charset="0"/>
              </a:rPr>
              <a:t>Pax</a:t>
            </a:r>
            <a:r>
              <a:rPr lang="en-US" altLang="en-US" sz="2800" dirty="0">
                <a:latin typeface="Footlight MT Light" panose="0204060206030A020304" pitchFamily="18" charset="0"/>
                <a:cs typeface="Times New Roman" panose="02020603050405020304" pitchFamily="18" charset="0"/>
              </a:rPr>
              <a:t> </a:t>
            </a:r>
            <a:r>
              <a:rPr lang="en-US" altLang="en-US" sz="2800" dirty="0" err="1">
                <a:latin typeface="Footlight MT Light" panose="0204060206030A020304" pitchFamily="18" charset="0"/>
                <a:cs typeface="Times New Roman" panose="02020603050405020304" pitchFamily="18" charset="0"/>
              </a:rPr>
              <a:t>Romana</a:t>
            </a:r>
            <a:r>
              <a:rPr lang="en-US" altLang="en-US" sz="2800" dirty="0">
                <a:latin typeface="Footlight MT Light" panose="0204060206030A020304" pitchFamily="18" charset="0"/>
                <a:cs typeface="Times New Roman" panose="02020603050405020304" pitchFamily="18" charset="0"/>
              </a:rPr>
              <a:t>" or "the Peace of Rome". This is what Wikipedia says </a:t>
            </a:r>
            <a:r>
              <a:rPr lang="en-US" altLang="en-US" sz="2800" dirty="0" smtClean="0">
                <a:latin typeface="Footlight MT Light" panose="0204060206030A020304" pitchFamily="18" charset="0"/>
                <a:cs typeface="Times New Roman" panose="02020603050405020304" pitchFamily="18" charset="0"/>
              </a:rPr>
              <a:t>when the time of </a:t>
            </a:r>
            <a:r>
              <a:rPr lang="en-US" altLang="en-US" sz="2800" dirty="0" err="1" smtClean="0">
                <a:latin typeface="Footlight MT Light" panose="0204060206030A020304" pitchFamily="18" charset="0"/>
                <a:cs typeface="Times New Roman" panose="02020603050405020304" pitchFamily="18" charset="0"/>
              </a:rPr>
              <a:t>Pax</a:t>
            </a:r>
            <a:r>
              <a:rPr lang="en-US" altLang="en-US" sz="2800" dirty="0" smtClean="0">
                <a:latin typeface="Footlight MT Light" panose="0204060206030A020304" pitchFamily="18" charset="0"/>
                <a:cs typeface="Times New Roman" panose="02020603050405020304" pitchFamily="18" charset="0"/>
              </a:rPr>
              <a:t> </a:t>
            </a:r>
            <a:r>
              <a:rPr lang="en-US" altLang="en-US" sz="2800" dirty="0" err="1" smtClean="0">
                <a:latin typeface="Footlight MT Light" panose="0204060206030A020304" pitchFamily="18" charset="0"/>
                <a:cs typeface="Times New Roman" panose="02020603050405020304" pitchFamily="18" charset="0"/>
              </a:rPr>
              <a:t>Romana</a:t>
            </a:r>
            <a:r>
              <a:rPr lang="en-US" altLang="en-US" sz="2800" dirty="0" smtClean="0">
                <a:latin typeface="Footlight MT Light" panose="0204060206030A020304" pitchFamily="18" charset="0"/>
                <a:cs typeface="Times New Roman" panose="02020603050405020304" pitchFamily="18" charset="0"/>
              </a:rPr>
              <a:t> started:</a:t>
            </a:r>
            <a:endParaRPr lang="en-US" alt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22068683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7020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eaLnBrk="0" fontAlgn="base" hangingPunct="0">
              <a:spcBef>
                <a:spcPct val="0"/>
              </a:spcBef>
              <a:spcAft>
                <a:spcPct val="0"/>
              </a:spcAft>
            </a:pPr>
            <a:r>
              <a:rPr lang="en-US" altLang="en-US" sz="4800" dirty="0">
                <a:latin typeface="Footlight MT Light" panose="0204060206030A020304" pitchFamily="18" charset="0"/>
                <a:cs typeface="Times New Roman" panose="02020603050405020304" pitchFamily="18" charset="0"/>
              </a:rPr>
              <a:t>"The </a:t>
            </a:r>
            <a:r>
              <a:rPr lang="en-US" altLang="en-US" sz="4800" dirty="0" err="1">
                <a:latin typeface="Footlight MT Light" panose="0204060206030A020304" pitchFamily="18" charset="0"/>
                <a:cs typeface="Times New Roman" panose="02020603050405020304" pitchFamily="18" charset="0"/>
              </a:rPr>
              <a:t>Pax</a:t>
            </a:r>
            <a:r>
              <a:rPr lang="en-US" altLang="en-US" sz="4800" dirty="0">
                <a:latin typeface="Footlight MT Light" panose="0204060206030A020304" pitchFamily="18" charset="0"/>
                <a:cs typeface="Times New Roman" panose="02020603050405020304" pitchFamily="18" charset="0"/>
              </a:rPr>
              <a:t> </a:t>
            </a:r>
            <a:r>
              <a:rPr lang="en-US" altLang="en-US" sz="4800" dirty="0" err="1">
                <a:latin typeface="Footlight MT Light" panose="0204060206030A020304" pitchFamily="18" charset="0"/>
                <a:cs typeface="Times New Roman" panose="02020603050405020304" pitchFamily="18" charset="0"/>
              </a:rPr>
              <a:t>Romana</a:t>
            </a:r>
            <a:r>
              <a:rPr lang="en-US" altLang="en-US" sz="4800" dirty="0">
                <a:latin typeface="Footlight MT Light" panose="0204060206030A020304" pitchFamily="18" charset="0"/>
                <a:cs typeface="Times New Roman" panose="02020603050405020304" pitchFamily="18" charset="0"/>
              </a:rPr>
              <a:t> started after Octavian (Augustus) defeated Marc Antony in the Battle of Actium on 2 September 31 BC</a:t>
            </a:r>
            <a:r>
              <a:rPr lang="en-US" altLang="en-US" sz="4800" dirty="0" smtClean="0">
                <a:latin typeface="Footlight MT Light" panose="0204060206030A020304" pitchFamily="18" charset="0"/>
                <a:cs typeface="Times New Roman" panose="02020603050405020304" pitchFamily="18" charset="0"/>
              </a:rPr>
              <a:t>".</a:t>
            </a:r>
            <a:endParaRPr lang="en-US" altLang="en-US" sz="4800" dirty="0">
              <a:latin typeface="Footlight MT Light" panose="0204060206030A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15595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877985"/>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eaLnBrk="0" fontAlgn="base" hangingPunct="0">
              <a:spcBef>
                <a:spcPct val="0"/>
              </a:spcBef>
              <a:spcAft>
                <a:spcPct val="0"/>
              </a:spcAft>
            </a:pPr>
            <a:r>
              <a:rPr lang="en-US" altLang="en-US" sz="3200" dirty="0" smtClean="0">
                <a:latin typeface="Footlight MT Light" panose="0204060206030A020304" pitchFamily="18" charset="0"/>
                <a:cs typeface="Times New Roman" panose="02020603050405020304" pitchFamily="18" charset="0"/>
              </a:rPr>
              <a:t>Notice </a:t>
            </a:r>
            <a:r>
              <a:rPr lang="en-US" altLang="en-US" sz="3200" dirty="0">
                <a:latin typeface="Footlight MT Light" panose="0204060206030A020304" pitchFamily="18" charset="0"/>
                <a:cs typeface="Times New Roman" panose="02020603050405020304" pitchFamily="18" charset="0"/>
              </a:rPr>
              <a:t>that </a:t>
            </a:r>
            <a:r>
              <a:rPr lang="en-US" altLang="en-US" sz="3200" dirty="0" smtClean="0">
                <a:latin typeface="Footlight MT Light" panose="0204060206030A020304" pitchFamily="18" charset="0"/>
                <a:cs typeface="Times New Roman" panose="02020603050405020304" pitchFamily="18" charset="0"/>
              </a:rPr>
              <a:t>this period </a:t>
            </a:r>
            <a:r>
              <a:rPr lang="en-US" altLang="en-US" sz="3200" dirty="0">
                <a:latin typeface="Footlight MT Light" panose="0204060206030A020304" pitchFamily="18" charset="0"/>
                <a:cs typeface="Times New Roman" panose="02020603050405020304" pitchFamily="18" charset="0"/>
              </a:rPr>
              <a:t>of </a:t>
            </a:r>
            <a:r>
              <a:rPr lang="en-US" altLang="en-US" sz="3200" dirty="0" smtClean="0">
                <a:latin typeface="Footlight MT Light" panose="0204060206030A020304" pitchFamily="18" charset="0"/>
                <a:cs typeface="Times New Roman" panose="02020603050405020304" pitchFamily="18" charset="0"/>
              </a:rPr>
              <a:t>“peace” during the “</a:t>
            </a:r>
            <a:r>
              <a:rPr lang="en-US" altLang="en-US" sz="3200" dirty="0" err="1" smtClean="0">
                <a:latin typeface="Footlight MT Light" panose="0204060206030A020304" pitchFamily="18" charset="0"/>
                <a:cs typeface="Times New Roman" panose="02020603050405020304" pitchFamily="18" charset="0"/>
              </a:rPr>
              <a:t>Pax</a:t>
            </a:r>
            <a:r>
              <a:rPr lang="en-US" altLang="en-US" sz="3200" dirty="0" smtClean="0">
                <a:latin typeface="Footlight MT Light" panose="0204060206030A020304" pitchFamily="18" charset="0"/>
                <a:cs typeface="Times New Roman" panose="02020603050405020304" pitchFamily="18" charset="0"/>
              </a:rPr>
              <a:t> </a:t>
            </a:r>
            <a:r>
              <a:rPr lang="en-US" altLang="en-US" sz="3200" dirty="0" err="1" smtClean="0">
                <a:latin typeface="Footlight MT Light" panose="0204060206030A020304" pitchFamily="18" charset="0"/>
                <a:cs typeface="Times New Roman" panose="02020603050405020304" pitchFamily="18" charset="0"/>
              </a:rPr>
              <a:t>Romana</a:t>
            </a:r>
            <a:r>
              <a:rPr lang="en-US" altLang="en-US" sz="3200" dirty="0" smtClean="0">
                <a:latin typeface="Footlight MT Light" panose="0204060206030A020304" pitchFamily="18" charset="0"/>
                <a:cs typeface="Times New Roman" panose="02020603050405020304" pitchFamily="18" charset="0"/>
              </a:rPr>
              <a:t>” would be an appropriate time for </a:t>
            </a:r>
            <a:r>
              <a:rPr lang="en-US" altLang="en-US" sz="3200" dirty="0">
                <a:latin typeface="Footlight MT Light" panose="0204060206030A020304" pitchFamily="18" charset="0"/>
                <a:cs typeface="Times New Roman" panose="02020603050405020304" pitchFamily="18" charset="0"/>
              </a:rPr>
              <a:t>Yeshua </a:t>
            </a:r>
            <a:r>
              <a:rPr lang="en-US" altLang="en-US" sz="3200" dirty="0" smtClean="0">
                <a:latin typeface="Footlight MT Light" panose="0204060206030A020304" pitchFamily="18" charset="0"/>
                <a:cs typeface="Times New Roman" panose="02020603050405020304" pitchFamily="18" charset="0"/>
              </a:rPr>
              <a:t>to be born. It would also connect to the </a:t>
            </a:r>
            <a:r>
              <a:rPr lang="en-US" altLang="en-US" sz="3200" dirty="0">
                <a:latin typeface="Footlight MT Light" panose="0204060206030A020304" pitchFamily="18" charset="0"/>
                <a:cs typeface="Times New Roman" panose="02020603050405020304" pitchFamily="18" charset="0"/>
              </a:rPr>
              <a:t>similar instance </a:t>
            </a:r>
            <a:r>
              <a:rPr lang="en-US" altLang="en-US" sz="3200" dirty="0" smtClean="0">
                <a:latin typeface="Footlight MT Light" panose="0204060206030A020304" pitchFamily="18" charset="0"/>
                <a:cs typeface="Times New Roman" panose="02020603050405020304" pitchFamily="18" charset="0"/>
              </a:rPr>
              <a:t>during the reign king </a:t>
            </a:r>
            <a:r>
              <a:rPr lang="en-US" altLang="en-US" sz="3200" dirty="0">
                <a:latin typeface="Footlight MT Light" panose="0204060206030A020304" pitchFamily="18" charset="0"/>
                <a:cs typeface="Times New Roman" panose="02020603050405020304" pitchFamily="18" charset="0"/>
              </a:rPr>
              <a:t>Solomon, whose name means </a:t>
            </a:r>
            <a:r>
              <a:rPr lang="en-US" altLang="en-US" sz="3200" dirty="0" smtClean="0">
                <a:latin typeface="Footlight MT Light" panose="0204060206030A020304" pitchFamily="18" charset="0"/>
                <a:cs typeface="Times New Roman" panose="02020603050405020304" pitchFamily="18" charset="0"/>
              </a:rPr>
              <a:t>“peace”, who built </a:t>
            </a:r>
            <a:r>
              <a:rPr lang="en-US" altLang="en-US" sz="3200" dirty="0">
                <a:latin typeface="Footlight MT Light" panose="0204060206030A020304" pitchFamily="18" charset="0"/>
                <a:cs typeface="Times New Roman" panose="02020603050405020304" pitchFamily="18" charset="0"/>
              </a:rPr>
              <a:t>the </a:t>
            </a:r>
            <a:r>
              <a:rPr lang="en-US" altLang="en-US" sz="3200" dirty="0" smtClean="0">
                <a:latin typeface="Footlight MT Light" panose="0204060206030A020304" pitchFamily="18" charset="0"/>
                <a:cs typeface="Times New Roman" panose="02020603050405020304" pitchFamily="18" charset="0"/>
              </a:rPr>
              <a:t>Temple, </a:t>
            </a:r>
            <a:r>
              <a:rPr lang="en-US" altLang="en-US" sz="3200" dirty="0">
                <a:latin typeface="Footlight MT Light" panose="0204060206030A020304" pitchFamily="18" charset="0"/>
                <a:cs typeface="Times New Roman" panose="02020603050405020304" pitchFamily="18" charset="0"/>
              </a:rPr>
              <a:t>and </a:t>
            </a:r>
            <a:r>
              <a:rPr lang="en-US" altLang="en-US" sz="3200" b="1" dirty="0">
                <a:latin typeface="OLBHEB" panose="00000400000000000000" pitchFamily="2" charset="0"/>
              </a:rPr>
              <a:t>hwhy</a:t>
            </a:r>
            <a:r>
              <a:rPr lang="en-US" altLang="en-US" sz="3200" dirty="0">
                <a:latin typeface="Footlight MT Light" panose="0204060206030A020304" pitchFamily="18" charset="0"/>
              </a:rPr>
              <a:t> </a:t>
            </a:r>
            <a:r>
              <a:rPr lang="en-US" altLang="en-US" sz="3200" dirty="0">
                <a:latin typeface="Footlight MT Light" panose="0204060206030A020304" pitchFamily="18" charset="0"/>
                <a:cs typeface="Times New Roman" panose="02020603050405020304" pitchFamily="18" charset="0"/>
              </a:rPr>
              <a:t>came to </a:t>
            </a:r>
            <a:r>
              <a:rPr lang="en-US" altLang="en-US" sz="3200" dirty="0" smtClean="0">
                <a:latin typeface="Footlight MT Light" panose="0204060206030A020304" pitchFamily="18" charset="0"/>
                <a:cs typeface="Times New Roman" panose="02020603050405020304" pitchFamily="18" charset="0"/>
              </a:rPr>
              <a:t>“dwell” </a:t>
            </a:r>
            <a:r>
              <a:rPr lang="en-US" altLang="en-US" sz="3200" dirty="0">
                <a:latin typeface="Footlight MT Light" panose="0204060206030A020304" pitchFamily="18" charset="0"/>
                <a:cs typeface="Times New Roman" panose="02020603050405020304" pitchFamily="18" charset="0"/>
              </a:rPr>
              <a:t>in </a:t>
            </a:r>
            <a:r>
              <a:rPr lang="en-US" altLang="en-US" sz="3200" dirty="0" smtClean="0">
                <a:latin typeface="Footlight MT Light" panose="0204060206030A020304" pitchFamily="18" charset="0"/>
                <a:cs typeface="Times New Roman" panose="02020603050405020304" pitchFamily="18" charset="0"/>
              </a:rPr>
              <a:t>it </a:t>
            </a:r>
            <a:r>
              <a:rPr lang="en-US" altLang="en-US" sz="3200" dirty="0">
                <a:latin typeface="Footlight MT Light" panose="0204060206030A020304" pitchFamily="18" charset="0"/>
                <a:cs typeface="Times New Roman" panose="02020603050405020304" pitchFamily="18" charset="0"/>
              </a:rPr>
              <a:t>on the </a:t>
            </a:r>
            <a:r>
              <a:rPr lang="en-US" altLang="en-US" sz="3200" dirty="0" smtClean="0">
                <a:latin typeface="Footlight MT Light" panose="0204060206030A020304" pitchFamily="18" charset="0"/>
                <a:cs typeface="Times New Roman" panose="02020603050405020304" pitchFamily="18" charset="0"/>
              </a:rPr>
              <a:t>fifteenth day of </a:t>
            </a:r>
            <a:r>
              <a:rPr lang="en-US" altLang="en-US" sz="3200" dirty="0" err="1" smtClean="0">
                <a:latin typeface="Footlight MT Light" panose="0204060206030A020304" pitchFamily="18" charset="0"/>
                <a:cs typeface="Times New Roman" panose="02020603050405020304" pitchFamily="18" charset="0"/>
              </a:rPr>
              <a:t>Ethanim</a:t>
            </a:r>
            <a:r>
              <a:rPr lang="en-US" altLang="en-US" sz="3200" dirty="0" smtClean="0">
                <a:latin typeface="Footlight MT Light" panose="0204060206030A020304" pitchFamily="18" charset="0"/>
                <a:cs typeface="Times New Roman" panose="02020603050405020304" pitchFamily="18" charset="0"/>
              </a:rPr>
              <a:t>/</a:t>
            </a:r>
            <a:r>
              <a:rPr lang="en-US" altLang="en-US" sz="3200" dirty="0" err="1" smtClean="0">
                <a:latin typeface="Footlight MT Light" panose="0204060206030A020304" pitchFamily="18" charset="0"/>
                <a:cs typeface="Times New Roman" panose="02020603050405020304" pitchFamily="18" charset="0"/>
              </a:rPr>
              <a:t>Tishrei</a:t>
            </a:r>
            <a:r>
              <a:rPr lang="en-US" altLang="en-US" sz="3200" dirty="0" smtClean="0">
                <a:latin typeface="Footlight MT Light" panose="0204060206030A020304" pitchFamily="18" charset="0"/>
                <a:cs typeface="Times New Roman" panose="02020603050405020304" pitchFamily="18" charset="0"/>
              </a:rPr>
              <a:t>, on the first </a:t>
            </a:r>
            <a:r>
              <a:rPr lang="en-US" altLang="en-US" sz="3200" dirty="0">
                <a:latin typeface="Footlight MT Light" panose="0204060206030A020304" pitchFamily="18" charset="0"/>
                <a:cs typeface="Times New Roman" panose="02020603050405020304" pitchFamily="18" charset="0"/>
              </a:rPr>
              <a:t>day of Sukkoth</a:t>
            </a:r>
            <a:r>
              <a:rPr lang="en-US" altLang="en-US" sz="3200" dirty="0" smtClean="0">
                <a:latin typeface="Footlight MT Light" panose="0204060206030A020304" pitchFamily="18" charset="0"/>
                <a:cs typeface="Times New Roman" panose="02020603050405020304" pitchFamily="18" charset="0"/>
              </a:rPr>
              <a:t>.</a:t>
            </a:r>
            <a:endParaRPr lang="en-US" alt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2087243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7042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algn="ctr"/>
            <a:r>
              <a:rPr lang="en-US" sz="2800" dirty="0" smtClean="0">
                <a:latin typeface="Footlight MT Light" panose="0204060206030A020304" pitchFamily="18" charset="0"/>
                <a:cs typeface="Times New Roman" panose="02020603050405020304" pitchFamily="18" charset="0"/>
              </a:rPr>
              <a:t>Going back to source number five of Deuteronomy 31:10-13 regarding the Torah being read on the Biblical Feast of Sukkoth, during a </a:t>
            </a:r>
            <a:r>
              <a:rPr lang="en-US" sz="2800" dirty="0" err="1" smtClean="0">
                <a:latin typeface="Footlight MT Light" panose="0204060206030A020304" pitchFamily="18" charset="0"/>
                <a:cs typeface="Times New Roman" panose="02020603050405020304" pitchFamily="18" charset="0"/>
              </a:rPr>
              <a:t>Shemitah</a:t>
            </a:r>
            <a:r>
              <a:rPr lang="en-US" sz="2800" dirty="0" smtClean="0">
                <a:latin typeface="Footlight MT Light" panose="0204060206030A020304" pitchFamily="18" charset="0"/>
                <a:cs typeface="Times New Roman" panose="02020603050405020304" pitchFamily="18" charset="0"/>
              </a:rPr>
              <a:t>-Release year, this was an act of joy reading the Torah during the Feast on not on the Solemn Assembly day. This was Yeshua, the Torah made </a:t>
            </a:r>
            <a:r>
              <a:rPr lang="en-US" sz="2800" dirty="0" err="1" smtClean="0">
                <a:latin typeface="Footlight MT Light" panose="0204060206030A020304" pitchFamily="18" charset="0"/>
                <a:cs typeface="Times New Roman" panose="02020603050405020304" pitchFamily="18" charset="0"/>
              </a:rPr>
              <a:t>manifleshed</a:t>
            </a:r>
            <a:r>
              <a:rPr lang="en-US" sz="2800" dirty="0" smtClean="0">
                <a:latin typeface="Footlight MT Light" panose="0204060206030A020304" pitchFamily="18" charset="0"/>
                <a:cs typeface="Times New Roman" panose="02020603050405020304" pitchFamily="18" charset="0"/>
              </a:rPr>
              <a:t>… I mean “manifest” during the time of “joy” and not of the time of seriousness. Yeshua purposed to be born in the days of joy and not in the day of seriousness, because Yeshua is “the Joy” to be our joy.</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13881954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3780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#10: John 1:14</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smtClean="0">
                <a:latin typeface="Footlight MT Light" panose="0204060206030A020304" pitchFamily="18" charset="0"/>
                <a:cs typeface="Times New Roman" panose="02020603050405020304" pitchFamily="18" charset="0"/>
              </a:rPr>
              <a:t>For us as believers in Yeshua, He uses our “skins”, our flesh, for His place to “tabernacle” among us through His </a:t>
            </a:r>
            <a:r>
              <a:rPr lang="en-US" sz="3200" dirty="0" err="1" smtClean="0">
                <a:latin typeface="Footlight MT Light" panose="0204060206030A020304" pitchFamily="18" charset="0"/>
                <a:cs typeface="Times New Roman" panose="02020603050405020304" pitchFamily="18" charset="0"/>
              </a:rPr>
              <a:t>Ruakh</a:t>
            </a:r>
            <a:r>
              <a:rPr lang="en-US" sz="3200" dirty="0" smtClean="0">
                <a:latin typeface="Footlight MT Light" panose="0204060206030A020304" pitchFamily="18" charset="0"/>
                <a:cs typeface="Times New Roman" panose="02020603050405020304" pitchFamily="18" charset="0"/>
              </a:rPr>
              <a:t> </a:t>
            </a:r>
            <a:r>
              <a:rPr lang="en-US" sz="3200" dirty="0" err="1" smtClean="0">
                <a:latin typeface="Footlight MT Light" panose="0204060206030A020304" pitchFamily="18" charset="0"/>
                <a:cs typeface="Times New Roman" panose="02020603050405020304" pitchFamily="18" charset="0"/>
              </a:rPr>
              <a:t>HaKodesh</a:t>
            </a:r>
            <a:r>
              <a:rPr lang="en-US" sz="3200" dirty="0" smtClean="0">
                <a:latin typeface="Footlight MT Light" panose="0204060206030A020304" pitchFamily="18" charset="0"/>
                <a:cs typeface="Times New Roman" panose="02020603050405020304" pitchFamily="18" charset="0"/>
              </a:rPr>
              <a:t> (Holy Spirit).</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90281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254865"/>
          </a:xfrm>
          <a:prstGeom prst="rect">
            <a:avLst/>
          </a:prstGeom>
          <a:noFill/>
        </p:spPr>
        <p:txBody>
          <a:bodyPr wrap="square" rtlCol="0">
            <a:spAutoFit/>
          </a:bodyPr>
          <a:lstStyle/>
          <a:p>
            <a:pPr algn="ctr">
              <a:lnSpc>
                <a:spcPct val="150000"/>
              </a:lnSpc>
            </a:pPr>
            <a:r>
              <a:rPr lang="en-US" sz="2800" dirty="0">
                <a:latin typeface="Footlight MT Light"/>
              </a:rPr>
              <a:t>36 And there was one Anna, a prophetess, the daughter of </a:t>
            </a:r>
            <a:r>
              <a:rPr lang="en-US" sz="2800" dirty="0" err="1">
                <a:latin typeface="Footlight MT Light"/>
              </a:rPr>
              <a:t>Phanuel</a:t>
            </a:r>
            <a:r>
              <a:rPr lang="en-US" sz="2800" dirty="0">
                <a:latin typeface="Footlight MT Light"/>
              </a:rPr>
              <a:t>, of the tribe of Asher: she was of a great age, and had lived with an husband seven years from her virginity; 37 And she was a widow of about fourscore and four years, which departed not from the Temple, but served with </a:t>
            </a:r>
            <a:r>
              <a:rPr lang="en-US" sz="2800" dirty="0" err="1">
                <a:latin typeface="Footlight MT Light"/>
              </a:rPr>
              <a:t>fastings</a:t>
            </a:r>
            <a:r>
              <a:rPr lang="en-US" sz="2800" dirty="0">
                <a:latin typeface="Footlight MT Light"/>
              </a:rPr>
              <a:t> and prayers night and day</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11107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43492" y="1887255"/>
            <a:ext cx="10058400" cy="3046988"/>
          </a:xfrm>
          <a:prstGeom prst="rect">
            <a:avLst/>
          </a:prstGeom>
          <a:noFill/>
        </p:spPr>
        <p:txBody>
          <a:bodyPr wrap="square" rtlCol="0">
            <a:spAutoFit/>
          </a:bodyPr>
          <a:lstStyle/>
          <a:p>
            <a:pPr lvl="0" algn="ctr"/>
            <a:r>
              <a:rPr lang="en-US" sz="9600" dirty="0" smtClean="0">
                <a:solidFill>
                  <a:srgbClr val="00B050"/>
                </a:solidFill>
                <a:latin typeface="Footlight MT Light" panose="0204060206030A020304" pitchFamily="18" charset="0"/>
                <a:cs typeface="Times New Roman" panose="02020603050405020304" pitchFamily="18" charset="0"/>
              </a:rPr>
              <a:t>SOURCE NUMBER </a:t>
            </a:r>
            <a:r>
              <a:rPr lang="en-US" sz="9600" dirty="0" smtClean="0">
                <a:solidFill>
                  <a:srgbClr val="1EA21E"/>
                </a:solidFill>
                <a:latin typeface="Footlight MT Light" panose="0204060206030A020304" pitchFamily="18" charset="0"/>
                <a:cs typeface="Times New Roman" panose="02020603050405020304" pitchFamily="18" charset="0"/>
              </a:rPr>
              <a:t>ELEVEN</a:t>
            </a:r>
            <a:r>
              <a:rPr lang="en-US" sz="9600" dirty="0" smtClean="0">
                <a:solidFill>
                  <a:srgbClr val="00B050"/>
                </a:solidFill>
                <a:latin typeface="Footlight MT Light" panose="0204060206030A020304" pitchFamily="18" charset="0"/>
                <a:cs typeface="Times New Roman" panose="02020603050405020304" pitchFamily="18" charset="0"/>
              </a:rPr>
              <a:t>:</a:t>
            </a:r>
            <a:endParaRPr lang="en-US" sz="8000"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17982893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43492" y="2646380"/>
            <a:ext cx="10058400"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Luke </a:t>
            </a:r>
            <a:r>
              <a:rPr lang="en-US" sz="9600" dirty="0" smtClean="0">
                <a:solidFill>
                  <a:srgbClr val="FFFF00"/>
                </a:solidFill>
                <a:latin typeface="Footlight MT Light" panose="0204060206030A020304" pitchFamily="18" charset="0"/>
                <a:cs typeface="Times New Roman" panose="02020603050405020304" pitchFamily="18" charset="0"/>
              </a:rPr>
              <a:t>1:5-25</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2048909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0433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600" dirty="0">
                <a:latin typeface="Footlight MT Light"/>
              </a:rPr>
              <a:t>5 There was in the days of Herod, the king of Judaea, a certain priest named Zacharias, of the course of </a:t>
            </a:r>
            <a:r>
              <a:rPr lang="en-US" sz="2600" dirty="0" err="1">
                <a:latin typeface="Footlight MT Light"/>
              </a:rPr>
              <a:t>Abia</a:t>
            </a:r>
            <a:r>
              <a:rPr lang="en-US" sz="2600" dirty="0">
                <a:latin typeface="Footlight MT Light"/>
              </a:rPr>
              <a:t>: and his wife was of the daughters of Aaron, and her name was Elisabeth. 6 And they were both righteous before </a:t>
            </a:r>
            <a:r>
              <a:rPr lang="en-US" sz="2600" b="1" dirty="0" err="1">
                <a:latin typeface="OLBHEB"/>
              </a:rPr>
              <a:t>hwhy</a:t>
            </a:r>
            <a:r>
              <a:rPr lang="en-US" sz="2600" dirty="0">
                <a:latin typeface="Footlight MT Light"/>
              </a:rPr>
              <a:t>, walking in all the Commandments and Ordinances of </a:t>
            </a:r>
            <a:r>
              <a:rPr lang="en-US" sz="2600" b="1" dirty="0" err="1">
                <a:latin typeface="OLBHEB"/>
              </a:rPr>
              <a:t>hwhy</a:t>
            </a:r>
            <a:r>
              <a:rPr lang="en-US" sz="2600" dirty="0">
                <a:latin typeface="Footlight MT Light"/>
              </a:rPr>
              <a:t> blameless</a:t>
            </a:r>
            <a:r>
              <a:rPr lang="en-US" sz="2600" dirty="0" smtClean="0">
                <a:latin typeface="Footlight MT Light"/>
              </a:rPr>
              <a:t>. </a:t>
            </a:r>
            <a:r>
              <a:rPr lang="en-US" sz="2600" dirty="0">
                <a:latin typeface="Footlight MT Light"/>
              </a:rPr>
              <a:t>7 And they had no child, because that Elisabeth was barren, and they both were now well stricken in years</a:t>
            </a:r>
            <a:r>
              <a:rPr lang="en-US" sz="2600" dirty="0" smtClean="0">
                <a:latin typeface="Footlight MT Light"/>
              </a:rPr>
              <a:t>.</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70259508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8 And it came to pass, that while he executed the priest's office before </a:t>
            </a:r>
            <a:r>
              <a:rPr lang="en-US" sz="2800" b="1" dirty="0" err="1">
                <a:latin typeface="OLBHEB"/>
              </a:rPr>
              <a:t>hwhy</a:t>
            </a:r>
            <a:r>
              <a:rPr lang="en-US" sz="2800" dirty="0">
                <a:latin typeface="Footlight MT Light"/>
              </a:rPr>
              <a:t> in the order of his course, 9 According to the custom of the Priest's Office, his lot was to burn incense when he went into the Temple of </a:t>
            </a:r>
            <a:r>
              <a:rPr lang="en-US" sz="2800" b="1" dirty="0" err="1">
                <a:latin typeface="OLBHEB"/>
              </a:rPr>
              <a:t>hwhy</a:t>
            </a:r>
            <a:r>
              <a:rPr lang="en-US" sz="2800" dirty="0">
                <a:latin typeface="Footlight MT Light"/>
              </a:rPr>
              <a:t>. 10 And the whole multitude of the people were praying without at the time of Incense</a:t>
            </a:r>
            <a:r>
              <a:rPr lang="en-US" sz="2800" dirty="0" smtClean="0">
                <a:latin typeface="Footlight MT Light"/>
              </a:rPr>
              <a:t>.</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207001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11 And there appeared unto him an angel of </a:t>
            </a:r>
            <a:r>
              <a:rPr lang="en-US" sz="2800" b="1" dirty="0" err="1">
                <a:latin typeface="OLBHEB"/>
              </a:rPr>
              <a:t>hwhy</a:t>
            </a:r>
            <a:r>
              <a:rPr lang="en-US" sz="2800" dirty="0">
                <a:latin typeface="Footlight MT Light"/>
              </a:rPr>
              <a:t> standing on the right side of the Altar of Incense. 12 And when Zacharias saw him, he was troubled, and fear fell upon him. 13 But the angel said unto him, Fear not, Zacharias: for thy prayer is heard; and thy wife Elisabeth shall bear thee a son, and thou shalt call his name John</a:t>
            </a:r>
            <a:r>
              <a:rPr lang="en-US" sz="2800" dirty="0" smtClean="0">
                <a:latin typeface="Footlight MT Light"/>
              </a:rPr>
              <a:t>.</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9252506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3802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200" dirty="0">
                <a:latin typeface="Footlight MT Light"/>
              </a:rPr>
              <a:t>14 And thou shalt have joy and gladness; and many shall rejoice at his birth. 15 For he shall be great in the sight of </a:t>
            </a:r>
            <a:r>
              <a:rPr lang="en-US" sz="2200" b="1" dirty="0" err="1">
                <a:latin typeface="OLBHEB"/>
              </a:rPr>
              <a:t>hwhy</a:t>
            </a:r>
            <a:r>
              <a:rPr lang="en-US" sz="2200" dirty="0">
                <a:latin typeface="Footlight MT Light"/>
              </a:rPr>
              <a:t>, and shall drink neither wine nor strong drink; and he shall be filled with the Holy Spirit, even from his mother's womb. 16 And many of the children of Israel shall he turn to </a:t>
            </a:r>
            <a:r>
              <a:rPr lang="en-US" sz="2200" b="1" dirty="0" err="1">
                <a:latin typeface="OLBHEB"/>
              </a:rPr>
              <a:t>hwhy</a:t>
            </a:r>
            <a:r>
              <a:rPr lang="en-US" sz="2200" dirty="0">
                <a:latin typeface="Footlight MT Light"/>
              </a:rPr>
              <a:t> their Elohim. 17 And he shall go before him in the spirit and power of Elias, to turn the hearts of the fathers to the children, and the disobedient to the wisdom of the just; to make ready a people prepared for </a:t>
            </a:r>
            <a:r>
              <a:rPr lang="en-US" sz="2200" b="1" dirty="0" err="1">
                <a:latin typeface="OLBHEB"/>
              </a:rPr>
              <a:t>hwhy</a:t>
            </a:r>
            <a:r>
              <a:rPr lang="en-US" sz="2200" dirty="0" smtClean="0">
                <a:latin typeface="Footlight MT Light"/>
              </a:rPr>
              <a: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83715006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18 And Zacharias said unto the angel, Whereby shall I know this? For I am an old man, and my wife well stricken in years. 19 And the angel answering said unto him, I am Gabriel, that stand in the presence of </a:t>
            </a:r>
            <a:r>
              <a:rPr lang="en-US" sz="2400" b="1" dirty="0" err="1">
                <a:latin typeface="OLBHEB"/>
              </a:rPr>
              <a:t>hwhy</a:t>
            </a:r>
            <a:r>
              <a:rPr lang="en-US" sz="2400" dirty="0">
                <a:latin typeface="Footlight MT Light"/>
              </a:rPr>
              <a:t>; and am sent to speak unto thee, and to shew thee these glad tidings. 20 And, behold, thou shalt be dumb, and not able to speak, until the day that these things shall be performed, because thou </a:t>
            </a:r>
            <a:r>
              <a:rPr lang="en-US" sz="2400" dirty="0" err="1">
                <a:latin typeface="Footlight MT Light"/>
              </a:rPr>
              <a:t>believest</a:t>
            </a:r>
            <a:r>
              <a:rPr lang="en-US" sz="2400" dirty="0">
                <a:latin typeface="Footlight MT Light"/>
              </a:rPr>
              <a:t> not my words, which shall be fulfilled in their season</a:t>
            </a:r>
            <a:r>
              <a:rPr lang="en-US" sz="2400" dirty="0" smtClean="0">
                <a:latin typeface="Footlight MT Light"/>
              </a:rPr>
              <a: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1489541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21 And the people waited for Zacharias, and </a:t>
            </a:r>
            <a:r>
              <a:rPr lang="en-US" sz="2800" dirty="0" err="1">
                <a:latin typeface="Footlight MT Light"/>
              </a:rPr>
              <a:t>marvelled</a:t>
            </a:r>
            <a:r>
              <a:rPr lang="en-US" sz="2800" dirty="0">
                <a:latin typeface="Footlight MT Light"/>
              </a:rPr>
              <a:t> that he tarried so long in the Temple. 22 And when he came out, he could not speak unto them: and they perceived that he had seen a vision in the temple: for he beckoned unto them, and remained speechless</a:t>
            </a:r>
            <a:r>
              <a:rPr lang="en-US" sz="2800" dirty="0" smtClean="0">
                <a:latin typeface="Footlight MT Light"/>
              </a:rPr>
              <a:t>.</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3785223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23 And it came to pass, that, as soon as the days of his Ministration were accomplished, he departed to his own house. 24 And after those days his wife Elisabeth conceived, and hid herself five months, saying, 25 Thus hath </a:t>
            </a:r>
            <a:r>
              <a:rPr lang="en-US" sz="2800" b="1" dirty="0" err="1">
                <a:latin typeface="OLBHEB"/>
              </a:rPr>
              <a:t>hwhy</a:t>
            </a:r>
            <a:r>
              <a:rPr lang="en-US" sz="2800" dirty="0">
                <a:latin typeface="Footlight MT Light"/>
              </a:rPr>
              <a:t> dealt with me in the days wherein he looked on me, to take away my reproach among men</a:t>
            </a:r>
            <a:r>
              <a:rPr lang="en-US" sz="2800" dirty="0" smtClean="0">
                <a:latin typeface="Footlight MT Light"/>
              </a:rPr>
              <a:t>.</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91090186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2711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600" dirty="0">
                <a:latin typeface="Footlight MT Light"/>
              </a:rPr>
              <a:t>Mark </a:t>
            </a:r>
            <a:r>
              <a:rPr lang="en-US" sz="3600" dirty="0" err="1">
                <a:latin typeface="Footlight MT Light"/>
              </a:rPr>
              <a:t>Biltz</a:t>
            </a:r>
            <a:r>
              <a:rPr lang="en-US" sz="3600" dirty="0">
                <a:latin typeface="Footlight MT Light"/>
              </a:rPr>
              <a:t> of </a:t>
            </a:r>
            <a:r>
              <a:rPr lang="en-US" sz="3600" u="sng" dirty="0">
                <a:latin typeface="Footlight MT Light"/>
              </a:rPr>
              <a:t>El </a:t>
            </a:r>
            <a:r>
              <a:rPr lang="en-US" sz="3600" u="sng" dirty="0" err="1">
                <a:latin typeface="Footlight MT Light"/>
              </a:rPr>
              <a:t>Shaddai</a:t>
            </a:r>
            <a:r>
              <a:rPr lang="en-US" sz="3600" u="sng" dirty="0">
                <a:latin typeface="Footlight MT Light"/>
              </a:rPr>
              <a:t> </a:t>
            </a:r>
            <a:r>
              <a:rPr lang="en-US" sz="3600" u="sng" dirty="0" smtClean="0">
                <a:latin typeface="Footlight MT Light"/>
              </a:rPr>
              <a:t>Ministries</a:t>
            </a:r>
            <a:r>
              <a:rPr lang="en-US" sz="3600" dirty="0" smtClean="0">
                <a:latin typeface="Footlight MT Light"/>
              </a:rPr>
              <a:t> revealed which Course was </a:t>
            </a:r>
            <a:r>
              <a:rPr lang="en-US" sz="3600" dirty="0" err="1">
                <a:latin typeface="Footlight MT Light"/>
              </a:rPr>
              <a:t>Zecharias</a:t>
            </a:r>
            <a:r>
              <a:rPr lang="en-US" sz="3600" dirty="0">
                <a:latin typeface="Footlight MT Light"/>
              </a:rPr>
              <a:t>' </a:t>
            </a:r>
            <a:r>
              <a:rPr lang="en-US" sz="3600" dirty="0" smtClean="0">
                <a:latin typeface="Footlight MT Light"/>
              </a:rPr>
              <a:t>Course </a:t>
            </a:r>
            <a:r>
              <a:rPr lang="en-US" sz="3600" dirty="0">
                <a:latin typeface="Footlight MT Light"/>
              </a:rPr>
              <a:t>in the Book of the Chronicles</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578239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2608535"/>
          </a:xfrm>
          <a:prstGeom prst="rect">
            <a:avLst/>
          </a:prstGeom>
          <a:noFill/>
        </p:spPr>
        <p:txBody>
          <a:bodyPr wrap="square" rtlCol="0">
            <a:spAutoFit/>
          </a:bodyPr>
          <a:lstStyle/>
          <a:p>
            <a:pPr algn="ctr">
              <a:lnSpc>
                <a:spcPct val="150000"/>
              </a:lnSpc>
            </a:pPr>
            <a:r>
              <a:rPr lang="en-US" sz="2800" dirty="0">
                <a:latin typeface="Footlight MT Light"/>
              </a:rPr>
              <a:t>38 And she coming in that instant gave thanks likewise unto </a:t>
            </a:r>
            <a:r>
              <a:rPr lang="en-US" sz="2800" b="1" dirty="0">
                <a:latin typeface="OLBHEB"/>
              </a:rPr>
              <a:t>hwhy</a:t>
            </a:r>
            <a:r>
              <a:rPr lang="en-US" sz="2800" dirty="0">
                <a:latin typeface="Footlight MT Light"/>
              </a:rPr>
              <a:t>, and </a:t>
            </a:r>
            <a:r>
              <a:rPr lang="en-US" sz="2800" dirty="0" err="1">
                <a:latin typeface="Footlight MT Light"/>
              </a:rPr>
              <a:t>spake</a:t>
            </a:r>
            <a:r>
              <a:rPr lang="en-US" sz="2800" dirty="0">
                <a:latin typeface="Footlight MT Light"/>
              </a:rPr>
              <a:t> of Him to all them that looked for redemption in Jerusalem. 39 And when they had performed all things according to the Torah of </a:t>
            </a:r>
            <a:r>
              <a:rPr lang="en-US" sz="2800" b="1" dirty="0">
                <a:latin typeface="OLBHEB"/>
              </a:rPr>
              <a:t>hwhy</a:t>
            </a:r>
            <a:r>
              <a:rPr lang="en-US" sz="2800" dirty="0">
                <a:latin typeface="Footlight MT Light"/>
              </a:rPr>
              <a:t>, they returned into Galilee, to their own city Nazareth</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7377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solidFill>
                  <a:srgbClr val="FFFF00"/>
                </a:solidFill>
                <a:latin typeface="Footlight MT Light"/>
              </a:rPr>
              <a:t>1 Chronicles 24:1</a:t>
            </a:r>
            <a:r>
              <a:rPr lang="en-US" sz="2400" dirty="0">
                <a:latin typeface="Footlight MT Light"/>
              </a:rPr>
              <a:t> Now these are the divisions of the sons of Aaron. The sons of Aaron; </a:t>
            </a:r>
            <a:r>
              <a:rPr lang="en-US" sz="2400" dirty="0" err="1">
                <a:latin typeface="Footlight MT Light"/>
              </a:rPr>
              <a:t>Nadab</a:t>
            </a:r>
            <a:r>
              <a:rPr lang="en-US" sz="2400" dirty="0">
                <a:latin typeface="Footlight MT Light"/>
              </a:rPr>
              <a:t>, and </a:t>
            </a:r>
            <a:r>
              <a:rPr lang="en-US" sz="2400" dirty="0" err="1">
                <a:latin typeface="Footlight MT Light"/>
              </a:rPr>
              <a:t>Abihu</a:t>
            </a:r>
            <a:r>
              <a:rPr lang="en-US" sz="2400" dirty="0">
                <a:latin typeface="Footlight MT Light"/>
              </a:rPr>
              <a:t>, </a:t>
            </a:r>
            <a:r>
              <a:rPr lang="en-US" sz="2400" dirty="0" err="1">
                <a:latin typeface="Footlight MT Light"/>
              </a:rPr>
              <a:t>Eleazar</a:t>
            </a:r>
            <a:r>
              <a:rPr lang="en-US" sz="2400" dirty="0">
                <a:latin typeface="Footlight MT Light"/>
              </a:rPr>
              <a:t>, and </a:t>
            </a:r>
            <a:r>
              <a:rPr lang="en-US" sz="2400" dirty="0" err="1">
                <a:latin typeface="Footlight MT Light"/>
              </a:rPr>
              <a:t>Ithamar</a:t>
            </a:r>
            <a:r>
              <a:rPr lang="en-US" sz="2400" dirty="0">
                <a:latin typeface="Footlight MT Light"/>
              </a:rPr>
              <a:t>. 2 But </a:t>
            </a:r>
            <a:r>
              <a:rPr lang="en-US" sz="2400" dirty="0" err="1">
                <a:latin typeface="Footlight MT Light"/>
              </a:rPr>
              <a:t>Nadab</a:t>
            </a:r>
            <a:r>
              <a:rPr lang="en-US" sz="2400" dirty="0">
                <a:latin typeface="Footlight MT Light"/>
              </a:rPr>
              <a:t> and </a:t>
            </a:r>
            <a:r>
              <a:rPr lang="en-US" sz="2400" dirty="0" err="1">
                <a:latin typeface="Footlight MT Light"/>
              </a:rPr>
              <a:t>Abihu</a:t>
            </a:r>
            <a:r>
              <a:rPr lang="en-US" sz="2400" dirty="0">
                <a:latin typeface="Footlight MT Light"/>
              </a:rPr>
              <a:t> died before their father, and had no children: therefore </a:t>
            </a:r>
            <a:r>
              <a:rPr lang="en-US" sz="2400" dirty="0" err="1">
                <a:latin typeface="Footlight MT Light"/>
              </a:rPr>
              <a:t>Eleazar</a:t>
            </a:r>
            <a:r>
              <a:rPr lang="en-US" sz="2400" dirty="0">
                <a:latin typeface="Footlight MT Light"/>
              </a:rPr>
              <a:t> and </a:t>
            </a:r>
            <a:r>
              <a:rPr lang="en-US" sz="2400" dirty="0" err="1">
                <a:latin typeface="Footlight MT Light"/>
              </a:rPr>
              <a:t>Ithamar</a:t>
            </a:r>
            <a:r>
              <a:rPr lang="en-US" sz="2400" dirty="0">
                <a:latin typeface="Footlight MT Light"/>
              </a:rPr>
              <a:t> executed the Priest's Office. 3 And David distributed them, both </a:t>
            </a:r>
            <a:r>
              <a:rPr lang="en-US" sz="2400" dirty="0" err="1">
                <a:latin typeface="Footlight MT Light"/>
              </a:rPr>
              <a:t>Zadok</a:t>
            </a:r>
            <a:r>
              <a:rPr lang="en-US" sz="2400" dirty="0">
                <a:latin typeface="Footlight MT Light"/>
              </a:rPr>
              <a:t> of the sons of </a:t>
            </a:r>
            <a:r>
              <a:rPr lang="en-US" sz="2400" dirty="0" err="1">
                <a:latin typeface="Footlight MT Light"/>
              </a:rPr>
              <a:t>Eleazar</a:t>
            </a:r>
            <a:r>
              <a:rPr lang="en-US" sz="2400" dirty="0">
                <a:latin typeface="Footlight MT Light"/>
              </a:rPr>
              <a:t>, and Ahimelech of the sons of </a:t>
            </a:r>
            <a:r>
              <a:rPr lang="en-US" sz="2400" dirty="0" err="1">
                <a:latin typeface="Footlight MT Light"/>
              </a:rPr>
              <a:t>Ithamar</a:t>
            </a:r>
            <a:r>
              <a:rPr lang="en-US" sz="2400" dirty="0">
                <a:latin typeface="Footlight MT Light"/>
              </a:rPr>
              <a:t>, according to their offices in their Service</a:t>
            </a:r>
            <a:r>
              <a:rPr lang="en-US" sz="2400" dirty="0" smtClean="0">
                <a:latin typeface="Footlight MT Light"/>
              </a:rPr>
              <a: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9930849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4 And there were more chief men found of the sons of </a:t>
            </a:r>
            <a:r>
              <a:rPr lang="en-US" sz="2400" dirty="0" err="1">
                <a:latin typeface="Footlight MT Light"/>
              </a:rPr>
              <a:t>Eleazar</a:t>
            </a:r>
            <a:r>
              <a:rPr lang="en-US" sz="2400" dirty="0">
                <a:latin typeface="Footlight MT Light"/>
              </a:rPr>
              <a:t> than of the sons of </a:t>
            </a:r>
            <a:r>
              <a:rPr lang="en-US" sz="2400" dirty="0" err="1">
                <a:latin typeface="Footlight MT Light"/>
              </a:rPr>
              <a:t>Ithamar</a:t>
            </a:r>
            <a:r>
              <a:rPr lang="en-US" sz="2400" dirty="0">
                <a:latin typeface="Footlight MT Light"/>
              </a:rPr>
              <a:t>; and thus were they divided. Among the sons of </a:t>
            </a:r>
            <a:r>
              <a:rPr lang="en-US" sz="2400" dirty="0" err="1">
                <a:latin typeface="Footlight MT Light"/>
              </a:rPr>
              <a:t>Eleazar</a:t>
            </a:r>
            <a:r>
              <a:rPr lang="en-US" sz="2400" dirty="0">
                <a:latin typeface="Footlight MT Light"/>
              </a:rPr>
              <a:t> there were sixteen chief men of the house of their fathers, and eight among the sons of </a:t>
            </a:r>
            <a:r>
              <a:rPr lang="en-US" sz="2400" dirty="0" err="1">
                <a:latin typeface="Footlight MT Light"/>
              </a:rPr>
              <a:t>Ithamar</a:t>
            </a:r>
            <a:r>
              <a:rPr lang="en-US" sz="2400" dirty="0">
                <a:latin typeface="Footlight MT Light"/>
              </a:rPr>
              <a:t> according to the house of their fathers. 5 Thus were they divided by lot, one sort with another; for the Chiefs of the Sanctuary, and Chiefs of The Elohim, were of the sons of </a:t>
            </a:r>
            <a:r>
              <a:rPr lang="en-US" sz="2400" dirty="0" err="1">
                <a:latin typeface="Footlight MT Light"/>
              </a:rPr>
              <a:t>Eleazar</a:t>
            </a:r>
            <a:r>
              <a:rPr lang="en-US" sz="2400" dirty="0">
                <a:latin typeface="Footlight MT Light"/>
              </a:rPr>
              <a:t>, and of the sons of </a:t>
            </a:r>
            <a:r>
              <a:rPr lang="en-US" sz="2400" dirty="0" err="1">
                <a:latin typeface="Footlight MT Light"/>
              </a:rPr>
              <a:t>Ithamar</a:t>
            </a:r>
            <a:r>
              <a:rPr lang="en-US" sz="2400" dirty="0" smtClean="0">
                <a:latin typeface="Footlight MT Light"/>
              </a:rPr>
              <a: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4345193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1318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6 And Shemaiah the son of </a:t>
            </a:r>
            <a:r>
              <a:rPr lang="en-US" sz="2400" dirty="0" err="1">
                <a:latin typeface="Footlight MT Light"/>
              </a:rPr>
              <a:t>Nethaneel</a:t>
            </a:r>
            <a:r>
              <a:rPr lang="en-US" sz="2400" dirty="0">
                <a:latin typeface="Footlight MT Light"/>
              </a:rPr>
              <a:t>, the Scribe, one of the Levites, wrote them before the king, and the princes, and </a:t>
            </a:r>
            <a:r>
              <a:rPr lang="en-US" sz="2400" dirty="0" err="1">
                <a:latin typeface="Footlight MT Light"/>
              </a:rPr>
              <a:t>Zadok</a:t>
            </a:r>
            <a:r>
              <a:rPr lang="en-US" sz="2400" dirty="0">
                <a:latin typeface="Footlight MT Light"/>
              </a:rPr>
              <a:t>, the Priest, and Ahimelech the son of </a:t>
            </a:r>
            <a:r>
              <a:rPr lang="en-US" sz="2400" dirty="0" err="1">
                <a:latin typeface="Footlight MT Light"/>
              </a:rPr>
              <a:t>Abiathar</a:t>
            </a:r>
            <a:r>
              <a:rPr lang="en-US" sz="2400" dirty="0">
                <a:latin typeface="Footlight MT Light"/>
              </a:rPr>
              <a:t>, and before the Chief of the Fathers of the Priests and Levites: one Father Household being taken for </a:t>
            </a:r>
            <a:r>
              <a:rPr lang="en-US" sz="2400" dirty="0" err="1">
                <a:latin typeface="Footlight MT Light"/>
              </a:rPr>
              <a:t>Eleazar</a:t>
            </a:r>
            <a:r>
              <a:rPr lang="en-US" sz="2400" dirty="0">
                <a:latin typeface="Footlight MT Light"/>
              </a:rPr>
              <a:t>, and one taken for </a:t>
            </a:r>
            <a:r>
              <a:rPr lang="en-US" sz="2400" dirty="0" err="1">
                <a:latin typeface="Footlight MT Light"/>
              </a:rPr>
              <a:t>Ithamar</a:t>
            </a:r>
            <a:r>
              <a:rPr lang="en-US" sz="2400" dirty="0" smtClean="0">
                <a:latin typeface="Footlight MT Light"/>
              </a:rPr>
              <a: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2426070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7 Now the first </a:t>
            </a:r>
            <a:r>
              <a:rPr lang="en-US" sz="2400" dirty="0" smtClean="0">
                <a:latin typeface="Footlight MT Light"/>
              </a:rPr>
              <a:t>Lot </a:t>
            </a:r>
            <a:r>
              <a:rPr lang="en-US" sz="2400" dirty="0">
                <a:latin typeface="Footlight MT Light"/>
              </a:rPr>
              <a:t>came forth to </a:t>
            </a:r>
            <a:r>
              <a:rPr lang="en-US" sz="2400" dirty="0" err="1">
                <a:latin typeface="Footlight MT Light"/>
              </a:rPr>
              <a:t>Jehoiarib</a:t>
            </a:r>
            <a:r>
              <a:rPr lang="en-US" sz="2400" dirty="0">
                <a:latin typeface="Footlight MT Light"/>
              </a:rPr>
              <a:t>, the second to </a:t>
            </a:r>
            <a:r>
              <a:rPr lang="en-US" sz="2400" dirty="0" err="1">
                <a:latin typeface="Footlight MT Light"/>
              </a:rPr>
              <a:t>Jedaiah</a:t>
            </a:r>
            <a:r>
              <a:rPr lang="en-US" sz="2400" dirty="0">
                <a:latin typeface="Footlight MT Light"/>
              </a:rPr>
              <a:t>, </a:t>
            </a:r>
            <a:br>
              <a:rPr lang="en-US" sz="2400" dirty="0">
                <a:latin typeface="Footlight MT Light"/>
              </a:rPr>
            </a:br>
            <a:r>
              <a:rPr lang="en-US" sz="2400" dirty="0">
                <a:latin typeface="Footlight MT Light"/>
              </a:rPr>
              <a:t>8 The third to </a:t>
            </a:r>
            <a:r>
              <a:rPr lang="en-US" sz="2400" dirty="0" err="1">
                <a:latin typeface="Footlight MT Light"/>
              </a:rPr>
              <a:t>Harim</a:t>
            </a:r>
            <a:r>
              <a:rPr lang="en-US" sz="2400" dirty="0">
                <a:latin typeface="Footlight MT Light"/>
              </a:rPr>
              <a:t>, the fourth to </a:t>
            </a:r>
            <a:r>
              <a:rPr lang="en-US" sz="2400" dirty="0" err="1">
                <a:latin typeface="Footlight MT Light"/>
              </a:rPr>
              <a:t>Seorim</a:t>
            </a:r>
            <a:r>
              <a:rPr lang="en-US" sz="2400" dirty="0">
                <a:latin typeface="Footlight MT Light"/>
              </a:rPr>
              <a:t>, </a:t>
            </a:r>
            <a:br>
              <a:rPr lang="en-US" sz="2400" dirty="0">
                <a:latin typeface="Footlight MT Light"/>
              </a:rPr>
            </a:br>
            <a:r>
              <a:rPr lang="en-US" sz="2400" dirty="0">
                <a:latin typeface="Footlight MT Light"/>
              </a:rPr>
              <a:t>9 The fifth to </a:t>
            </a:r>
            <a:r>
              <a:rPr lang="en-US" sz="2400" dirty="0" err="1">
                <a:latin typeface="Footlight MT Light"/>
              </a:rPr>
              <a:t>Malchijah</a:t>
            </a:r>
            <a:r>
              <a:rPr lang="en-US" sz="2400" dirty="0">
                <a:latin typeface="Footlight MT Light"/>
              </a:rPr>
              <a:t>, the sixth to </a:t>
            </a:r>
            <a:r>
              <a:rPr lang="en-US" sz="2400" dirty="0" err="1">
                <a:latin typeface="Footlight MT Light"/>
              </a:rPr>
              <a:t>Mijamin</a:t>
            </a:r>
            <a:r>
              <a:rPr lang="en-US" sz="2400" dirty="0">
                <a:latin typeface="Footlight MT Light"/>
              </a:rPr>
              <a:t>, </a:t>
            </a:r>
            <a:br>
              <a:rPr lang="en-US" sz="2400" dirty="0">
                <a:latin typeface="Footlight MT Light"/>
              </a:rPr>
            </a:br>
            <a:r>
              <a:rPr lang="en-US" sz="2400" dirty="0">
                <a:latin typeface="Footlight MT Light"/>
              </a:rPr>
              <a:t>10 The seventh to </a:t>
            </a:r>
            <a:r>
              <a:rPr lang="en-US" sz="2400" dirty="0" err="1">
                <a:latin typeface="Footlight MT Light"/>
              </a:rPr>
              <a:t>Hakkoz</a:t>
            </a:r>
            <a:r>
              <a:rPr lang="en-US" sz="2400" dirty="0">
                <a:latin typeface="Footlight MT Light"/>
              </a:rPr>
              <a:t>, the eighth to </a:t>
            </a:r>
            <a:r>
              <a:rPr lang="en-US" sz="2400" dirty="0" err="1">
                <a:latin typeface="Footlight MT Light"/>
              </a:rPr>
              <a:t>Abijah</a:t>
            </a:r>
            <a:r>
              <a:rPr lang="en-US" sz="2400" dirty="0">
                <a:latin typeface="Footlight MT Light"/>
              </a:rPr>
              <a:t>, </a:t>
            </a:r>
            <a:br>
              <a:rPr lang="en-US" sz="2400" dirty="0">
                <a:latin typeface="Footlight MT Light"/>
              </a:rPr>
            </a:br>
            <a:r>
              <a:rPr lang="en-US" sz="2400" dirty="0">
                <a:latin typeface="Footlight MT Light"/>
              </a:rPr>
              <a:t>11 The ninth to </a:t>
            </a:r>
            <a:r>
              <a:rPr lang="en-US" sz="2400" dirty="0" err="1">
                <a:latin typeface="Footlight MT Light"/>
              </a:rPr>
              <a:t>Jeshua</a:t>
            </a:r>
            <a:r>
              <a:rPr lang="en-US" sz="2400" dirty="0">
                <a:latin typeface="Footlight MT Light"/>
              </a:rPr>
              <a:t>, the tenth to </a:t>
            </a:r>
            <a:r>
              <a:rPr lang="en-US" sz="2400" dirty="0" err="1">
                <a:latin typeface="Footlight MT Light"/>
              </a:rPr>
              <a:t>Shecaniah</a:t>
            </a:r>
            <a:r>
              <a:rPr lang="en-US" sz="2400" dirty="0">
                <a:latin typeface="Footlight MT Light"/>
              </a:rPr>
              <a:t>, </a:t>
            </a:r>
            <a:br>
              <a:rPr lang="en-US" sz="2400" dirty="0">
                <a:latin typeface="Footlight MT Light"/>
              </a:rPr>
            </a:br>
            <a:r>
              <a:rPr lang="en-US" sz="2400" dirty="0">
                <a:latin typeface="Footlight MT Light"/>
              </a:rPr>
              <a:t>12 The eleventh to </a:t>
            </a:r>
            <a:r>
              <a:rPr lang="en-US" sz="2400" dirty="0" err="1">
                <a:latin typeface="Footlight MT Light"/>
              </a:rPr>
              <a:t>Eliashib</a:t>
            </a:r>
            <a:r>
              <a:rPr lang="en-US" sz="2400" dirty="0">
                <a:latin typeface="Footlight MT Light"/>
              </a:rPr>
              <a:t>, the twelfth to </a:t>
            </a:r>
            <a:r>
              <a:rPr lang="en-US" sz="2400" dirty="0" err="1">
                <a:latin typeface="Footlight MT Light"/>
              </a:rPr>
              <a:t>Jakim</a:t>
            </a:r>
            <a:r>
              <a:rPr lang="en-US" sz="2400" dirty="0" smtClean="0">
                <a:latin typeface="Footlight MT Light"/>
              </a:rPr>
              <a: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23216160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13 The thirteenth to </a:t>
            </a:r>
            <a:r>
              <a:rPr lang="en-US" sz="2400" dirty="0" err="1">
                <a:latin typeface="Footlight MT Light"/>
              </a:rPr>
              <a:t>Huppah</a:t>
            </a:r>
            <a:r>
              <a:rPr lang="en-US" sz="2400" dirty="0">
                <a:latin typeface="Footlight MT Light"/>
              </a:rPr>
              <a:t>, the fourteenth to </a:t>
            </a:r>
            <a:r>
              <a:rPr lang="en-US" sz="2400" dirty="0" err="1">
                <a:latin typeface="Footlight MT Light"/>
              </a:rPr>
              <a:t>Jeshebeab</a:t>
            </a:r>
            <a:r>
              <a:rPr lang="en-US" sz="2400" dirty="0">
                <a:latin typeface="Footlight MT Light"/>
              </a:rPr>
              <a:t>, </a:t>
            </a:r>
            <a:br>
              <a:rPr lang="en-US" sz="2400" dirty="0">
                <a:latin typeface="Footlight MT Light"/>
              </a:rPr>
            </a:br>
            <a:r>
              <a:rPr lang="en-US" sz="2400" dirty="0">
                <a:latin typeface="Footlight MT Light"/>
              </a:rPr>
              <a:t>14 The fifteenth to </a:t>
            </a:r>
            <a:r>
              <a:rPr lang="en-US" sz="2400" dirty="0" err="1">
                <a:latin typeface="Footlight MT Light"/>
              </a:rPr>
              <a:t>Bilgah</a:t>
            </a:r>
            <a:r>
              <a:rPr lang="en-US" sz="2400" dirty="0">
                <a:latin typeface="Footlight MT Light"/>
              </a:rPr>
              <a:t>, the sixteenth to </a:t>
            </a:r>
            <a:r>
              <a:rPr lang="en-US" sz="2400" dirty="0" err="1">
                <a:latin typeface="Footlight MT Light"/>
              </a:rPr>
              <a:t>Immer</a:t>
            </a:r>
            <a:r>
              <a:rPr lang="en-US" sz="2400" dirty="0">
                <a:latin typeface="Footlight MT Light"/>
              </a:rPr>
              <a:t>, </a:t>
            </a:r>
            <a:br>
              <a:rPr lang="en-US" sz="2400" dirty="0">
                <a:latin typeface="Footlight MT Light"/>
              </a:rPr>
            </a:br>
            <a:r>
              <a:rPr lang="en-US" sz="2400" dirty="0">
                <a:latin typeface="Footlight MT Light"/>
              </a:rPr>
              <a:t>15 The seventeenth to </a:t>
            </a:r>
            <a:r>
              <a:rPr lang="en-US" sz="2400" dirty="0" err="1">
                <a:latin typeface="Footlight MT Light"/>
              </a:rPr>
              <a:t>Hezir</a:t>
            </a:r>
            <a:r>
              <a:rPr lang="en-US" sz="2400" dirty="0">
                <a:latin typeface="Footlight MT Light"/>
              </a:rPr>
              <a:t>, the eighteenth to </a:t>
            </a:r>
            <a:r>
              <a:rPr lang="en-US" sz="2400" dirty="0" err="1">
                <a:latin typeface="Footlight MT Light"/>
              </a:rPr>
              <a:t>Aphses</a:t>
            </a:r>
            <a:r>
              <a:rPr lang="en-US" sz="2400" dirty="0">
                <a:latin typeface="Footlight MT Light"/>
              </a:rPr>
              <a:t>, </a:t>
            </a:r>
            <a:br>
              <a:rPr lang="en-US" sz="2400" dirty="0">
                <a:latin typeface="Footlight MT Light"/>
              </a:rPr>
            </a:br>
            <a:r>
              <a:rPr lang="en-US" sz="2400" dirty="0">
                <a:latin typeface="Footlight MT Light"/>
              </a:rPr>
              <a:t>16 The nineteenth to </a:t>
            </a:r>
            <a:r>
              <a:rPr lang="en-US" sz="2400" dirty="0" err="1">
                <a:latin typeface="Footlight MT Light"/>
              </a:rPr>
              <a:t>Pethahiah</a:t>
            </a:r>
            <a:r>
              <a:rPr lang="en-US" sz="2400" dirty="0">
                <a:latin typeface="Footlight MT Light"/>
              </a:rPr>
              <a:t>, the twentieth to </a:t>
            </a:r>
            <a:r>
              <a:rPr lang="en-US" sz="2400" dirty="0" err="1">
                <a:latin typeface="Footlight MT Light"/>
              </a:rPr>
              <a:t>Jehezekel</a:t>
            </a:r>
            <a:r>
              <a:rPr lang="en-US" sz="2400" dirty="0">
                <a:latin typeface="Footlight MT Light"/>
              </a:rPr>
              <a:t>, </a:t>
            </a:r>
            <a:br>
              <a:rPr lang="en-US" sz="2400" dirty="0">
                <a:latin typeface="Footlight MT Light"/>
              </a:rPr>
            </a:br>
            <a:r>
              <a:rPr lang="en-US" sz="2400" dirty="0">
                <a:latin typeface="Footlight MT Light"/>
              </a:rPr>
              <a:t>17 The one and twentieth to </a:t>
            </a:r>
            <a:r>
              <a:rPr lang="en-US" sz="2400" dirty="0" err="1">
                <a:latin typeface="Footlight MT Light"/>
              </a:rPr>
              <a:t>Jachin</a:t>
            </a:r>
            <a:r>
              <a:rPr lang="en-US" sz="2400" dirty="0">
                <a:latin typeface="Footlight MT Light"/>
              </a:rPr>
              <a:t>, the two and twentieth to </a:t>
            </a:r>
            <a:r>
              <a:rPr lang="en-US" sz="2400" dirty="0" err="1">
                <a:latin typeface="Footlight MT Light"/>
              </a:rPr>
              <a:t>Gamul</a:t>
            </a:r>
            <a:r>
              <a:rPr lang="en-US" sz="2400" dirty="0">
                <a:latin typeface="Footlight MT Light"/>
              </a:rPr>
              <a:t>, </a:t>
            </a:r>
            <a:br>
              <a:rPr lang="en-US" sz="2400" dirty="0">
                <a:latin typeface="Footlight MT Light"/>
              </a:rPr>
            </a:br>
            <a:r>
              <a:rPr lang="en-US" sz="2400" dirty="0">
                <a:latin typeface="Footlight MT Light"/>
              </a:rPr>
              <a:t>18 The three and twentieth to </a:t>
            </a:r>
            <a:r>
              <a:rPr lang="en-US" sz="2400" dirty="0" err="1">
                <a:latin typeface="Footlight MT Light"/>
              </a:rPr>
              <a:t>Delaiah</a:t>
            </a:r>
            <a:r>
              <a:rPr lang="en-US" sz="2400" dirty="0">
                <a:latin typeface="Footlight MT Light"/>
              </a:rPr>
              <a:t>, the four and twentieth to </a:t>
            </a:r>
            <a:r>
              <a:rPr lang="en-US" sz="2400" dirty="0" err="1">
                <a:latin typeface="Footlight MT Light"/>
              </a:rPr>
              <a:t>Maaziah</a:t>
            </a:r>
            <a:r>
              <a:rPr lang="en-US" sz="2400" dirty="0" smtClean="0">
                <a:latin typeface="Footlight MT Light"/>
              </a:rPr>
              <a: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17026272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94849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19 These were the </a:t>
            </a:r>
            <a:r>
              <a:rPr lang="en-US" sz="2800" dirty="0" err="1">
                <a:latin typeface="Footlight MT Light"/>
              </a:rPr>
              <a:t>countings</a:t>
            </a:r>
            <a:r>
              <a:rPr lang="en-US" sz="2800" dirty="0">
                <a:latin typeface="Footlight MT Light"/>
              </a:rPr>
              <a:t> of them in their service to come into the House of </a:t>
            </a:r>
            <a:r>
              <a:rPr lang="en-US" sz="2800" b="1" dirty="0" err="1">
                <a:latin typeface="OLBHEB"/>
              </a:rPr>
              <a:t>hwhy</a:t>
            </a:r>
            <a:r>
              <a:rPr lang="en-US" sz="2800" dirty="0">
                <a:latin typeface="Footlight MT Light"/>
              </a:rPr>
              <a:t>, according to their </a:t>
            </a:r>
            <a:r>
              <a:rPr lang="en-US" sz="2800" dirty="0" err="1">
                <a:latin typeface="Footlight MT Light"/>
              </a:rPr>
              <a:t>Ordinace</a:t>
            </a:r>
            <a:r>
              <a:rPr lang="en-US" sz="2800" dirty="0">
                <a:latin typeface="Footlight MT Light"/>
              </a:rPr>
              <a:t>, under Aaron, their father, as </a:t>
            </a:r>
            <a:r>
              <a:rPr lang="en-US" sz="2800" b="1" dirty="0" err="1">
                <a:latin typeface="OLBHEB"/>
              </a:rPr>
              <a:t>hwhy</a:t>
            </a:r>
            <a:r>
              <a:rPr lang="en-US" sz="2800" dirty="0">
                <a:latin typeface="Footlight MT Light"/>
              </a:rPr>
              <a:t>, Elohim of Israel had commanded him</a:t>
            </a:r>
            <a:r>
              <a:rPr lang="en-US" sz="2800" dirty="0" smtClean="0">
                <a:latin typeface="Footlight MT Light"/>
              </a:rPr>
              <a:t>.</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48207650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smtClean="0">
                <a:latin typeface="Footlight MT Light"/>
              </a:rPr>
              <a:t>According to Mark, the </a:t>
            </a:r>
            <a:r>
              <a:rPr lang="en-US" sz="2800" dirty="0">
                <a:latin typeface="Footlight MT Light"/>
              </a:rPr>
              <a:t>Priest's Office courses started in the first week of the first biblical month of </a:t>
            </a:r>
            <a:r>
              <a:rPr lang="en-US" sz="2800" dirty="0" smtClean="0">
                <a:latin typeface="Footlight MT Light"/>
              </a:rPr>
              <a:t>Aviv/Nissan</a:t>
            </a:r>
            <a:r>
              <a:rPr lang="en-US" sz="2800" dirty="0">
                <a:latin typeface="Footlight MT Light"/>
              </a:rPr>
              <a:t>. Mark created the following charts to explain the Priest's Offices to the time period of </a:t>
            </a:r>
            <a:r>
              <a:rPr lang="en-US" sz="2800" dirty="0" err="1">
                <a:latin typeface="Footlight MT Light"/>
              </a:rPr>
              <a:t>Zecharias</a:t>
            </a:r>
            <a:r>
              <a:rPr lang="en-US" sz="2800" dirty="0">
                <a:latin typeface="Footlight MT Light"/>
              </a:rPr>
              <a:t> turn. This first chart shows that all of the Priests had to be involved in the Feast of Unleavened Bread.</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958214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009" y="191911"/>
            <a:ext cx="8229600" cy="6440554"/>
          </a:xfrm>
          <a:prstGeom prst="rect">
            <a:avLst/>
          </a:prstGeom>
        </p:spPr>
      </p:pic>
    </p:spTree>
    <p:extLst>
      <p:ext uri="{BB962C8B-B14F-4D97-AF65-F5344CB8AC3E}">
        <p14:creationId xmlns:p14="http://schemas.microsoft.com/office/powerpoint/2010/main" val="161844123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Mark also noted that those who were in the second course had to stay in the Feast of Unleavened Bread week, and those who were in the third course had to do stay the week after Unleavened Bread week to do their </a:t>
            </a:r>
            <a:r>
              <a:rPr lang="en-US" sz="2800" dirty="0" smtClean="0">
                <a:latin typeface="Footlight MT Light"/>
              </a:rPr>
              <a:t>regular Priestly </a:t>
            </a:r>
            <a:r>
              <a:rPr lang="en-US" sz="2800" dirty="0">
                <a:latin typeface="Footlight MT Light"/>
              </a:rPr>
              <a:t>Offices.</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6515035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2711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600" dirty="0">
                <a:latin typeface="Footlight MT Light"/>
              </a:rPr>
              <a:t>These next two charts show the next seven </a:t>
            </a:r>
            <a:r>
              <a:rPr lang="en-US" sz="3600" dirty="0" smtClean="0">
                <a:latin typeface="Footlight MT Light"/>
              </a:rPr>
              <a:t>Courses including the week that all of the Priests had to be involved in the Feast of </a:t>
            </a:r>
            <a:r>
              <a:rPr lang="en-US" sz="3600" dirty="0" err="1" smtClean="0">
                <a:latin typeface="Footlight MT Light"/>
              </a:rPr>
              <a:t>Shavuoth</a:t>
            </a:r>
            <a:r>
              <a:rPr lang="en-US" sz="3600" dirty="0" smtClean="0">
                <a:latin typeface="Footlight MT Light"/>
              </a:rPr>
              <a:t>/Pentecost.</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77523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23452" y="1178415"/>
            <a:ext cx="10768405" cy="4524315"/>
          </a:xfrm>
          <a:prstGeom prst="rect">
            <a:avLst/>
          </a:prstGeom>
          <a:noFill/>
        </p:spPr>
        <p:txBody>
          <a:bodyPr wrap="square" rtlCol="0">
            <a:spAutoFit/>
          </a:bodyPr>
          <a:lstStyle/>
          <a:p>
            <a:pPr lvl="0" algn="ctr"/>
            <a:r>
              <a:rPr lang="en-US" sz="7200" dirty="0" smtClean="0">
                <a:latin typeface="Footlight MT Light" panose="0204060206030A020304" pitchFamily="18" charset="0"/>
                <a:cs typeface="Times New Roman" panose="02020603050405020304" pitchFamily="18" charset="0"/>
              </a:rPr>
              <a:t>The Commandment for a newborn male child in Luke’s passage is noted in the book of Exodus</a:t>
            </a:r>
            <a:endParaRPr lang="en-US" sz="7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43577058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 y="1241778"/>
            <a:ext cx="5669280" cy="43947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990" y="1241777"/>
            <a:ext cx="5943600" cy="4413564"/>
          </a:xfrm>
          <a:prstGeom prst="rect">
            <a:avLst/>
          </a:prstGeom>
        </p:spPr>
      </p:pic>
    </p:spTree>
    <p:extLst>
      <p:ext uri="{BB962C8B-B14F-4D97-AF65-F5344CB8AC3E}">
        <p14:creationId xmlns:p14="http://schemas.microsoft.com/office/powerpoint/2010/main" val="3777783328"/>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03802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200" dirty="0">
                <a:latin typeface="Footlight MT Light"/>
              </a:rPr>
              <a:t>The latter chart shows that </a:t>
            </a:r>
            <a:r>
              <a:rPr lang="en-US" sz="2200" dirty="0" err="1">
                <a:latin typeface="Footlight MT Light"/>
              </a:rPr>
              <a:t>Zecharias</a:t>
            </a:r>
            <a:r>
              <a:rPr lang="en-US" sz="2200" dirty="0">
                <a:latin typeface="Footlight MT Light"/>
              </a:rPr>
              <a:t>' course which is the </a:t>
            </a:r>
            <a:r>
              <a:rPr lang="en-US" sz="2200" dirty="0" smtClean="0">
                <a:latin typeface="Footlight MT Light"/>
              </a:rPr>
              <a:t>Eighth Course </a:t>
            </a:r>
            <a:r>
              <a:rPr lang="en-US" sz="2200" dirty="0">
                <a:latin typeface="Footlight MT Light"/>
              </a:rPr>
              <a:t>started on the week before </a:t>
            </a:r>
            <a:r>
              <a:rPr lang="en-US" sz="2200" dirty="0" err="1">
                <a:latin typeface="Footlight MT Light"/>
              </a:rPr>
              <a:t>Shavuoth</a:t>
            </a:r>
            <a:r>
              <a:rPr lang="en-US" sz="2200" dirty="0">
                <a:latin typeface="Footlight MT Light"/>
              </a:rPr>
              <a:t>/Pentecost. The next week of the week of </a:t>
            </a:r>
            <a:r>
              <a:rPr lang="en-US" sz="2200" dirty="0" err="1">
                <a:latin typeface="Footlight MT Light"/>
              </a:rPr>
              <a:t>Shavuoth</a:t>
            </a:r>
            <a:r>
              <a:rPr lang="en-US" sz="2200" dirty="0">
                <a:latin typeface="Footlight MT Light"/>
              </a:rPr>
              <a:t>/Pentecost shows that all of the Priests Offices had to be involved, including </a:t>
            </a:r>
            <a:r>
              <a:rPr lang="en-US" sz="2200" dirty="0" err="1" smtClean="0">
                <a:latin typeface="Footlight MT Light"/>
              </a:rPr>
              <a:t>Zecharias</a:t>
            </a:r>
            <a:r>
              <a:rPr lang="en-US" sz="2200" dirty="0" smtClean="0">
                <a:latin typeface="Footlight MT Light"/>
              </a:rPr>
              <a:t>’ Course. </a:t>
            </a:r>
            <a:r>
              <a:rPr lang="en-US" sz="2200" dirty="0">
                <a:latin typeface="Footlight MT Light"/>
              </a:rPr>
              <a:t>Mark noted that it was on </a:t>
            </a:r>
            <a:r>
              <a:rPr lang="en-US" sz="2200" dirty="0" err="1" smtClean="0">
                <a:latin typeface="Footlight MT Light"/>
              </a:rPr>
              <a:t>Shavuoth</a:t>
            </a:r>
            <a:r>
              <a:rPr lang="en-US" sz="2200" dirty="0" smtClean="0">
                <a:latin typeface="Footlight MT Light"/>
              </a:rPr>
              <a:t>/Pentecost </a:t>
            </a:r>
            <a:r>
              <a:rPr lang="en-US" sz="2200" dirty="0">
                <a:latin typeface="Footlight MT Light"/>
              </a:rPr>
              <a:t>that </a:t>
            </a:r>
            <a:r>
              <a:rPr lang="en-US" sz="2200" dirty="0" err="1">
                <a:latin typeface="Footlight MT Light"/>
              </a:rPr>
              <a:t>Zecharias</a:t>
            </a:r>
            <a:r>
              <a:rPr lang="en-US" sz="2200" dirty="0">
                <a:latin typeface="Footlight MT Light"/>
              </a:rPr>
              <a:t> was visited by the angel, Gabriel. Based on Mark </a:t>
            </a:r>
            <a:r>
              <a:rPr lang="en-US" sz="2200" dirty="0" err="1">
                <a:latin typeface="Footlight MT Light"/>
              </a:rPr>
              <a:t>Biltz's</a:t>
            </a:r>
            <a:r>
              <a:rPr lang="en-US" sz="2200" dirty="0">
                <a:latin typeface="Footlight MT Light"/>
              </a:rPr>
              <a:t> revelation, it would have placed the </a:t>
            </a:r>
            <a:r>
              <a:rPr lang="en-US" sz="2200" dirty="0" smtClean="0">
                <a:latin typeface="Footlight MT Light"/>
              </a:rPr>
              <a:t>full first </a:t>
            </a:r>
            <a:r>
              <a:rPr lang="en-US" sz="2200" dirty="0">
                <a:latin typeface="Footlight MT Light"/>
              </a:rPr>
              <a:t>month of Elizabeth's pregnancy thirty days after her conception with John </a:t>
            </a:r>
            <a:r>
              <a:rPr lang="en-US" sz="2200" dirty="0" smtClean="0">
                <a:latin typeface="Footlight MT Light"/>
              </a:rPr>
              <a:t>on the Feast of </a:t>
            </a:r>
            <a:r>
              <a:rPr lang="en-US" sz="2200" dirty="0" err="1" smtClean="0">
                <a:latin typeface="Footlight MT Light"/>
              </a:rPr>
              <a:t>Shavuoth</a:t>
            </a:r>
            <a:r>
              <a:rPr lang="en-US" sz="2200" dirty="0" smtClean="0">
                <a:latin typeface="Footlight MT Light"/>
              </a:rPr>
              <a:t>/Pentecost,</a:t>
            </a:r>
            <a:endParaRPr lang="en-US" sz="2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32536538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58116"/>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600" dirty="0">
                <a:latin typeface="Footlight MT Light"/>
              </a:rPr>
              <a:t>It was already noted in the </a:t>
            </a:r>
            <a:r>
              <a:rPr lang="en-US" sz="3600" dirty="0" smtClean="0">
                <a:latin typeface="Footlight MT Light"/>
              </a:rPr>
              <a:t>beginning of this teaching </a:t>
            </a:r>
            <a:r>
              <a:rPr lang="en-US" sz="3600" dirty="0">
                <a:latin typeface="Footlight MT Light"/>
              </a:rPr>
              <a:t>that the angel, Gabriel, visited Mary on the </a:t>
            </a:r>
            <a:r>
              <a:rPr lang="en-US" sz="3600" dirty="0" smtClean="0">
                <a:latin typeface="Footlight MT Light"/>
              </a:rPr>
              <a:t>Feast </a:t>
            </a:r>
            <a:r>
              <a:rPr lang="en-US" sz="3600" dirty="0">
                <a:latin typeface="Footlight MT Light"/>
              </a:rPr>
              <a:t>of </a:t>
            </a:r>
            <a:r>
              <a:rPr lang="en-US" sz="3600" dirty="0" err="1">
                <a:latin typeface="Footlight MT Light"/>
              </a:rPr>
              <a:t>Khanukkah</a:t>
            </a:r>
            <a:r>
              <a:rPr lang="en-US" sz="3600" dirty="0">
                <a:latin typeface="Footlight MT Light"/>
              </a:rPr>
              <a:t>, and at that time, Elizabeth was six months pregnant.</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11998125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398" y="169334"/>
            <a:ext cx="8595360" cy="6506161"/>
          </a:xfrm>
          <a:prstGeom prst="rect">
            <a:avLst/>
          </a:prstGeom>
        </p:spPr>
      </p:pic>
    </p:spTree>
    <p:extLst>
      <p:ext uri="{BB962C8B-B14F-4D97-AF65-F5344CB8AC3E}">
        <p14:creationId xmlns:p14="http://schemas.microsoft.com/office/powerpoint/2010/main" val="193235542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#11: Luke 1:5-25</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a:rPr>
              <a:t>Mark </a:t>
            </a:r>
            <a:r>
              <a:rPr lang="en-US" sz="2400" dirty="0" err="1">
                <a:latin typeface="Footlight MT Light"/>
              </a:rPr>
              <a:t>Biltz</a:t>
            </a:r>
            <a:r>
              <a:rPr lang="en-US" sz="2400" dirty="0">
                <a:latin typeface="Footlight MT Light"/>
              </a:rPr>
              <a:t> also revealed that the ninth month of Elizabeth's pregnancy arrived on the week of the Feast of Unleavened Bread, and that was when John the Baptist/</a:t>
            </a:r>
            <a:r>
              <a:rPr lang="en-US" sz="2400" dirty="0" err="1">
                <a:latin typeface="Footlight MT Light"/>
              </a:rPr>
              <a:t>Immerser</a:t>
            </a:r>
            <a:r>
              <a:rPr lang="en-US" sz="2400" dirty="0">
                <a:latin typeface="Footlight MT Light"/>
              </a:rPr>
              <a:t> was born. By the time of John's birth, Mary was three months pregnant with </a:t>
            </a:r>
            <a:r>
              <a:rPr lang="en-US" sz="2400" dirty="0" err="1">
                <a:latin typeface="Footlight MT Light"/>
              </a:rPr>
              <a:t>Yeshua</a:t>
            </a:r>
            <a:r>
              <a:rPr lang="en-US" sz="2400" dirty="0">
                <a:latin typeface="Footlight MT Light"/>
              </a:rPr>
              <a:t>. Adding six months to the ninth month of Mary's </a:t>
            </a:r>
            <a:r>
              <a:rPr lang="en-US" sz="2400" dirty="0" err="1">
                <a:latin typeface="Footlight MT Light"/>
              </a:rPr>
              <a:t>preganancy</a:t>
            </a:r>
            <a:r>
              <a:rPr lang="en-US" sz="2400" dirty="0">
                <a:latin typeface="Footlight MT Light"/>
              </a:rPr>
              <a:t>, it arrives at the time of the Feast of Sukkoth, which would make it the time of </a:t>
            </a:r>
            <a:r>
              <a:rPr lang="en-US" sz="2400" dirty="0" err="1">
                <a:latin typeface="Footlight MT Light"/>
              </a:rPr>
              <a:t>Yeshua's</a:t>
            </a:r>
            <a:r>
              <a:rPr lang="en-US" sz="2400" dirty="0">
                <a:latin typeface="Footlight MT Light"/>
              </a:rPr>
              <a:t> birth.</a:t>
            </a:r>
            <a:endParaRPr 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79286930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43492" y="1887255"/>
            <a:ext cx="10058400" cy="3046988"/>
          </a:xfrm>
          <a:prstGeom prst="rect">
            <a:avLst/>
          </a:prstGeom>
          <a:noFill/>
        </p:spPr>
        <p:txBody>
          <a:bodyPr wrap="square" rtlCol="0">
            <a:spAutoFit/>
          </a:bodyPr>
          <a:lstStyle/>
          <a:p>
            <a:pPr lvl="0" algn="ctr"/>
            <a:r>
              <a:rPr lang="en-US" sz="9600" dirty="0" smtClean="0">
                <a:solidFill>
                  <a:srgbClr val="00B050"/>
                </a:solidFill>
                <a:latin typeface="Footlight MT Light" panose="0204060206030A020304" pitchFamily="18" charset="0"/>
                <a:cs typeface="Times New Roman" panose="02020603050405020304" pitchFamily="18" charset="0"/>
              </a:rPr>
              <a:t>SOURCE NUMBER </a:t>
            </a:r>
            <a:r>
              <a:rPr lang="en-US" sz="9600" dirty="0" smtClean="0">
                <a:solidFill>
                  <a:srgbClr val="1EA21E"/>
                </a:solidFill>
                <a:latin typeface="Footlight MT Light" panose="0204060206030A020304" pitchFamily="18" charset="0"/>
                <a:cs typeface="Times New Roman" panose="02020603050405020304" pitchFamily="18" charset="0"/>
              </a:rPr>
              <a:t>TWELVE</a:t>
            </a:r>
            <a:r>
              <a:rPr lang="en-US" sz="9600" dirty="0" smtClean="0">
                <a:solidFill>
                  <a:srgbClr val="00B050"/>
                </a:solidFill>
                <a:latin typeface="Footlight MT Light" panose="0204060206030A020304" pitchFamily="18" charset="0"/>
                <a:cs typeface="Times New Roman" panose="02020603050405020304" pitchFamily="18" charset="0"/>
              </a:rPr>
              <a:t>:</a:t>
            </a:r>
            <a:endParaRPr lang="en-US" sz="8000"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536796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43492" y="2646380"/>
            <a:ext cx="10058400"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Luke </a:t>
            </a:r>
            <a:r>
              <a:rPr lang="en-US" sz="9600" dirty="0" smtClean="0">
                <a:solidFill>
                  <a:srgbClr val="FFFF00"/>
                </a:solidFill>
                <a:latin typeface="Footlight MT Light" panose="0204060206030A020304" pitchFamily="18" charset="0"/>
                <a:cs typeface="Times New Roman" panose="02020603050405020304" pitchFamily="18" charset="0"/>
              </a:rPr>
              <a:t>2:1-7</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3111786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1 And it came to pass in those days, that there went out a decree from Caesar Augustus, that all of the world should be taxed. 2 (And this taxing was first made when </a:t>
            </a:r>
            <a:r>
              <a:rPr lang="en-US" sz="2800" dirty="0" err="1">
                <a:latin typeface="Footlight MT Light"/>
              </a:rPr>
              <a:t>Cyrenius</a:t>
            </a:r>
            <a:r>
              <a:rPr lang="en-US" sz="2800" dirty="0">
                <a:latin typeface="Footlight MT Light"/>
              </a:rPr>
              <a:t> was Governor of Syria.) 3 And all went to be taxed, every one into his own city</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02411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4 And Joseph also went up from Galilee, out of the city of Nazareth, into Judaea, unto the City of David, which is called Bethlehem; (because he was of the house and lineage of David:) 5 To be taxed with Mary his espoused wife, being great with Child</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19500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a:rPr>
              <a:t>6 And so it was, that, while they were there, the days were accomplished that she should be delivered. 7 And she brought forth her Firstborn Son, and wrapped Him in swaddling clothes, and laid Him in a manger; because there was no room for them in the inn</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178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2031325"/>
          </a:xfrm>
          <a:prstGeom prst="rect">
            <a:avLst/>
          </a:prstGeom>
          <a:noFill/>
        </p:spPr>
        <p:txBody>
          <a:bodyPr wrap="square" rtlCol="0">
            <a:spAutoFit/>
          </a:bodyPr>
          <a:lstStyle/>
          <a:p>
            <a:pPr algn="ctr">
              <a:lnSpc>
                <a:spcPct val="150000"/>
              </a:lnSpc>
            </a:pPr>
            <a:r>
              <a:rPr lang="en-US" sz="2800" b="1" dirty="0" smtClean="0">
                <a:solidFill>
                  <a:srgbClr val="FFFF00"/>
                </a:solidFill>
                <a:latin typeface="Footlight MT Light" panose="0204060206030A020304" pitchFamily="18" charset="0"/>
                <a:cs typeface="Times New Roman" panose="02020603050405020304" pitchFamily="18" charset="0"/>
              </a:rPr>
              <a:t>Exodus 13:1</a:t>
            </a:r>
            <a:r>
              <a:rPr lang="en-US" sz="2800" b="1" dirty="0" smtClean="0">
                <a:latin typeface="Footlight MT Light" panose="0204060206030A020304" pitchFamily="18" charset="0"/>
                <a:cs typeface="Times New Roman" panose="02020603050405020304" pitchFamily="18" charset="0"/>
              </a:rPr>
              <a:t> </a:t>
            </a:r>
            <a:r>
              <a:rPr lang="en-US" sz="2800" dirty="0">
                <a:latin typeface="Footlight MT Light"/>
              </a:rPr>
              <a:t>And </a:t>
            </a:r>
            <a:r>
              <a:rPr lang="en-US" sz="2800" b="1" dirty="0">
                <a:latin typeface="OLBHEB"/>
              </a:rPr>
              <a:t>hwhy</a:t>
            </a:r>
            <a:r>
              <a:rPr lang="en-US" sz="2800" dirty="0">
                <a:latin typeface="Footlight MT Light"/>
              </a:rPr>
              <a:t> spoke to Moses, to say, 2 Sanctify to Me all of the firstborn opening the womb among the Sons of Israel, among the Adam, and among the animals: he shall belong to Me</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52814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smtClean="0">
                <a:latin typeface="Footlight MT Light" panose="0204060206030A020304" pitchFamily="18" charset="0"/>
                <a:cs typeface="Times New Roman" panose="02020603050405020304" pitchFamily="18" charset="0"/>
              </a:rPr>
              <a:t>There is no clear explanation to why Caesar Augustus took a census in Judaea, but </a:t>
            </a:r>
            <a:r>
              <a:rPr lang="en-US" altLang="en-US" sz="2800" b="1" dirty="0">
                <a:latin typeface="Semitic Modern" panose="05010101010101010101" pitchFamily="2" charset="2"/>
              </a:rPr>
              <a:t>efei</a:t>
            </a:r>
            <a:r>
              <a:rPr lang="en-US" sz="2800" b="1" dirty="0" smtClean="0">
                <a:latin typeface="Times New Roman" panose="02020603050405020304" pitchFamily="18" charset="0"/>
                <a:cs typeface="Times New Roman" panose="02020603050405020304" pitchFamily="18" charset="0"/>
              </a:rPr>
              <a:t> </a:t>
            </a:r>
            <a:r>
              <a:rPr lang="en-US" sz="2800" dirty="0" smtClean="0">
                <a:latin typeface="Footlight MT Light" panose="0204060206030A020304" pitchFamily="18" charset="0"/>
                <a:cs typeface="Times New Roman" panose="02020603050405020304" pitchFamily="18" charset="0"/>
              </a:rPr>
              <a:t>used that as the “opportune time” for His Son to be born in Bethlehem, which in the Gregorian Calendar would have been around 3 BC, nearing the time of… what else?... </a:t>
            </a:r>
            <a:r>
              <a:rPr lang="en-US" sz="2800" u="sng" dirty="0" smtClean="0">
                <a:latin typeface="Footlight MT Light" panose="0204060206030A020304" pitchFamily="18" charset="0"/>
                <a:cs typeface="Times New Roman" panose="02020603050405020304" pitchFamily="18" charset="0"/>
              </a:rPr>
              <a:t>The Feast of Sukkoth!!!</a:t>
            </a:r>
            <a:endParaRPr lang="en-US" sz="2800" u="sng"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93952545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err="1" smtClean="0">
                <a:latin typeface="Footlight MT Light" panose="0204060206030A020304" pitchFamily="18" charset="0"/>
                <a:cs typeface="Times New Roman" panose="02020603050405020304" pitchFamily="18" charset="0"/>
              </a:rPr>
              <a:t>Cyrenius</a:t>
            </a:r>
            <a:r>
              <a:rPr lang="en-US" sz="2800" dirty="0" smtClean="0">
                <a:latin typeface="Footlight MT Light" panose="0204060206030A020304" pitchFamily="18" charset="0"/>
                <a:cs typeface="Times New Roman" panose="02020603050405020304" pitchFamily="18" charset="0"/>
              </a:rPr>
              <a:t>’ name was </a:t>
            </a:r>
            <a:r>
              <a:rPr lang="en-US" sz="2800" dirty="0" err="1" smtClean="0">
                <a:latin typeface="Footlight MT Light" panose="0204060206030A020304" pitchFamily="18" charset="0"/>
                <a:cs typeface="Times New Roman" panose="02020603050405020304" pitchFamily="18" charset="0"/>
              </a:rPr>
              <a:t>Publius</a:t>
            </a:r>
            <a:r>
              <a:rPr lang="en-US" sz="2800" dirty="0" smtClean="0">
                <a:latin typeface="Footlight MT Light" panose="0204060206030A020304" pitchFamily="18" charset="0"/>
                <a:cs typeface="Times New Roman" panose="02020603050405020304" pitchFamily="18" charset="0"/>
              </a:rPr>
              <a:t> </a:t>
            </a:r>
            <a:r>
              <a:rPr lang="en-US" sz="2800" dirty="0" err="1" smtClean="0">
                <a:latin typeface="Footlight MT Light" panose="0204060206030A020304" pitchFamily="18" charset="0"/>
                <a:cs typeface="Times New Roman" panose="02020603050405020304" pitchFamily="18" charset="0"/>
              </a:rPr>
              <a:t>Sulpicius</a:t>
            </a:r>
            <a:r>
              <a:rPr lang="en-US" sz="2800" dirty="0" smtClean="0">
                <a:latin typeface="Footlight MT Light" panose="0204060206030A020304" pitchFamily="18" charset="0"/>
                <a:cs typeface="Times New Roman" panose="02020603050405020304" pitchFamily="18" charset="0"/>
              </a:rPr>
              <a:t> </a:t>
            </a:r>
            <a:r>
              <a:rPr lang="en-US" sz="2800" dirty="0" err="1" smtClean="0">
                <a:latin typeface="Footlight MT Light" panose="0204060206030A020304" pitchFamily="18" charset="0"/>
                <a:cs typeface="Times New Roman" panose="02020603050405020304" pitchFamily="18" charset="0"/>
              </a:rPr>
              <a:t>Quirinius</a:t>
            </a:r>
            <a:r>
              <a:rPr lang="en-US" sz="2800" dirty="0" smtClean="0">
                <a:latin typeface="Footlight MT Light" panose="0204060206030A020304" pitchFamily="18" charset="0"/>
                <a:cs typeface="Times New Roman" panose="02020603050405020304" pitchFamily="18" charset="0"/>
              </a:rPr>
              <a:t>. There are sources that say there is no evidence that </a:t>
            </a:r>
            <a:r>
              <a:rPr lang="en-US" sz="2800" dirty="0" err="1" smtClean="0">
                <a:latin typeface="Footlight MT Light" panose="0204060206030A020304" pitchFamily="18" charset="0"/>
                <a:cs typeface="Times New Roman" panose="02020603050405020304" pitchFamily="18" charset="0"/>
              </a:rPr>
              <a:t>Quirinius</a:t>
            </a:r>
            <a:r>
              <a:rPr lang="en-US" sz="2800" dirty="0" smtClean="0">
                <a:latin typeface="Footlight MT Light" panose="0204060206030A020304" pitchFamily="18" charset="0"/>
                <a:cs typeface="Times New Roman" panose="02020603050405020304" pitchFamily="18" charset="0"/>
              </a:rPr>
              <a:t> was governor in Syria during </a:t>
            </a:r>
            <a:r>
              <a:rPr lang="en-US" sz="2800" dirty="0" err="1" smtClean="0">
                <a:latin typeface="Footlight MT Light" panose="0204060206030A020304" pitchFamily="18" charset="0"/>
                <a:cs typeface="Times New Roman" panose="02020603050405020304" pitchFamily="18" charset="0"/>
              </a:rPr>
              <a:t>Yeshua’s</a:t>
            </a:r>
            <a:r>
              <a:rPr lang="en-US" sz="2800" dirty="0" smtClean="0">
                <a:latin typeface="Footlight MT Light" panose="0204060206030A020304" pitchFamily="18" charset="0"/>
                <a:cs typeface="Times New Roman" panose="02020603050405020304" pitchFamily="18" charset="0"/>
              </a:rPr>
              <a:t> birth, but there are others that say there is proof that </a:t>
            </a:r>
            <a:r>
              <a:rPr lang="en-US" sz="2800" dirty="0" err="1" smtClean="0">
                <a:latin typeface="Footlight MT Light" panose="0204060206030A020304" pitchFamily="18" charset="0"/>
                <a:cs typeface="Times New Roman" panose="02020603050405020304" pitchFamily="18" charset="0"/>
              </a:rPr>
              <a:t>Quirinius</a:t>
            </a:r>
            <a:r>
              <a:rPr lang="en-US" sz="2800" dirty="0" smtClean="0">
                <a:latin typeface="Footlight MT Light" panose="0204060206030A020304" pitchFamily="18" charset="0"/>
                <a:cs typeface="Times New Roman" panose="02020603050405020304" pitchFamily="18" charset="0"/>
              </a:rPr>
              <a:t> was present during </a:t>
            </a:r>
            <a:r>
              <a:rPr lang="en-US" sz="2800" dirty="0" err="1" smtClean="0">
                <a:latin typeface="Footlight MT Light" panose="0204060206030A020304" pitchFamily="18" charset="0"/>
                <a:cs typeface="Times New Roman" panose="02020603050405020304" pitchFamily="18" charset="0"/>
              </a:rPr>
              <a:t>Yeshua’s</a:t>
            </a:r>
            <a:r>
              <a:rPr lang="en-US" sz="2800" dirty="0" smtClean="0">
                <a:latin typeface="Footlight MT Light" panose="0204060206030A020304" pitchFamily="18" charset="0"/>
                <a:cs typeface="Times New Roman" panose="02020603050405020304" pitchFamily="18" charset="0"/>
              </a:rPr>
              <a:t> birth.</a:t>
            </a:r>
            <a:endParaRPr lang="en-US" sz="2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03486412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0433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600" dirty="0" smtClean="0">
                <a:latin typeface="Footlight MT Light" panose="0204060206030A020304" pitchFamily="18" charset="0"/>
                <a:cs typeface="Times New Roman" panose="02020603050405020304" pitchFamily="18" charset="0"/>
              </a:rPr>
              <a:t>A website called </a:t>
            </a:r>
            <a:r>
              <a:rPr lang="en-US" sz="2600" u="sng" dirty="0" smtClean="0">
                <a:latin typeface="Footlight MT Light" panose="0204060206030A020304" pitchFamily="18" charset="0"/>
                <a:cs typeface="Times New Roman" panose="02020603050405020304" pitchFamily="18" charset="0"/>
              </a:rPr>
              <a:t>The Evangelical Theological Society</a:t>
            </a:r>
            <a:r>
              <a:rPr lang="en-US" sz="2600" dirty="0" smtClean="0">
                <a:latin typeface="Footlight MT Light" panose="0204060206030A020304" pitchFamily="18" charset="0"/>
                <a:cs typeface="Times New Roman" panose="02020603050405020304" pitchFamily="18" charset="0"/>
              </a:rPr>
              <a:t> puts out a journal called </a:t>
            </a:r>
            <a:r>
              <a:rPr lang="en-US" sz="2600" u="sng" dirty="0" smtClean="0">
                <a:latin typeface="Footlight MT Light" panose="0204060206030A020304" pitchFamily="18" charset="0"/>
                <a:cs typeface="Times New Roman" panose="02020603050405020304" pitchFamily="18" charset="0"/>
              </a:rPr>
              <a:t>Journal of the Evangelical Theological Society</a:t>
            </a:r>
            <a:r>
              <a:rPr lang="en-US" sz="2600" dirty="0" smtClean="0">
                <a:latin typeface="Footlight MT Light" panose="0204060206030A020304" pitchFamily="18" charset="0"/>
                <a:cs typeface="Times New Roman" panose="02020603050405020304" pitchFamily="18" charset="0"/>
              </a:rPr>
              <a:t> (abbreviated as JETS). They have an article in their March 2011 JETS Journal, </a:t>
            </a:r>
            <a:r>
              <a:rPr lang="en-US" sz="2600" dirty="0">
                <a:latin typeface="Footlight MT Light" panose="0204060206030A020304" pitchFamily="18" charset="0"/>
                <a:cs typeface="Times New Roman" panose="02020603050405020304" pitchFamily="18" charset="0"/>
              </a:rPr>
              <a:t>V</a:t>
            </a:r>
            <a:r>
              <a:rPr lang="en-US" sz="2600" dirty="0" smtClean="0">
                <a:latin typeface="Footlight MT Light" panose="0204060206030A020304" pitchFamily="18" charset="0"/>
                <a:cs typeface="Times New Roman" panose="02020603050405020304" pitchFamily="18" charset="0"/>
              </a:rPr>
              <a:t>olume 54, </a:t>
            </a:r>
            <a:r>
              <a:rPr lang="en-US" sz="2600" dirty="0">
                <a:latin typeface="Footlight MT Light" panose="0204060206030A020304" pitchFamily="18" charset="0"/>
                <a:cs typeface="Times New Roman" panose="02020603050405020304" pitchFamily="18" charset="0"/>
              </a:rPr>
              <a:t>N</a:t>
            </a:r>
            <a:r>
              <a:rPr lang="en-US" sz="2600" dirty="0" smtClean="0">
                <a:latin typeface="Footlight MT Light" panose="0204060206030A020304" pitchFamily="18" charset="0"/>
                <a:cs typeface="Times New Roman" panose="02020603050405020304" pitchFamily="18" charset="0"/>
              </a:rPr>
              <a:t>o. 1, written by John H. Rhodes titled “Josephus Misdated the Census of </a:t>
            </a:r>
            <a:r>
              <a:rPr lang="en-US" sz="2600" dirty="0" err="1" smtClean="0">
                <a:latin typeface="Footlight MT Light" panose="0204060206030A020304" pitchFamily="18" charset="0"/>
                <a:cs typeface="Times New Roman" panose="02020603050405020304" pitchFamily="18" charset="0"/>
              </a:rPr>
              <a:t>Quirinius</a:t>
            </a:r>
            <a:r>
              <a:rPr lang="en-US" sz="2600" dirty="0" smtClean="0">
                <a:latin typeface="Footlight MT Light" panose="0204060206030A020304" pitchFamily="18" charset="0"/>
                <a:cs typeface="Times New Roman" panose="02020603050405020304" pitchFamily="18" charset="0"/>
              </a:rPr>
              <a:t>”. The article is twenty three pages long, but I have posted excerpts of this article. This is what it says:</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4104378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7820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000" dirty="0">
                <a:latin typeface="Footlight MT Light" panose="0204060206030A020304" pitchFamily="18" charset="0"/>
                <a:cs typeface="Times New Roman" panose="02020603050405020304" pitchFamily="18" charset="0"/>
              </a:rPr>
              <a:t>"[page 65-66] "</a:t>
            </a:r>
            <a:r>
              <a:rPr lang="en-US" sz="2000" dirty="0" err="1">
                <a:latin typeface="Footlight MT Light" panose="0204060206030A020304" pitchFamily="18" charset="0"/>
                <a:cs typeface="Times New Roman" panose="02020603050405020304" pitchFamily="18" charset="0"/>
              </a:rPr>
              <a:t>Quirinius</a:t>
            </a:r>
            <a:r>
              <a:rPr lang="en-US" sz="2000" dirty="0">
                <a:latin typeface="Footlight MT Light" panose="0204060206030A020304" pitchFamily="18" charset="0"/>
                <a:cs typeface="Times New Roman" panose="02020603050405020304" pitchFamily="18" charset="0"/>
              </a:rPr>
              <a:t> was sent into the region on the twofold mission to take the census and to secure the property of </a:t>
            </a:r>
            <a:r>
              <a:rPr lang="en-US" sz="2000" dirty="0" err="1">
                <a:latin typeface="Footlight MT Light" panose="0204060206030A020304" pitchFamily="18" charset="0"/>
                <a:cs typeface="Times New Roman" panose="02020603050405020304" pitchFamily="18" charset="0"/>
              </a:rPr>
              <a:t>Archelaus</a:t>
            </a:r>
            <a:r>
              <a:rPr lang="en-US" sz="2000" dirty="0">
                <a:latin typeface="Footlight MT Light" panose="0204060206030A020304" pitchFamily="18" charset="0"/>
                <a:cs typeface="Times New Roman" panose="02020603050405020304" pitchFamily="18" charset="0"/>
              </a:rPr>
              <a:t> at the time of his exile. Second, Josephus asserts an explicit date for this census—in the 37th year from Caesar’s defeat of Antony at Actium in 31 BC, that is, in AD 6 (Ant. XVIII, 26–28). Finally, Luke’s one sentence suggesting that </a:t>
            </a:r>
            <a:r>
              <a:rPr lang="en-US" sz="2000" dirty="0" err="1">
                <a:latin typeface="Footlight MT Light" panose="0204060206030A020304" pitchFamily="18" charset="0"/>
                <a:cs typeface="Times New Roman" panose="02020603050405020304" pitchFamily="18" charset="0"/>
              </a:rPr>
              <a:t>Quirinius</a:t>
            </a:r>
            <a:r>
              <a:rPr lang="en-US" sz="2000" dirty="0">
                <a:latin typeface="Footlight MT Light" panose="0204060206030A020304" pitchFamily="18" charset="0"/>
                <a:cs typeface="Times New Roman" panose="02020603050405020304" pitchFamily="18" charset="0"/>
              </a:rPr>
              <a:t> was the governor of Syria at the time of the Jesus’ birth adds a further complication since Josephus reports that Varus was governor of Syria from the last years of Herod the Great until after Herod’s death and that </a:t>
            </a:r>
            <a:r>
              <a:rPr lang="en-US" sz="2000" dirty="0" err="1">
                <a:latin typeface="Footlight MT Light" panose="0204060206030A020304" pitchFamily="18" charset="0"/>
                <a:cs typeface="Times New Roman" panose="02020603050405020304" pitchFamily="18" charset="0"/>
              </a:rPr>
              <a:t>Saturninus</a:t>
            </a:r>
            <a:r>
              <a:rPr lang="en-US" sz="2000" dirty="0">
                <a:latin typeface="Footlight MT Light" panose="0204060206030A020304" pitchFamily="18" charset="0"/>
                <a:cs typeface="Times New Roman" panose="02020603050405020304" pitchFamily="18" charset="0"/>
              </a:rPr>
              <a:t> was Syria’s governor before Varus. Consequently, without an a priori assumption of Luke’s accuracy, this evidence lends greater plausibility to the account of Josephus....</a:t>
            </a:r>
          </a:p>
        </p:txBody>
      </p:sp>
    </p:spTree>
    <p:extLst>
      <p:ext uri="{BB962C8B-B14F-4D97-AF65-F5344CB8AC3E}">
        <p14:creationId xmlns:p14="http://schemas.microsoft.com/office/powerpoint/2010/main" val="72643080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02716"/>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dirty="0">
                <a:latin typeface="Footlight MT Light" panose="0204060206030A020304" pitchFamily="18" charset="0"/>
                <a:cs typeface="Times New Roman" panose="02020603050405020304" pitchFamily="18" charset="0"/>
              </a:rPr>
              <a:t>[page 85] "However, if the census account has been misplaced, we must also speculate on how the census came to be dated explicitly to AD 6, the 37th year from Actium, if it indeed happened earlier. Perhaps, when writing Antiquities, Josephus found that his source on the census reported the 27th year of Actium which he misread as the 37th. Or, perhaps his source reported the 37th year of Herod (from his Roman appointment), and Josephus changed it to Actium for the same reason. Before dismissing this possibility of misreading a source as too unlikely, one should note that Josephus also asserted explicitly that Herod was only 15 years old when he was given charge of Galilee, an assertion that many scholars assume was a misreading of 25. 39 So, perhaps the explicit date stemmed from a simple misreading of his source....</a:t>
            </a:r>
          </a:p>
        </p:txBody>
      </p:sp>
    </p:spTree>
    <p:extLst>
      <p:ext uri="{BB962C8B-B14F-4D97-AF65-F5344CB8AC3E}">
        <p14:creationId xmlns:p14="http://schemas.microsoft.com/office/powerpoint/2010/main" val="1541048820"/>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965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1600" dirty="0">
                <a:latin typeface="Footlight MT Light" panose="0204060206030A020304" pitchFamily="18" charset="0"/>
                <a:cs typeface="Times New Roman" panose="02020603050405020304" pitchFamily="18" charset="0"/>
              </a:rPr>
              <a:t>[page 86-87] "Second, although the high priesthood data is still </a:t>
            </a:r>
            <a:r>
              <a:rPr lang="en-US" sz="1600" dirty="0" err="1">
                <a:latin typeface="Footlight MT Light" panose="0204060206030A020304" pitchFamily="18" charset="0"/>
                <a:cs typeface="Times New Roman" panose="02020603050405020304" pitchFamily="18" charset="0"/>
              </a:rPr>
              <a:t>diffcult</a:t>
            </a:r>
            <a:r>
              <a:rPr lang="en-US" sz="1600" dirty="0">
                <a:latin typeface="Footlight MT Light" panose="0204060206030A020304" pitchFamily="18" charset="0"/>
                <a:cs typeface="Times New Roman" panose="02020603050405020304" pitchFamily="18" charset="0"/>
              </a:rPr>
              <a:t>, having </a:t>
            </a:r>
            <a:r>
              <a:rPr lang="en-US" sz="1600" dirty="0" err="1">
                <a:latin typeface="Footlight MT Light" panose="0204060206030A020304" pitchFamily="18" charset="0"/>
                <a:cs typeface="Times New Roman" panose="02020603050405020304" pitchFamily="18" charset="0"/>
              </a:rPr>
              <a:t>Joazar</a:t>
            </a:r>
            <a:r>
              <a:rPr lang="en-US" sz="1600" dirty="0">
                <a:latin typeface="Footlight MT Light" panose="0204060206030A020304" pitchFamily="18" charset="0"/>
                <a:cs typeface="Times New Roman" panose="02020603050405020304" pitchFamily="18" charset="0"/>
              </a:rPr>
              <a:t> active in bringing about cooperation in the taxation also fits the time of Herod the Great better than assuming a variety of unrecorded appointments in order to account for the multiple deposals. Herod exalted </a:t>
            </a:r>
            <a:r>
              <a:rPr lang="en-US" sz="1600" dirty="0" err="1">
                <a:latin typeface="Footlight MT Light" panose="0204060206030A020304" pitchFamily="18" charset="0"/>
                <a:cs typeface="Times New Roman" panose="02020603050405020304" pitchFamily="18" charset="0"/>
              </a:rPr>
              <a:t>Joazar</a:t>
            </a:r>
            <a:r>
              <a:rPr lang="en-US" sz="1600" dirty="0">
                <a:latin typeface="Footlight MT Light" panose="0204060206030A020304" pitchFamily="18" charset="0"/>
                <a:cs typeface="Times New Roman" panose="02020603050405020304" pitchFamily="18" charset="0"/>
              </a:rPr>
              <a:t> to the high priesthood in opposition to the supporters of Judas, and his deposal by either </a:t>
            </a:r>
            <a:r>
              <a:rPr lang="en-US" sz="1600" dirty="0" err="1">
                <a:latin typeface="Footlight MT Light" panose="0204060206030A020304" pitchFamily="18" charset="0"/>
                <a:cs typeface="Times New Roman" panose="02020603050405020304" pitchFamily="18" charset="0"/>
              </a:rPr>
              <a:t>Sabinus</a:t>
            </a:r>
            <a:r>
              <a:rPr lang="en-US" sz="1600" dirty="0">
                <a:latin typeface="Footlight MT Light" panose="0204060206030A020304" pitchFamily="18" charset="0"/>
                <a:cs typeface="Times New Roman" panose="02020603050405020304" pitchFamily="18" charset="0"/>
              </a:rPr>
              <a:t>/</a:t>
            </a:r>
            <a:r>
              <a:rPr lang="en-US" sz="1600" dirty="0" err="1">
                <a:latin typeface="Footlight MT Light" panose="0204060206030A020304" pitchFamily="18" charset="0"/>
                <a:cs typeface="Times New Roman" panose="02020603050405020304" pitchFamily="18" charset="0"/>
              </a:rPr>
              <a:t>Quirinius</a:t>
            </a:r>
            <a:r>
              <a:rPr lang="en-US" sz="1600" dirty="0">
                <a:latin typeface="Footlight MT Light" panose="0204060206030A020304" pitchFamily="18" charset="0"/>
                <a:cs typeface="Times New Roman" panose="02020603050405020304" pitchFamily="18" charset="0"/>
              </a:rPr>
              <a:t> or </a:t>
            </a:r>
            <a:r>
              <a:rPr lang="en-US" sz="1600" dirty="0" err="1">
                <a:latin typeface="Footlight MT Light" panose="0204060206030A020304" pitchFamily="18" charset="0"/>
                <a:cs typeface="Times New Roman" panose="02020603050405020304" pitchFamily="18" charset="0"/>
              </a:rPr>
              <a:t>Archelaus</a:t>
            </a:r>
            <a:r>
              <a:rPr lang="en-US" sz="1600" dirty="0">
                <a:latin typeface="Footlight MT Light" panose="0204060206030A020304" pitchFamily="18" charset="0"/>
                <a:cs typeface="Times New Roman" panose="02020603050405020304" pitchFamily="18" charset="0"/>
              </a:rPr>
              <a:t> after the disturbances associated with Herod’s death makes sense while an AD 6 deposal by </a:t>
            </a:r>
            <a:r>
              <a:rPr lang="en-US" sz="1600" dirty="0" err="1">
                <a:latin typeface="Footlight MT Light" panose="0204060206030A020304" pitchFamily="18" charset="0"/>
                <a:cs typeface="Times New Roman" panose="02020603050405020304" pitchFamily="18" charset="0"/>
              </a:rPr>
              <a:t>Quirinius</a:t>
            </a:r>
            <a:r>
              <a:rPr lang="en-US" sz="1600" dirty="0">
                <a:latin typeface="Footlight MT Light" panose="0204060206030A020304" pitchFamily="18" charset="0"/>
                <a:cs typeface="Times New Roman" panose="02020603050405020304" pitchFamily="18" charset="0"/>
              </a:rPr>
              <a:t> does not. Third, by identifying </a:t>
            </a:r>
            <a:r>
              <a:rPr lang="en-US" sz="1600" dirty="0" err="1">
                <a:latin typeface="Footlight MT Light" panose="0204060206030A020304" pitchFamily="18" charset="0"/>
                <a:cs typeface="Times New Roman" panose="02020603050405020304" pitchFamily="18" charset="0"/>
              </a:rPr>
              <a:t>Quirinius</a:t>
            </a:r>
            <a:r>
              <a:rPr lang="en-US" sz="1600" dirty="0">
                <a:latin typeface="Footlight MT Light" panose="0204060206030A020304" pitchFamily="18" charset="0"/>
                <a:cs typeface="Times New Roman" panose="02020603050405020304" pitchFamily="18" charset="0"/>
              </a:rPr>
              <a:t> and </a:t>
            </a:r>
            <a:r>
              <a:rPr lang="en-US" sz="1600" dirty="0" err="1">
                <a:latin typeface="Footlight MT Light" panose="0204060206030A020304" pitchFamily="18" charset="0"/>
                <a:cs typeface="Times New Roman" panose="02020603050405020304" pitchFamily="18" charset="0"/>
              </a:rPr>
              <a:t>Sabinus</a:t>
            </a:r>
            <a:r>
              <a:rPr lang="en-US" sz="1600" dirty="0">
                <a:latin typeface="Footlight MT Light" panose="0204060206030A020304" pitchFamily="18" charset="0"/>
                <a:cs typeface="Times New Roman" panose="02020603050405020304" pitchFamily="18" charset="0"/>
              </a:rPr>
              <a:t>, we not only have the man responsible for the census located in Judea during the last days of Herod the Great and an explanation for the earlier reference to </a:t>
            </a:r>
            <a:r>
              <a:rPr lang="en-US" sz="1600" dirty="0" err="1">
                <a:latin typeface="Footlight MT Light" panose="0204060206030A020304" pitchFamily="18" charset="0"/>
                <a:cs typeface="Times New Roman" panose="02020603050405020304" pitchFamily="18" charset="0"/>
              </a:rPr>
              <a:t>Coponius</a:t>
            </a:r>
            <a:r>
              <a:rPr lang="en-US" sz="1600" dirty="0">
                <a:latin typeface="Footlight MT Light" panose="0204060206030A020304" pitchFamily="18" charset="0"/>
                <a:cs typeface="Times New Roman" panose="02020603050405020304" pitchFamily="18" charset="0"/>
              </a:rPr>
              <a:t> at Antipater’s trial but also a very plausible rationale for the extraordinary behavior of </a:t>
            </a:r>
            <a:r>
              <a:rPr lang="en-US" sz="1600" dirty="0" err="1">
                <a:latin typeface="Footlight MT Light" panose="0204060206030A020304" pitchFamily="18" charset="0"/>
                <a:cs typeface="Times New Roman" panose="02020603050405020304" pitchFamily="18" charset="0"/>
              </a:rPr>
              <a:t>Sabinus</a:t>
            </a:r>
            <a:r>
              <a:rPr lang="en-US" sz="1600" dirty="0">
                <a:latin typeface="Footlight MT Light" panose="0204060206030A020304" pitchFamily="18" charset="0"/>
                <a:cs typeface="Times New Roman" panose="02020603050405020304" pitchFamily="18" charset="0"/>
              </a:rPr>
              <a:t>. Certainly, these three sets of data taken individually may not be ultimately persuasive, but one must consider their combined weight for adding greater plausibility to the account of Luke."</a:t>
            </a:r>
          </a:p>
        </p:txBody>
      </p:sp>
    </p:spTree>
    <p:extLst>
      <p:ext uri="{BB962C8B-B14F-4D97-AF65-F5344CB8AC3E}">
        <p14:creationId xmlns:p14="http://schemas.microsoft.com/office/powerpoint/2010/main" val="305189482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12701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smtClean="0">
                <a:latin typeface="Footlight MT Light" panose="0204060206030A020304" pitchFamily="18" charset="0"/>
                <a:cs typeface="Times New Roman" panose="02020603050405020304" pitchFamily="18" charset="0"/>
              </a:rPr>
              <a:t>You can access the webpage by copying and pasting the link below to your browser address box:</a:t>
            </a:r>
            <a:endParaRPr lang="en-US" sz="3200" dirty="0">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smtClean="0">
                <a:latin typeface="Footlight MT Light" panose="0204060206030A020304" pitchFamily="18" charset="0"/>
                <a:cs typeface="Times New Roman" panose="02020603050405020304" pitchFamily="18" charset="0"/>
                <a:hlinkClick r:id="rId2"/>
              </a:rPr>
              <a:t>http</a:t>
            </a:r>
            <a:r>
              <a:rPr lang="en-US" sz="2400" dirty="0">
                <a:latin typeface="Footlight MT Light" panose="0204060206030A020304" pitchFamily="18" charset="0"/>
                <a:cs typeface="Times New Roman" panose="02020603050405020304" pitchFamily="18" charset="0"/>
                <a:hlinkClick r:id="rId2"/>
              </a:rPr>
              <a:t>://www.etsjets.org/files/JETS-PDFs/54/54-1/JETS_54-1_65-87_Rhoads.pdf</a:t>
            </a:r>
            <a:endParaRPr 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844006282"/>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8705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smtClean="0">
                <a:latin typeface="Footlight MT Light" panose="0204060206030A020304" pitchFamily="18" charset="0"/>
                <a:cs typeface="Times New Roman" panose="02020603050405020304" pitchFamily="18" charset="0"/>
              </a:rPr>
              <a:t>Another website called </a:t>
            </a:r>
            <a:r>
              <a:rPr lang="en-US" sz="2400" u="sng" dirty="0" smtClean="0">
                <a:latin typeface="Footlight MT Light" panose="0204060206030A020304" pitchFamily="18" charset="0"/>
                <a:cs typeface="Times New Roman" panose="02020603050405020304" pitchFamily="18" charset="0"/>
              </a:rPr>
              <a:t>Associated For Scriptural Knowledge</a:t>
            </a:r>
            <a:r>
              <a:rPr lang="en-US" sz="2400" dirty="0" smtClean="0">
                <a:latin typeface="Footlight MT Light" panose="0204060206030A020304" pitchFamily="18" charset="0"/>
                <a:cs typeface="Times New Roman" panose="02020603050405020304" pitchFamily="18" charset="0"/>
              </a:rPr>
              <a:t> has an interesting article titled “The Census </a:t>
            </a:r>
            <a:r>
              <a:rPr lang="en-US" sz="2400" dirty="0" err="1" smtClean="0">
                <a:latin typeface="Footlight MT Light" panose="0204060206030A020304" pitchFamily="18" charset="0"/>
                <a:cs typeface="Times New Roman" panose="02020603050405020304" pitchFamily="18" charset="0"/>
              </a:rPr>
              <a:t>Quintillius</a:t>
            </a:r>
            <a:r>
              <a:rPr lang="en-US" sz="2400" dirty="0" smtClean="0">
                <a:latin typeface="Footlight MT Light" panose="0204060206030A020304" pitchFamily="18" charset="0"/>
                <a:cs typeface="Times New Roman" panose="02020603050405020304" pitchFamily="18" charset="0"/>
              </a:rPr>
              <a:t> Varus”. You can access the webpage by copying and pasting the link below to your browser’s address box.</a:t>
            </a:r>
          </a:p>
          <a:p>
            <a:pPr lvl="0" algn="ctr">
              <a:lnSpc>
                <a:spcPct val="150000"/>
              </a:lnSpc>
              <a:spcBef>
                <a:spcPct val="20000"/>
              </a:spcBef>
            </a:pPr>
            <a:r>
              <a:rPr lang="en-US" sz="2400" dirty="0" smtClean="0">
                <a:latin typeface="Footlight MT Light" panose="0204060206030A020304" pitchFamily="18" charset="0"/>
                <a:cs typeface="Times New Roman" panose="02020603050405020304" pitchFamily="18" charset="0"/>
                <a:hlinkClick r:id="rId2"/>
              </a:rPr>
              <a:t>http</a:t>
            </a:r>
            <a:r>
              <a:rPr lang="en-US" sz="2400" dirty="0">
                <a:latin typeface="Footlight MT Light" panose="0204060206030A020304" pitchFamily="18" charset="0"/>
                <a:cs typeface="Times New Roman" panose="02020603050405020304" pitchFamily="18" charset="0"/>
                <a:hlinkClick r:id="rId2"/>
              </a:rPr>
              <a:t>://www.askelm.com/star/star014.htm#_ednref21</a:t>
            </a:r>
            <a:endParaRPr 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58687123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2711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600" dirty="0" smtClean="0">
                <a:latin typeface="Footlight MT Light" panose="0204060206030A020304" pitchFamily="18" charset="0"/>
                <a:cs typeface="Times New Roman" panose="02020603050405020304" pitchFamily="18" charset="0"/>
              </a:rPr>
              <a:t>The </a:t>
            </a:r>
            <a:r>
              <a:rPr lang="en-US" sz="3600" u="sng" dirty="0" smtClean="0">
                <a:latin typeface="Footlight MT Light" panose="0204060206030A020304" pitchFamily="18" charset="0"/>
                <a:cs typeface="Times New Roman" panose="02020603050405020304" pitchFamily="18" charset="0"/>
              </a:rPr>
              <a:t>Bible Hub</a:t>
            </a:r>
            <a:r>
              <a:rPr lang="en-US" sz="3600" dirty="0" smtClean="0">
                <a:latin typeface="Footlight MT Light" panose="0204060206030A020304" pitchFamily="18" charset="0"/>
                <a:cs typeface="Times New Roman" panose="02020603050405020304" pitchFamily="18" charset="0"/>
              </a:rPr>
              <a:t> website under the topical Bible topic of </a:t>
            </a:r>
            <a:r>
              <a:rPr lang="en-US" sz="3600" dirty="0" err="1" smtClean="0">
                <a:latin typeface="Footlight MT Light" panose="0204060206030A020304" pitchFamily="18" charset="0"/>
                <a:cs typeface="Times New Roman" panose="02020603050405020304" pitchFamily="18" charset="0"/>
              </a:rPr>
              <a:t>Cyrenius</a:t>
            </a:r>
            <a:r>
              <a:rPr lang="en-US" sz="3600" dirty="0">
                <a:latin typeface="Footlight MT Light" panose="0204060206030A020304" pitchFamily="18" charset="0"/>
                <a:cs typeface="Times New Roman" panose="02020603050405020304" pitchFamily="18" charset="0"/>
              </a:rPr>
              <a:t> </a:t>
            </a:r>
            <a:r>
              <a:rPr lang="en-US" sz="3600" dirty="0" smtClean="0">
                <a:latin typeface="Footlight MT Light" panose="0204060206030A020304" pitchFamily="18" charset="0"/>
                <a:cs typeface="Times New Roman" panose="02020603050405020304" pitchFamily="18" charset="0"/>
              </a:rPr>
              <a:t>posted the Smith’s Bible Dictionary topic of </a:t>
            </a:r>
            <a:r>
              <a:rPr lang="en-US" sz="3600" dirty="0" err="1" smtClean="0">
                <a:latin typeface="Footlight MT Light" panose="0204060206030A020304" pitchFamily="18" charset="0"/>
                <a:cs typeface="Times New Roman" panose="02020603050405020304" pitchFamily="18" charset="0"/>
              </a:rPr>
              <a:t>Cyernius</a:t>
            </a:r>
            <a:r>
              <a:rPr lang="en-US" sz="3600" dirty="0" smtClean="0">
                <a:latin typeface="Footlight MT Light" panose="0204060206030A020304" pitchFamily="18" charset="0"/>
                <a:cs typeface="Times New Roman" panose="02020603050405020304" pitchFamily="18" charset="0"/>
              </a:rPr>
              <a:t>. This is what it says:</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732685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68834"/>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1900" dirty="0">
                <a:latin typeface="Footlight MT Light" panose="0204060206030A020304" pitchFamily="18" charset="0"/>
                <a:cs typeface="Times New Roman" panose="02020603050405020304" pitchFamily="18" charset="0"/>
              </a:rPr>
              <a:t>Smith's Bible Dictionary</a:t>
            </a:r>
          </a:p>
          <a:p>
            <a:pPr lvl="0" algn="ctr">
              <a:lnSpc>
                <a:spcPct val="150000"/>
              </a:lnSpc>
              <a:spcBef>
                <a:spcPct val="20000"/>
              </a:spcBef>
            </a:pPr>
            <a:r>
              <a:rPr lang="en-US" sz="1900" dirty="0" err="1" smtClean="0">
                <a:latin typeface="Footlight MT Light" panose="0204060206030A020304" pitchFamily="18" charset="0"/>
                <a:cs typeface="Times New Roman" panose="02020603050405020304" pitchFamily="18" charset="0"/>
              </a:rPr>
              <a:t>Cyrenius</a:t>
            </a:r>
            <a:endParaRPr lang="en-US" sz="1900" dirty="0">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1900" dirty="0">
                <a:latin typeface="Footlight MT Light" panose="0204060206030A020304" pitchFamily="18" charset="0"/>
                <a:cs typeface="Times New Roman" panose="02020603050405020304" pitchFamily="18" charset="0"/>
              </a:rPr>
              <a:t>"(warrior), the Greek form of the Roman name of </a:t>
            </a:r>
            <a:r>
              <a:rPr lang="en-US" sz="1900" dirty="0" err="1">
                <a:latin typeface="Footlight MT Light" panose="0204060206030A020304" pitchFamily="18" charset="0"/>
                <a:cs typeface="Times New Roman" panose="02020603050405020304" pitchFamily="18" charset="0"/>
              </a:rPr>
              <a:t>Quirinus</a:t>
            </a:r>
            <a:r>
              <a:rPr lang="en-US" sz="1900" dirty="0">
                <a:latin typeface="Footlight MT Light" panose="0204060206030A020304" pitchFamily="18" charset="0"/>
                <a:cs typeface="Times New Roman" panose="02020603050405020304" pitchFamily="18" charset="0"/>
              </a:rPr>
              <a:t>. The full name is </a:t>
            </a:r>
            <a:r>
              <a:rPr lang="en-US" sz="1900" dirty="0" err="1">
                <a:latin typeface="Footlight MT Light" panose="0204060206030A020304" pitchFamily="18" charset="0"/>
                <a:cs typeface="Times New Roman" panose="02020603050405020304" pitchFamily="18" charset="0"/>
              </a:rPr>
              <a:t>Publius</a:t>
            </a:r>
            <a:r>
              <a:rPr lang="en-US" sz="1900" dirty="0">
                <a:latin typeface="Footlight MT Light" panose="0204060206030A020304" pitchFamily="18" charset="0"/>
                <a:cs typeface="Times New Roman" panose="02020603050405020304" pitchFamily="18" charset="0"/>
              </a:rPr>
              <a:t> </a:t>
            </a:r>
            <a:r>
              <a:rPr lang="en-US" sz="1900" dirty="0" err="1">
                <a:latin typeface="Footlight MT Light" panose="0204060206030A020304" pitchFamily="18" charset="0"/>
                <a:cs typeface="Times New Roman" panose="02020603050405020304" pitchFamily="18" charset="0"/>
              </a:rPr>
              <a:t>Sulpicius</a:t>
            </a:r>
            <a:r>
              <a:rPr lang="en-US" sz="1900" dirty="0">
                <a:latin typeface="Footlight MT Light" panose="0204060206030A020304" pitchFamily="18" charset="0"/>
                <a:cs typeface="Times New Roman" panose="02020603050405020304" pitchFamily="18" charset="0"/>
              </a:rPr>
              <a:t> </a:t>
            </a:r>
            <a:r>
              <a:rPr lang="en-US" sz="1900" dirty="0" err="1">
                <a:latin typeface="Footlight MT Light" panose="0204060206030A020304" pitchFamily="18" charset="0"/>
                <a:cs typeface="Times New Roman" panose="02020603050405020304" pitchFamily="18" charset="0"/>
              </a:rPr>
              <a:t>Quirinus</a:t>
            </a:r>
            <a:r>
              <a:rPr lang="en-US" sz="1900" dirty="0">
                <a:latin typeface="Footlight MT Light" panose="0204060206030A020304" pitchFamily="18" charset="0"/>
                <a:cs typeface="Times New Roman" panose="02020603050405020304" pitchFamily="18" charset="0"/>
              </a:rPr>
              <a:t>. He was consul B.C. 12, and was made governor of Syria after the banishment of </a:t>
            </a:r>
            <a:r>
              <a:rPr lang="en-US" sz="1900" dirty="0" err="1">
                <a:latin typeface="Footlight MT Light" panose="0204060206030A020304" pitchFamily="18" charset="0"/>
                <a:cs typeface="Times New Roman" panose="02020603050405020304" pitchFamily="18" charset="0"/>
              </a:rPr>
              <a:t>Archelaus</a:t>
            </a:r>
            <a:r>
              <a:rPr lang="en-US" sz="1900" dirty="0">
                <a:latin typeface="Footlight MT Light" panose="0204060206030A020304" pitchFamily="18" charset="0"/>
                <a:cs typeface="Times New Roman" panose="02020603050405020304" pitchFamily="18" charset="0"/>
              </a:rPr>
              <a:t> in A.D. 6. He probably was twice governor of Syria; his first governorship extended from B.C. 4 (the year of Christ's birth) to B.C. 1. It was during this time that he was sent to make the enrollment which caused Joseph and Mary to visit Bethlehem. (Luke 2:2) The second enrollment is mentioned in (Acts 5:37)"</a:t>
            </a:r>
          </a:p>
        </p:txBody>
      </p:sp>
    </p:spTree>
    <p:extLst>
      <p:ext uri="{BB962C8B-B14F-4D97-AF65-F5344CB8AC3E}">
        <p14:creationId xmlns:p14="http://schemas.microsoft.com/office/powerpoint/2010/main" val="2997192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36152" y="1347471"/>
            <a:ext cx="10768405" cy="4154984"/>
          </a:xfrm>
          <a:prstGeom prst="rect">
            <a:avLst/>
          </a:prstGeom>
          <a:noFill/>
        </p:spPr>
        <p:txBody>
          <a:bodyPr wrap="square" rtlCol="0">
            <a:spAutoFit/>
          </a:bodyPr>
          <a:lstStyle/>
          <a:p>
            <a:pPr lvl="0" algn="ctr"/>
            <a:r>
              <a:rPr lang="en-US" sz="6600" dirty="0">
                <a:latin typeface="Footlight MT Light" panose="0204060206030A020304" pitchFamily="18" charset="0"/>
                <a:cs typeface="Times New Roman" panose="02020603050405020304" pitchFamily="18" charset="0"/>
              </a:rPr>
              <a:t>The offering of Mary in providing the two turtledoves is noted from the book of Leviticus</a:t>
            </a:r>
          </a:p>
        </p:txBody>
      </p:sp>
    </p:spTree>
    <p:extLst>
      <p:ext uri="{BB962C8B-B14F-4D97-AF65-F5344CB8AC3E}">
        <p14:creationId xmlns:p14="http://schemas.microsoft.com/office/powerpoint/2010/main" val="268939514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58116"/>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600" u="sng" dirty="0" smtClean="0">
                <a:latin typeface="Footlight MT Light" panose="0204060206030A020304" pitchFamily="18" charset="0"/>
                <a:cs typeface="Times New Roman" panose="02020603050405020304" pitchFamily="18" charset="0"/>
              </a:rPr>
              <a:t>Bible Hub</a:t>
            </a:r>
            <a:r>
              <a:rPr lang="en-US" sz="3600" dirty="0" smtClean="0">
                <a:latin typeface="Footlight MT Light" panose="0204060206030A020304" pitchFamily="18" charset="0"/>
                <a:cs typeface="Times New Roman" panose="02020603050405020304" pitchFamily="18" charset="0"/>
              </a:rPr>
              <a:t> also posted the Easton Illustrated Bible Dictionary’s topic on </a:t>
            </a:r>
            <a:r>
              <a:rPr lang="en-US" sz="3600" dirty="0" err="1" smtClean="0">
                <a:latin typeface="Footlight MT Light" panose="0204060206030A020304" pitchFamily="18" charset="0"/>
                <a:cs typeface="Times New Roman" panose="02020603050405020304" pitchFamily="18" charset="0"/>
              </a:rPr>
              <a:t>Cyrenius</a:t>
            </a:r>
            <a:r>
              <a:rPr lang="en-US" sz="3600" dirty="0" smtClean="0">
                <a:latin typeface="Footlight MT Light" panose="0204060206030A020304" pitchFamily="18" charset="0"/>
                <a:cs typeface="Times New Roman" panose="02020603050405020304" pitchFamily="18" charset="0"/>
              </a:rPr>
              <a:t> showing </a:t>
            </a:r>
            <a:r>
              <a:rPr lang="en-US" sz="3600" dirty="0" err="1" smtClean="0">
                <a:latin typeface="Footlight MT Light" panose="0204060206030A020304" pitchFamily="18" charset="0"/>
                <a:cs typeface="Times New Roman" panose="02020603050405020304" pitchFamily="18" charset="0"/>
              </a:rPr>
              <a:t>Quirinius</a:t>
            </a:r>
            <a:r>
              <a:rPr lang="en-US" sz="3600" dirty="0" smtClean="0">
                <a:latin typeface="Footlight MT Light" panose="0204060206030A020304" pitchFamily="18" charset="0"/>
                <a:cs typeface="Times New Roman" panose="02020603050405020304" pitchFamily="18" charset="0"/>
              </a:rPr>
              <a:t> (</a:t>
            </a:r>
            <a:r>
              <a:rPr lang="en-US" sz="3600" dirty="0" err="1" smtClean="0">
                <a:latin typeface="Footlight MT Light" panose="0204060206030A020304" pitchFamily="18" charset="0"/>
                <a:cs typeface="Times New Roman" panose="02020603050405020304" pitchFamily="18" charset="0"/>
              </a:rPr>
              <a:t>Cyrenius</a:t>
            </a:r>
            <a:r>
              <a:rPr lang="en-US" sz="3600" dirty="0" smtClean="0">
                <a:latin typeface="Footlight MT Light" panose="0204060206030A020304" pitchFamily="18" charset="0"/>
                <a:cs typeface="Times New Roman" panose="02020603050405020304" pitchFamily="18" charset="0"/>
              </a:rPr>
              <a:t>) time line in connection with </a:t>
            </a:r>
            <a:r>
              <a:rPr lang="en-US" sz="3600" dirty="0" err="1" smtClean="0">
                <a:latin typeface="Footlight MT Light" panose="0204060206030A020304" pitchFamily="18" charset="0"/>
                <a:cs typeface="Times New Roman" panose="02020603050405020304" pitchFamily="18" charset="0"/>
              </a:rPr>
              <a:t>Yeshua’s</a:t>
            </a:r>
            <a:r>
              <a:rPr lang="en-US" sz="3600" dirty="0" smtClean="0">
                <a:latin typeface="Footlight MT Light" panose="0204060206030A020304" pitchFamily="18" charset="0"/>
                <a:cs typeface="Times New Roman" panose="02020603050405020304" pitchFamily="18" charset="0"/>
              </a:rPr>
              <a:t> birth. This is what it says:</a:t>
            </a:r>
            <a:endParaRPr lang="en-US" sz="3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19313950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54893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1900" dirty="0">
                <a:latin typeface="Footlight MT Light" panose="0204060206030A020304" pitchFamily="18" charset="0"/>
                <a:cs typeface="Times New Roman" panose="02020603050405020304" pitchFamily="18" charset="0"/>
              </a:rPr>
              <a:t>Easton's Bible Dictionary</a:t>
            </a:r>
          </a:p>
          <a:p>
            <a:pPr lvl="0" algn="ctr">
              <a:lnSpc>
                <a:spcPct val="150000"/>
              </a:lnSpc>
              <a:spcBef>
                <a:spcPct val="20000"/>
              </a:spcBef>
            </a:pPr>
            <a:r>
              <a:rPr lang="en-US" sz="1900" dirty="0">
                <a:latin typeface="Footlight MT Light" panose="0204060206030A020304" pitchFamily="18" charset="0"/>
                <a:cs typeface="Times New Roman" panose="02020603050405020304" pitchFamily="18" charset="0"/>
              </a:rPr>
              <a:t>"The Grecized form of </a:t>
            </a:r>
            <a:r>
              <a:rPr lang="en-US" sz="1900" dirty="0" err="1">
                <a:latin typeface="Footlight MT Light" panose="0204060206030A020304" pitchFamily="18" charset="0"/>
                <a:cs typeface="Times New Roman" panose="02020603050405020304" pitchFamily="18" charset="0"/>
              </a:rPr>
              <a:t>Quirinus</a:t>
            </a:r>
            <a:r>
              <a:rPr lang="en-US" sz="1900" dirty="0">
                <a:latin typeface="Footlight MT Light" panose="0204060206030A020304" pitchFamily="18" charset="0"/>
                <a:cs typeface="Times New Roman" panose="02020603050405020304" pitchFamily="18" charset="0"/>
              </a:rPr>
              <a:t>. His full name was </a:t>
            </a:r>
            <a:r>
              <a:rPr lang="en-US" sz="1900" dirty="0" err="1">
                <a:latin typeface="Footlight MT Light" panose="0204060206030A020304" pitchFamily="18" charset="0"/>
                <a:cs typeface="Times New Roman" panose="02020603050405020304" pitchFamily="18" charset="0"/>
              </a:rPr>
              <a:t>Publius</a:t>
            </a:r>
            <a:r>
              <a:rPr lang="en-US" sz="1900" dirty="0">
                <a:latin typeface="Footlight MT Light" panose="0204060206030A020304" pitchFamily="18" charset="0"/>
                <a:cs typeface="Times New Roman" panose="02020603050405020304" pitchFamily="18" charset="0"/>
              </a:rPr>
              <a:t> </a:t>
            </a:r>
            <a:r>
              <a:rPr lang="en-US" sz="1900" dirty="0" err="1">
                <a:latin typeface="Footlight MT Light" panose="0204060206030A020304" pitchFamily="18" charset="0"/>
                <a:cs typeface="Times New Roman" panose="02020603050405020304" pitchFamily="18" charset="0"/>
              </a:rPr>
              <a:t>Sulpicius</a:t>
            </a:r>
            <a:r>
              <a:rPr lang="en-US" sz="1900" dirty="0">
                <a:latin typeface="Footlight MT Light" panose="0204060206030A020304" pitchFamily="18" charset="0"/>
                <a:cs typeface="Times New Roman" panose="02020603050405020304" pitchFamily="18" charset="0"/>
              </a:rPr>
              <a:t> </a:t>
            </a:r>
            <a:r>
              <a:rPr lang="en-US" sz="1900" dirty="0" err="1">
                <a:latin typeface="Footlight MT Light" panose="0204060206030A020304" pitchFamily="18" charset="0"/>
                <a:cs typeface="Times New Roman" panose="02020603050405020304" pitchFamily="18" charset="0"/>
              </a:rPr>
              <a:t>Quirinus</a:t>
            </a:r>
            <a:r>
              <a:rPr lang="en-US" sz="1900" dirty="0">
                <a:latin typeface="Footlight MT Light" panose="0204060206030A020304" pitchFamily="18" charset="0"/>
                <a:cs typeface="Times New Roman" panose="02020603050405020304" pitchFamily="18" charset="0"/>
              </a:rPr>
              <a:t>. Recent historical investigation has proved that </a:t>
            </a:r>
            <a:r>
              <a:rPr lang="en-US" sz="1900" dirty="0" err="1">
                <a:latin typeface="Footlight MT Light" panose="0204060206030A020304" pitchFamily="18" charset="0"/>
                <a:cs typeface="Times New Roman" panose="02020603050405020304" pitchFamily="18" charset="0"/>
              </a:rPr>
              <a:t>Quirinus</a:t>
            </a:r>
            <a:r>
              <a:rPr lang="en-US" sz="1900" dirty="0">
                <a:latin typeface="Footlight MT Light" panose="0204060206030A020304" pitchFamily="18" charset="0"/>
                <a:cs typeface="Times New Roman" panose="02020603050405020304" pitchFamily="18" charset="0"/>
              </a:rPr>
              <a:t> was governor of Cilicia, which was annexed to Syria at the time of our Lord's birth. Cilicia, which he ruled, being a province of Syria, he is called the governor, which he was de jure, of Syria. Some ten years afterwards he was appointed governor of Syria for the second time. During his tenure of office, at the time of our Lord's birth (Luke 2:2), a "taxing" (R.V., "enrolment;" i.e., a registration) of the people was "first made;" i.e., was made for the first time under his government."</a:t>
            </a:r>
          </a:p>
        </p:txBody>
      </p:sp>
    </p:spTree>
    <p:extLst>
      <p:ext uri="{BB962C8B-B14F-4D97-AF65-F5344CB8AC3E}">
        <p14:creationId xmlns:p14="http://schemas.microsoft.com/office/powerpoint/2010/main" val="249615789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336298"/>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smtClean="0">
                <a:latin typeface="Footlight MT Light" panose="0204060206030A020304" pitchFamily="18" charset="0"/>
                <a:cs typeface="Times New Roman" panose="02020603050405020304" pitchFamily="18" charset="0"/>
              </a:rPr>
              <a:t>You can access this webpage by copying and pasting the link below to your browser’s address box.</a:t>
            </a:r>
          </a:p>
          <a:p>
            <a:pPr lvl="0" algn="ctr">
              <a:lnSpc>
                <a:spcPct val="150000"/>
              </a:lnSpc>
              <a:spcBef>
                <a:spcPct val="20000"/>
              </a:spcBef>
            </a:pPr>
            <a:r>
              <a:rPr lang="en-US" sz="3200" dirty="0">
                <a:latin typeface="Footlight MT Light" panose="0204060206030A020304" pitchFamily="18" charset="0"/>
                <a:cs typeface="Times New Roman" panose="02020603050405020304" pitchFamily="18" charset="0"/>
                <a:hlinkClick r:id="rId2"/>
              </a:rPr>
              <a:t>http://biblehub.com/topical/c/cyrenius.htm</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342175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32118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a:latin typeface="Footlight MT Light" panose="0204060206030A020304" pitchFamily="18" charset="0"/>
                <a:cs typeface="Times New Roman" panose="02020603050405020304" pitchFamily="18" charset="0"/>
              </a:rPr>
              <a:t>It is </a:t>
            </a:r>
            <a:r>
              <a:rPr lang="en-US" sz="2400" dirty="0" smtClean="0">
                <a:latin typeface="Footlight MT Light" panose="0204060206030A020304" pitchFamily="18" charset="0"/>
                <a:cs typeface="Times New Roman" panose="02020603050405020304" pitchFamily="18" charset="0"/>
              </a:rPr>
              <a:t>theory that </a:t>
            </a:r>
            <a:r>
              <a:rPr lang="en-US" sz="2400" dirty="0">
                <a:latin typeface="Footlight MT Light" panose="0204060206030A020304" pitchFamily="18" charset="0"/>
                <a:cs typeface="Times New Roman" panose="02020603050405020304" pitchFamily="18" charset="0"/>
              </a:rPr>
              <a:t>Caesar Augustus either </a:t>
            </a:r>
            <a:r>
              <a:rPr lang="en-US" sz="2400" dirty="0" smtClean="0">
                <a:latin typeface="Footlight MT Light" panose="0204060206030A020304" pitchFamily="18" charset="0"/>
                <a:cs typeface="Times New Roman" panose="02020603050405020304" pitchFamily="18" charset="0"/>
              </a:rPr>
              <a:t>knew </a:t>
            </a:r>
            <a:r>
              <a:rPr lang="en-US" sz="2400" dirty="0">
                <a:latin typeface="Footlight MT Light" panose="0204060206030A020304" pitchFamily="18" charset="0"/>
                <a:cs typeface="Times New Roman" panose="02020603050405020304" pitchFamily="18" charset="0"/>
              </a:rPr>
              <a:t>or his advisors </a:t>
            </a:r>
            <a:r>
              <a:rPr lang="en-US" sz="2400" dirty="0" smtClean="0">
                <a:latin typeface="Footlight MT Light" panose="0204060206030A020304" pitchFamily="18" charset="0"/>
                <a:cs typeface="Times New Roman" panose="02020603050405020304" pitchFamily="18" charset="0"/>
              </a:rPr>
              <a:t>knew </a:t>
            </a:r>
            <a:r>
              <a:rPr lang="en-US" sz="2400" dirty="0">
                <a:latin typeface="Footlight MT Light" panose="0204060206030A020304" pitchFamily="18" charset="0"/>
                <a:cs typeface="Times New Roman" panose="02020603050405020304" pitchFamily="18" charset="0"/>
              </a:rPr>
              <a:t>that the Jews would be celebrating the </a:t>
            </a:r>
            <a:r>
              <a:rPr lang="en-US" sz="2400" dirty="0" smtClean="0">
                <a:latin typeface="Footlight MT Light" panose="0204060206030A020304" pitchFamily="18" charset="0"/>
                <a:cs typeface="Times New Roman" panose="02020603050405020304" pitchFamily="18" charset="0"/>
              </a:rPr>
              <a:t>Feast </a:t>
            </a:r>
            <a:r>
              <a:rPr lang="en-US" sz="2400" dirty="0">
                <a:latin typeface="Footlight MT Light" panose="0204060206030A020304" pitchFamily="18" charset="0"/>
                <a:cs typeface="Times New Roman" panose="02020603050405020304" pitchFamily="18" charset="0"/>
              </a:rPr>
              <a:t>of Sukkoth in Judea to the Jerusalem </a:t>
            </a:r>
            <a:r>
              <a:rPr lang="en-US" sz="2400" dirty="0" smtClean="0">
                <a:latin typeface="Footlight MT Light" panose="0204060206030A020304" pitchFamily="18" charset="0"/>
                <a:cs typeface="Times New Roman" panose="02020603050405020304" pitchFamily="18" charset="0"/>
              </a:rPr>
              <a:t>area based on </a:t>
            </a:r>
            <a:r>
              <a:rPr lang="en-US" sz="2400" dirty="0">
                <a:latin typeface="Footlight MT Light" panose="0204060206030A020304" pitchFamily="18" charset="0"/>
                <a:cs typeface="Times New Roman" panose="02020603050405020304" pitchFamily="18" charset="0"/>
              </a:rPr>
              <a:t>S</a:t>
            </a:r>
            <a:r>
              <a:rPr lang="en-US" sz="2400" dirty="0" smtClean="0">
                <a:latin typeface="Footlight MT Light" panose="0204060206030A020304" pitchFamily="18" charset="0"/>
                <a:cs typeface="Times New Roman" panose="02020603050405020304" pitchFamily="18" charset="0"/>
              </a:rPr>
              <a:t>cripture that the Jews were to come to Jerusalem on Sukkoth as one of the requirements three times in the year they were to go there and to not appear empty handed, in which they would bring money. This is taken from the book of Deuteronomy</a:t>
            </a:r>
            <a:endParaRPr 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67979004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50584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400" dirty="0" smtClean="0">
                <a:solidFill>
                  <a:srgbClr val="FFFF00"/>
                </a:solidFill>
                <a:latin typeface="Footlight MT Light" panose="0204060206030A020304" pitchFamily="18" charset="0"/>
                <a:cs typeface="Times New Roman" panose="02020603050405020304" pitchFamily="18" charset="0"/>
              </a:rPr>
              <a:t>Deuteronomy </a:t>
            </a:r>
            <a:r>
              <a:rPr lang="en-US" sz="2400" dirty="0">
                <a:solidFill>
                  <a:srgbClr val="FFFF00"/>
                </a:solidFill>
                <a:latin typeface="Footlight MT Light" panose="0204060206030A020304" pitchFamily="18" charset="0"/>
                <a:cs typeface="Times New Roman" panose="02020603050405020304" pitchFamily="18" charset="0"/>
              </a:rPr>
              <a:t>16:16</a:t>
            </a:r>
            <a:r>
              <a:rPr lang="en-US" sz="2400" dirty="0">
                <a:latin typeface="Footlight MT Light" panose="0204060206030A020304" pitchFamily="18" charset="0"/>
                <a:cs typeface="Times New Roman" panose="02020603050405020304" pitchFamily="18" charset="0"/>
              </a:rPr>
              <a:t> </a:t>
            </a:r>
            <a:r>
              <a:rPr lang="en-US" sz="2400" dirty="0">
                <a:latin typeface="Footlight MT Light"/>
              </a:rPr>
              <a:t>Three times in the year, all of your males shall be seen toward </a:t>
            </a:r>
            <a:r>
              <a:rPr lang="en-US" sz="2800" b="1" dirty="0">
                <a:solidFill>
                  <a:srgbClr val="FF0000"/>
                </a:solidFill>
                <a:latin typeface="OLBHEB"/>
              </a:rPr>
              <a:t>ta</a:t>
            </a:r>
            <a:r>
              <a:rPr lang="en-US" sz="2400" dirty="0">
                <a:latin typeface="Times New Roman"/>
              </a:rPr>
              <a:t>-</a:t>
            </a:r>
            <a:r>
              <a:rPr lang="en-US" sz="2400" dirty="0">
                <a:latin typeface="Footlight MT Light"/>
              </a:rPr>
              <a:t>the Face of </a:t>
            </a:r>
            <a:r>
              <a:rPr lang="en-US" sz="2400" b="1" dirty="0">
                <a:latin typeface="OLBHEB"/>
              </a:rPr>
              <a:t>hwhy</a:t>
            </a:r>
            <a:r>
              <a:rPr lang="en-US" sz="2400" dirty="0">
                <a:latin typeface="Footlight MT Light"/>
              </a:rPr>
              <a:t>, your Elohim, in the Place which shall be chosen; in the Feast of the Unleavened Bread, and in the Feast of the Weeks, and in the Feast of the Sukkoth (Tabernacles): and shall not be seen empty toward </a:t>
            </a:r>
            <a:r>
              <a:rPr lang="en-US" sz="2800" b="1" dirty="0">
                <a:solidFill>
                  <a:srgbClr val="FF0000"/>
                </a:solidFill>
                <a:latin typeface="OLBHEB"/>
              </a:rPr>
              <a:t>ta</a:t>
            </a:r>
            <a:r>
              <a:rPr lang="en-US" sz="2400" dirty="0">
                <a:latin typeface="Times New Roman"/>
              </a:rPr>
              <a:t>-</a:t>
            </a:r>
            <a:r>
              <a:rPr lang="en-US" sz="2400" dirty="0">
                <a:latin typeface="Footlight MT Light"/>
              </a:rPr>
              <a:t>the Face of </a:t>
            </a:r>
            <a:r>
              <a:rPr lang="en-US" sz="2400" b="1" dirty="0">
                <a:latin typeface="OLBHEB"/>
              </a:rPr>
              <a:t>hwhy</a:t>
            </a:r>
            <a:r>
              <a:rPr lang="en-US" sz="2400" dirty="0">
                <a:latin typeface="Footlight MT Light"/>
              </a:rPr>
              <a:t>: 17 a man according to the gift of his hand, according to the blessing of </a:t>
            </a:r>
            <a:r>
              <a:rPr lang="en-US" sz="2400" b="1" dirty="0">
                <a:latin typeface="OLBHEB"/>
              </a:rPr>
              <a:t>hwhy</a:t>
            </a:r>
            <a:r>
              <a:rPr lang="en-US" sz="2400" dirty="0">
                <a:latin typeface="Footlight MT Light"/>
              </a:rPr>
              <a:t>, your Elohim, which was given to you</a:t>
            </a:r>
            <a:r>
              <a:rPr lang="en-US" sz="2400" dirty="0" smtClean="0">
                <a:latin typeface="Footlight MT Light"/>
              </a:rPr>
              <a:t>.</a:t>
            </a:r>
            <a:endParaRPr lang="en-US" sz="2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757489112"/>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cap="all" spc="300" dirty="0" smtClean="0">
                <a:solidFill>
                  <a:prstClr val="white"/>
                </a:solidFill>
                <a:latin typeface="Footlight MT Light" panose="0204060206030A020304" pitchFamily="18" charset="0"/>
                <a:cs typeface="Times New Roman" panose="02020603050405020304" pitchFamily="18" charset="0"/>
              </a:rPr>
              <a:t>T</a:t>
            </a: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71513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smtClean="0">
                <a:latin typeface="Footlight MT Light" panose="0204060206030A020304" pitchFamily="18" charset="0"/>
                <a:cs typeface="Times New Roman" panose="02020603050405020304" pitchFamily="18" charset="0"/>
              </a:rPr>
              <a:t>Caesar </a:t>
            </a:r>
            <a:r>
              <a:rPr lang="en-US" sz="3200" dirty="0" err="1" smtClean="0">
                <a:latin typeface="Footlight MT Light" panose="0204060206030A020304" pitchFamily="18" charset="0"/>
                <a:cs typeface="Times New Roman" panose="02020603050405020304" pitchFamily="18" charset="0"/>
              </a:rPr>
              <a:t>Agustus</a:t>
            </a:r>
            <a:r>
              <a:rPr lang="en-US" sz="3200" dirty="0" smtClean="0">
                <a:latin typeface="Footlight MT Light" panose="0204060206030A020304" pitchFamily="18" charset="0"/>
                <a:cs typeface="Times New Roman" panose="02020603050405020304" pitchFamily="18" charset="0"/>
              </a:rPr>
              <a:t> could have been </a:t>
            </a:r>
            <a:r>
              <a:rPr lang="en-US" sz="3200" dirty="0">
                <a:latin typeface="Footlight MT Light" panose="0204060206030A020304" pitchFamily="18" charset="0"/>
                <a:cs typeface="Times New Roman" panose="02020603050405020304" pitchFamily="18" charset="0"/>
              </a:rPr>
              <a:t>advised that it would be a convenience to tax </a:t>
            </a:r>
            <a:r>
              <a:rPr lang="en-US" sz="3200" dirty="0" smtClean="0">
                <a:latin typeface="Footlight MT Light" panose="0204060206030A020304" pitchFamily="18" charset="0"/>
                <a:cs typeface="Times New Roman" panose="02020603050405020304" pitchFamily="18" charset="0"/>
              </a:rPr>
              <a:t>all of </a:t>
            </a:r>
            <a:r>
              <a:rPr lang="en-US" sz="3200" dirty="0">
                <a:latin typeface="Footlight MT Light" panose="0204060206030A020304" pitchFamily="18" charset="0"/>
                <a:cs typeface="Times New Roman" panose="02020603050405020304" pitchFamily="18" charset="0"/>
              </a:rPr>
              <a:t>the Jews while they </a:t>
            </a:r>
            <a:r>
              <a:rPr lang="en-US" sz="3200" dirty="0" smtClean="0">
                <a:latin typeface="Footlight MT Light" panose="0204060206030A020304" pitchFamily="18" charset="0"/>
                <a:cs typeface="Times New Roman" panose="02020603050405020304" pitchFamily="18" charset="0"/>
              </a:rPr>
              <a:t>were all together in Judea </a:t>
            </a:r>
            <a:r>
              <a:rPr lang="en-US" sz="3200" dirty="0">
                <a:latin typeface="Footlight MT Light" panose="0204060206030A020304" pitchFamily="18" charset="0"/>
                <a:cs typeface="Times New Roman" panose="02020603050405020304" pitchFamily="18" charset="0"/>
              </a:rPr>
              <a:t>and </a:t>
            </a:r>
            <a:r>
              <a:rPr lang="en-US" sz="3200" dirty="0" smtClean="0">
                <a:latin typeface="Footlight MT Light" panose="0204060206030A020304" pitchFamily="18" charset="0"/>
                <a:cs typeface="Times New Roman" panose="02020603050405020304" pitchFamily="18" charset="0"/>
              </a:rPr>
              <a:t>not be spread out to retrieve the taxes </a:t>
            </a:r>
            <a:r>
              <a:rPr lang="en-US" sz="3200" dirty="0">
                <a:latin typeface="Footlight MT Light" panose="0204060206030A020304" pitchFamily="18" charset="0"/>
                <a:cs typeface="Times New Roman" panose="02020603050405020304" pitchFamily="18" charset="0"/>
              </a:rPr>
              <a:t>in </a:t>
            </a:r>
            <a:r>
              <a:rPr lang="en-US" sz="3200" dirty="0" smtClean="0">
                <a:latin typeface="Footlight MT Light" panose="0204060206030A020304" pitchFamily="18" charset="0"/>
                <a:cs typeface="Times New Roman" panose="02020603050405020304" pitchFamily="18" charset="0"/>
              </a:rPr>
              <a:t>both in Judea and in Samaria, thus saving manual labor and money for the government.</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17935268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60433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600" dirty="0" smtClean="0">
                <a:latin typeface="Footlight MT Light" panose="0204060206030A020304" pitchFamily="18" charset="0"/>
                <a:cs typeface="Times New Roman" panose="02020603050405020304" pitchFamily="18" charset="0"/>
              </a:rPr>
              <a:t>We need to remember that the majority who went to Judea were all from the Southern house of Judah in which Joseph was of the house of David in Bethlehem). Most of the Northern House of Israel/Ephraim/Joseph were exiled from the land over 720 years prior, and were scattered throughout the nations, and about all of the remnant who were the Samaritans were not allowed to go to Jerusalem.</a:t>
            </a:r>
            <a:endParaRPr lang="en-US" sz="2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1668367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3780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#12: Luke 2:1-7</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a:latin typeface="Footlight MT Light" panose="0204060206030A020304" pitchFamily="18" charset="0"/>
                <a:cs typeface="Times New Roman" panose="02020603050405020304" pitchFamily="18" charset="0"/>
              </a:rPr>
              <a:t>Mark </a:t>
            </a:r>
            <a:r>
              <a:rPr lang="en-US" sz="3200" dirty="0" err="1">
                <a:latin typeface="Footlight MT Light" panose="0204060206030A020304" pitchFamily="18" charset="0"/>
                <a:cs typeface="Times New Roman" panose="02020603050405020304" pitchFamily="18" charset="0"/>
              </a:rPr>
              <a:t>Biltz</a:t>
            </a:r>
            <a:r>
              <a:rPr lang="en-US" sz="3200" dirty="0">
                <a:latin typeface="Footlight MT Light" panose="0204060206030A020304" pitchFamily="18" charset="0"/>
                <a:cs typeface="Times New Roman" panose="02020603050405020304" pitchFamily="18" charset="0"/>
              </a:rPr>
              <a:t> of </a:t>
            </a:r>
            <a:r>
              <a:rPr lang="en-US" sz="3200" u="sng" dirty="0">
                <a:latin typeface="Footlight MT Light" panose="0204060206030A020304" pitchFamily="18" charset="0"/>
                <a:cs typeface="Times New Roman" panose="02020603050405020304" pitchFamily="18" charset="0"/>
              </a:rPr>
              <a:t>El </a:t>
            </a:r>
            <a:r>
              <a:rPr lang="en-US" sz="3200" u="sng" dirty="0" err="1">
                <a:latin typeface="Footlight MT Light" panose="0204060206030A020304" pitchFamily="18" charset="0"/>
                <a:cs typeface="Times New Roman" panose="02020603050405020304" pitchFamily="18" charset="0"/>
              </a:rPr>
              <a:t>Shaddai</a:t>
            </a:r>
            <a:r>
              <a:rPr lang="en-US" sz="3200" u="sng" dirty="0">
                <a:latin typeface="Footlight MT Light" panose="0204060206030A020304" pitchFamily="18" charset="0"/>
                <a:cs typeface="Times New Roman" panose="02020603050405020304" pitchFamily="18" charset="0"/>
              </a:rPr>
              <a:t> Ministries</a:t>
            </a:r>
            <a:r>
              <a:rPr lang="en-US" sz="3200" dirty="0">
                <a:latin typeface="Footlight MT Light" panose="0204060206030A020304" pitchFamily="18" charset="0"/>
                <a:cs typeface="Times New Roman" panose="02020603050405020304" pitchFamily="18" charset="0"/>
              </a:rPr>
              <a:t> noted that the reason there was no room in the inn, because the children of Israel were there for the Feast of Sukkoth.</a:t>
            </a:r>
          </a:p>
        </p:txBody>
      </p:sp>
    </p:spTree>
    <p:extLst>
      <p:ext uri="{BB962C8B-B14F-4D97-AF65-F5344CB8AC3E}">
        <p14:creationId xmlns:p14="http://schemas.microsoft.com/office/powerpoint/2010/main" val="217221173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043492" y="1928929"/>
            <a:ext cx="10058400" cy="3046988"/>
          </a:xfrm>
          <a:prstGeom prst="rect">
            <a:avLst/>
          </a:prstGeom>
          <a:noFill/>
        </p:spPr>
        <p:txBody>
          <a:bodyPr wrap="square" rtlCol="0">
            <a:spAutoFit/>
          </a:bodyPr>
          <a:lstStyle/>
          <a:p>
            <a:pPr lvl="0" algn="ctr"/>
            <a:r>
              <a:rPr lang="en-US" sz="9600" dirty="0" smtClean="0">
                <a:solidFill>
                  <a:srgbClr val="00B050"/>
                </a:solidFill>
                <a:latin typeface="Footlight MT Light" panose="0204060206030A020304" pitchFamily="18" charset="0"/>
                <a:cs typeface="Times New Roman" panose="02020603050405020304" pitchFamily="18" charset="0"/>
              </a:rPr>
              <a:t>SOURCE NUMBER THIRTEEN:</a:t>
            </a:r>
            <a:endParaRPr lang="en-US" sz="8000"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365023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16429" y="2558143"/>
            <a:ext cx="10591800" cy="1569660"/>
          </a:xfrm>
          <a:prstGeom prst="rect">
            <a:avLst/>
          </a:prstGeom>
          <a:noFill/>
        </p:spPr>
        <p:txBody>
          <a:bodyPr wrap="square" rtlCol="0">
            <a:spAutoFit/>
          </a:bodyPr>
          <a:lstStyle/>
          <a:p>
            <a:pPr algn="ctr"/>
            <a:r>
              <a:rPr lang="en-US" sz="9600" dirty="0">
                <a:solidFill>
                  <a:srgbClr val="FFFF00"/>
                </a:solidFill>
                <a:latin typeface="Footlight MT Light" panose="0204060206030A020304" pitchFamily="18" charset="0"/>
                <a:cs typeface="Times New Roman" panose="02020603050405020304" pitchFamily="18" charset="0"/>
              </a:rPr>
              <a:t>John 7:2, 14, 21-23</a:t>
            </a:r>
          </a:p>
        </p:txBody>
      </p:sp>
    </p:spTree>
    <p:extLst>
      <p:ext uri="{BB962C8B-B14F-4D97-AF65-F5344CB8AC3E}">
        <p14:creationId xmlns:p14="http://schemas.microsoft.com/office/powerpoint/2010/main" val="2110938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416320"/>
          </a:xfrm>
          <a:prstGeom prst="rect">
            <a:avLst/>
          </a:prstGeom>
          <a:noFill/>
        </p:spPr>
        <p:txBody>
          <a:bodyPr wrap="square" rtlCol="0">
            <a:spAutoFit/>
          </a:bodyPr>
          <a:lstStyle/>
          <a:p>
            <a:pPr algn="ctr">
              <a:lnSpc>
                <a:spcPct val="150000"/>
              </a:lnSpc>
            </a:pPr>
            <a:r>
              <a:rPr lang="en-US" sz="2400" dirty="0" smtClean="0">
                <a:solidFill>
                  <a:srgbClr val="FFFF00"/>
                </a:solidFill>
                <a:latin typeface="Footlight MT Light" panose="0204060206030A020304" pitchFamily="18" charset="0"/>
                <a:cs typeface="Times New Roman" panose="02020603050405020304" pitchFamily="18" charset="0"/>
              </a:rPr>
              <a:t>Leviticus </a:t>
            </a:r>
            <a:r>
              <a:rPr lang="en-US" sz="2400" dirty="0">
                <a:solidFill>
                  <a:srgbClr val="FFFF00"/>
                </a:solidFill>
                <a:latin typeface="Footlight MT Light" panose="0204060206030A020304" pitchFamily="18" charset="0"/>
                <a:cs typeface="Times New Roman" panose="02020603050405020304" pitchFamily="18" charset="0"/>
              </a:rPr>
              <a:t>12:4 </a:t>
            </a:r>
            <a:r>
              <a:rPr lang="en-US" sz="2400" dirty="0">
                <a:latin typeface="Footlight MT Light"/>
              </a:rPr>
              <a:t>And of thirty days and three days, she shall dwell in the blood of her purification; she shall not touch on any Holy Thing, and she shall not go to the Sanctuary until the days of her purification are fulfilled.... 6 And in the fulfillment of the days of her purification for a son or for a daughter, she shall bring a lamb of a son of his year for an Elevation Offering, and a son of a dove or a turtledove for a Sin Offering to the Entrance of the Tent of Appointment to the Priest</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2462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976473"/>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200" dirty="0">
                <a:latin typeface="Footlight MT Light"/>
              </a:rPr>
              <a:t>2 Now the Jews' Feast of Tabernacles was at hand.... 14 Now about the midst of the </a:t>
            </a:r>
            <a:r>
              <a:rPr lang="en-US" sz="3200" dirty="0" smtClean="0">
                <a:latin typeface="Footlight MT Light"/>
              </a:rPr>
              <a:t>Feast,</a:t>
            </a:r>
            <a:r>
              <a:rPr lang="en-US" sz="3200" dirty="0">
                <a:latin typeface="Footlight MT Light" panose="0204060206030A020304" pitchFamily="18" charset="0"/>
              </a:rPr>
              <a:t> Yeshua went up into the Temple, and taught.... 21 Yeshua answered and said unto them, I have done one Work, and ye all marvel. </a:t>
            </a:r>
            <a:endParaRPr lang="en-US" sz="32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36740030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116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panose="0204060206030A020304" pitchFamily="18" charset="0"/>
              </a:rPr>
              <a:t>22 Moses therefore gave unto you </a:t>
            </a:r>
            <a:r>
              <a:rPr lang="en-US" sz="2800" dirty="0" smtClean="0">
                <a:latin typeface="Footlight MT Light" panose="0204060206030A020304" pitchFamily="18" charset="0"/>
              </a:rPr>
              <a:t>Circumcision</a:t>
            </a:r>
            <a:r>
              <a:rPr lang="en-US" sz="2800" dirty="0">
                <a:latin typeface="Footlight MT Light" panose="0204060206030A020304" pitchFamily="18" charset="0"/>
              </a:rPr>
              <a:t>; (not because it is of Moses, but of the fathers;) and ye on the </a:t>
            </a:r>
            <a:r>
              <a:rPr lang="en-US" sz="2800" dirty="0" err="1">
                <a:latin typeface="Footlight MT Light" panose="0204060206030A020304" pitchFamily="18" charset="0"/>
              </a:rPr>
              <a:t>Shabbath</a:t>
            </a:r>
            <a:r>
              <a:rPr lang="en-US" sz="2800" dirty="0">
                <a:latin typeface="Footlight MT Light" panose="0204060206030A020304" pitchFamily="18" charset="0"/>
              </a:rPr>
              <a:t> day circumcise a man. 23 If a man on the </a:t>
            </a:r>
            <a:r>
              <a:rPr lang="en-US" sz="2800" dirty="0" err="1">
                <a:latin typeface="Footlight MT Light" panose="0204060206030A020304" pitchFamily="18" charset="0"/>
              </a:rPr>
              <a:t>Shabbath</a:t>
            </a:r>
            <a:r>
              <a:rPr lang="en-US" sz="2800" dirty="0">
                <a:latin typeface="Footlight MT Light" panose="0204060206030A020304" pitchFamily="18" charset="0"/>
              </a:rPr>
              <a:t> day receive circumcision, that the Torah of Moses should not be broken; are ye angry at Me, because I have made a man every whit whole on the </a:t>
            </a:r>
            <a:r>
              <a:rPr lang="en-US" sz="2800" dirty="0" err="1">
                <a:latin typeface="Footlight MT Light" panose="0204060206030A020304" pitchFamily="18" charset="0"/>
              </a:rPr>
              <a:t>Shabbath</a:t>
            </a:r>
            <a:r>
              <a:rPr lang="en-US" sz="2800" dirty="0">
                <a:latin typeface="Footlight MT Light" panose="0204060206030A020304" pitchFamily="18" charset="0"/>
              </a:rPr>
              <a:t> Day</a:t>
            </a:r>
            <a:r>
              <a:rPr lang="en-US" sz="2800" dirty="0" smtClean="0">
                <a:latin typeface="Footlight MT Light" panose="0204060206030A020304" pitchFamily="18" charset="0"/>
              </a:rPr>
              <a:t>?</a:t>
            </a:r>
            <a:endParaRPr lang="en-US" sz="28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6139499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22908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ts val="670"/>
              </a:spcBef>
            </a:pPr>
            <a:r>
              <a:rPr lang="en-US" sz="3200" dirty="0" smtClean="0">
                <a:latin typeface="Footlight MT Light" panose="0204060206030A020304" pitchFamily="18" charset="0"/>
                <a:ea typeface="Times New Roman" panose="02020603050405020304" pitchFamily="18" charset="0"/>
              </a:rPr>
              <a:t>Yeshua was at Jerusalem during the Feast of Sukkoth as it is commanded for all of the males to do, which is noted in the book of Exodus and Deuteronomy</a:t>
            </a:r>
            <a:endParaRPr lang="en-US" sz="3200" dirty="0">
              <a:effectLst/>
              <a:latin typeface="Footlight MT Light" panose="0204060206030A020304" pitchFamily="18" charset="0"/>
              <a:ea typeface="Times New Roman" panose="02020603050405020304" pitchFamily="18" charset="0"/>
            </a:endParaRPr>
          </a:p>
        </p:txBody>
      </p:sp>
    </p:spTree>
    <p:extLst>
      <p:ext uri="{BB962C8B-B14F-4D97-AF65-F5344CB8AC3E}">
        <p14:creationId xmlns:p14="http://schemas.microsoft.com/office/powerpoint/2010/main" val="52300021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4752"/>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ts val="670"/>
              </a:spcBef>
            </a:pPr>
            <a:r>
              <a:rPr lang="en-US" sz="2000" dirty="0">
                <a:solidFill>
                  <a:srgbClr val="FFFF00"/>
                </a:solidFill>
                <a:latin typeface="Footlight MT Light"/>
              </a:rPr>
              <a:t>Exodus 23:14</a:t>
            </a:r>
            <a:r>
              <a:rPr lang="en-US" sz="2000" dirty="0">
                <a:latin typeface="Footlight MT Light"/>
              </a:rPr>
              <a:t> Three times you will feast to Me in the year. 15 You will keep </a:t>
            </a:r>
            <a:r>
              <a:rPr lang="en-US" sz="2000" b="1" dirty="0">
                <a:solidFill>
                  <a:srgbClr val="FF0000"/>
                </a:solidFill>
                <a:latin typeface="OLBHEB"/>
              </a:rPr>
              <a:t>ta</a:t>
            </a:r>
            <a:r>
              <a:rPr lang="en-US" sz="2000" dirty="0">
                <a:latin typeface="Times New Roman"/>
              </a:rPr>
              <a:t> </a:t>
            </a:r>
            <a:r>
              <a:rPr lang="en-US" sz="2000" dirty="0">
                <a:latin typeface="Footlight MT Light"/>
              </a:rPr>
              <a:t>the Feast of the Unleavened Bread: seven days you will eat unleavened bread as which I have commanded you to the Appointed Time of the month of the Aviv; for on him, you came out from Egypt: and they shall not appear My Face empty: 16 And the Feast of the Harvest, the </a:t>
            </a:r>
            <a:r>
              <a:rPr lang="en-US" sz="2000" dirty="0" err="1" smtClean="0">
                <a:latin typeface="Footlight MT Light"/>
              </a:rPr>
              <a:t>firstfruits</a:t>
            </a:r>
            <a:r>
              <a:rPr lang="en-US" sz="2000" dirty="0" smtClean="0">
                <a:latin typeface="Footlight MT Light"/>
              </a:rPr>
              <a:t> </a:t>
            </a:r>
            <a:r>
              <a:rPr lang="en-US" sz="2000" dirty="0">
                <a:latin typeface="Footlight MT Light"/>
              </a:rPr>
              <a:t>of your labors, which you have sown in the field: and the Feast of the Ingathering in the going out of the year in your gathering </a:t>
            </a:r>
            <a:r>
              <a:rPr lang="en-US" sz="2000" b="1" dirty="0">
                <a:solidFill>
                  <a:srgbClr val="FF0000"/>
                </a:solidFill>
                <a:latin typeface="OLBHEB"/>
              </a:rPr>
              <a:t>ta</a:t>
            </a:r>
            <a:r>
              <a:rPr lang="en-US" sz="2000" dirty="0">
                <a:latin typeface="Times New Roman"/>
              </a:rPr>
              <a:t>-</a:t>
            </a:r>
            <a:r>
              <a:rPr lang="en-US" sz="2000" dirty="0">
                <a:latin typeface="Footlight MT Light"/>
              </a:rPr>
              <a:t>your work from the field. 17 Three times in the year shall all of your males appear to the Face of the </a:t>
            </a:r>
            <a:r>
              <a:rPr lang="en-US" sz="2000" dirty="0" err="1">
                <a:latin typeface="Footlight MT Light"/>
              </a:rPr>
              <a:t>Adon</a:t>
            </a:r>
            <a:r>
              <a:rPr lang="en-US" sz="2000" dirty="0">
                <a:latin typeface="Footlight MT Light"/>
              </a:rPr>
              <a:t> </a:t>
            </a:r>
            <a:r>
              <a:rPr lang="en-US" sz="2000" b="1" dirty="0">
                <a:latin typeface="OLBHEB"/>
              </a:rPr>
              <a:t>hwhy</a:t>
            </a:r>
            <a:r>
              <a:rPr lang="en-US" sz="2000" dirty="0" smtClean="0">
                <a:latin typeface="Footlight MT Light"/>
              </a:rPr>
              <a:t>.</a:t>
            </a:r>
            <a:endParaRPr lang="en-US" sz="2000" dirty="0">
              <a:effectLst/>
              <a:latin typeface="Footlight MT Light" panose="0204060206030A020304" pitchFamily="18" charset="0"/>
              <a:ea typeface="Times New Roman" panose="02020603050405020304" pitchFamily="18" charset="0"/>
            </a:endParaRPr>
          </a:p>
        </p:txBody>
      </p:sp>
    </p:spTree>
    <p:extLst>
      <p:ext uri="{BB962C8B-B14F-4D97-AF65-F5344CB8AC3E}">
        <p14:creationId xmlns:p14="http://schemas.microsoft.com/office/powerpoint/2010/main" val="3387636542"/>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521751"/>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ts val="670"/>
              </a:spcBef>
            </a:pPr>
            <a:r>
              <a:rPr lang="en-US" sz="2400" dirty="0">
                <a:solidFill>
                  <a:srgbClr val="FFFF00"/>
                </a:solidFill>
                <a:latin typeface="Footlight MT Light"/>
              </a:rPr>
              <a:t>Deuteronomy 16:16</a:t>
            </a:r>
            <a:r>
              <a:rPr lang="en-US" sz="2400" dirty="0">
                <a:latin typeface="Footlight MT Light"/>
              </a:rPr>
              <a:t> Three times in the year, all of your males shall be seen toward </a:t>
            </a:r>
            <a:r>
              <a:rPr lang="en-US" sz="2800" b="1" dirty="0">
                <a:solidFill>
                  <a:srgbClr val="FF0000"/>
                </a:solidFill>
                <a:latin typeface="OLBHEB"/>
              </a:rPr>
              <a:t>ta</a:t>
            </a:r>
            <a:r>
              <a:rPr lang="en-US" sz="2400" dirty="0">
                <a:latin typeface="Times New Roman"/>
              </a:rPr>
              <a:t>-</a:t>
            </a:r>
            <a:r>
              <a:rPr lang="en-US" sz="2400" dirty="0">
                <a:latin typeface="Footlight MT Light"/>
              </a:rPr>
              <a:t>the Face of </a:t>
            </a:r>
            <a:r>
              <a:rPr lang="en-US" sz="2400" b="1" dirty="0">
                <a:latin typeface="OLBHEB"/>
              </a:rPr>
              <a:t>hwhy</a:t>
            </a:r>
            <a:r>
              <a:rPr lang="en-US" sz="2400" dirty="0">
                <a:latin typeface="Footlight MT Light"/>
              </a:rPr>
              <a:t>, your Elohim, in the Place which shall be chosen; in the Feast of the Unleavened Bread, and in the Feast of the Weeks, and in the Feast of the Sukkoth (Tabernacles): and shall not be seen empty toward </a:t>
            </a:r>
            <a:r>
              <a:rPr lang="en-US" sz="2800" b="1" dirty="0">
                <a:solidFill>
                  <a:srgbClr val="FF0000"/>
                </a:solidFill>
                <a:latin typeface="OLBHEB"/>
              </a:rPr>
              <a:t>ta</a:t>
            </a:r>
            <a:r>
              <a:rPr lang="en-US" sz="2400" dirty="0">
                <a:latin typeface="Times New Roman"/>
              </a:rPr>
              <a:t>-</a:t>
            </a:r>
            <a:r>
              <a:rPr lang="en-US" sz="2400" dirty="0">
                <a:latin typeface="Footlight MT Light"/>
              </a:rPr>
              <a:t>the Face of </a:t>
            </a:r>
            <a:r>
              <a:rPr lang="en-US" sz="2400" b="1" dirty="0">
                <a:latin typeface="OLBHEB"/>
              </a:rPr>
              <a:t>hwhy</a:t>
            </a:r>
            <a:r>
              <a:rPr lang="en-US" sz="2400" dirty="0">
                <a:latin typeface="Footlight MT Light"/>
              </a:rPr>
              <a:t>: 17 a man according to the gift of his hand, according to the blessing of </a:t>
            </a:r>
            <a:r>
              <a:rPr lang="en-US" sz="2400" b="1" dirty="0">
                <a:latin typeface="OLBHEB"/>
              </a:rPr>
              <a:t>hwhy</a:t>
            </a:r>
            <a:r>
              <a:rPr lang="en-US" sz="2400" dirty="0">
                <a:latin typeface="Footlight MT Light"/>
              </a:rPr>
              <a:t>, your Elohim, which was given to you</a:t>
            </a:r>
            <a:r>
              <a:rPr lang="en-US" sz="2400" dirty="0" smtClean="0">
                <a:latin typeface="Footlight MT Light"/>
              </a:rPr>
              <a:t>.</a:t>
            </a:r>
            <a:endParaRPr lang="en-US" sz="2200" dirty="0">
              <a:effectLst/>
              <a:latin typeface="Footlight MT Light" panose="0204060206030A020304" pitchFamily="18" charset="0"/>
              <a:ea typeface="Times New Roman" panose="02020603050405020304" pitchFamily="18" charset="0"/>
            </a:endParaRPr>
          </a:p>
        </p:txBody>
      </p:sp>
    </p:spTree>
    <p:extLst>
      <p:ext uri="{BB962C8B-B14F-4D97-AF65-F5344CB8AC3E}">
        <p14:creationId xmlns:p14="http://schemas.microsoft.com/office/powerpoint/2010/main" val="68359323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4752"/>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ts val="670"/>
              </a:spcBef>
            </a:pPr>
            <a:r>
              <a:rPr lang="en-US" sz="2800" dirty="0" smtClean="0">
                <a:latin typeface="Footlight MT Light" panose="0204060206030A020304" pitchFamily="18" charset="0"/>
                <a:ea typeface="Times New Roman" panose="02020603050405020304" pitchFamily="18" charset="0"/>
              </a:rPr>
              <a:t>By the time this Scripture source occurred, it </a:t>
            </a:r>
            <a:r>
              <a:rPr lang="en-US" sz="2800" dirty="0">
                <a:latin typeface="Footlight MT Light" panose="0204060206030A020304" pitchFamily="18" charset="0"/>
                <a:ea typeface="Times New Roman" panose="02020603050405020304" pitchFamily="18" charset="0"/>
              </a:rPr>
              <a:t>was half way </a:t>
            </a:r>
            <a:r>
              <a:rPr lang="en-US" sz="2800" dirty="0" smtClean="0">
                <a:latin typeface="Footlight MT Light" panose="0204060206030A020304" pitchFamily="18" charset="0"/>
                <a:ea typeface="Times New Roman" panose="02020603050405020304" pitchFamily="18" charset="0"/>
              </a:rPr>
              <a:t>into </a:t>
            </a:r>
            <a:r>
              <a:rPr lang="en-US" sz="2800" dirty="0">
                <a:latin typeface="Footlight MT Light" panose="0204060206030A020304" pitchFamily="18" charset="0"/>
                <a:ea typeface="Times New Roman" panose="02020603050405020304" pitchFamily="18" charset="0"/>
              </a:rPr>
              <a:t>the Feast of Sukkoth, which means it was on the fourth day, and based on </a:t>
            </a:r>
            <a:r>
              <a:rPr lang="en-US" sz="2800" dirty="0" smtClean="0">
                <a:latin typeface="Footlight MT Light" panose="0204060206030A020304" pitchFamily="18" charset="0"/>
                <a:ea typeface="Times New Roman" panose="02020603050405020304" pitchFamily="18" charset="0"/>
              </a:rPr>
              <a:t>this Scripture </a:t>
            </a:r>
            <a:r>
              <a:rPr lang="en-US" sz="2800" dirty="0">
                <a:latin typeface="Footlight MT Light" panose="0204060206030A020304" pitchFamily="18" charset="0"/>
                <a:ea typeface="Times New Roman" panose="02020603050405020304" pitchFamily="18" charset="0"/>
              </a:rPr>
              <a:t>account, this could have occurred on a regular </a:t>
            </a:r>
            <a:r>
              <a:rPr lang="en-US" sz="2800" dirty="0" err="1">
                <a:latin typeface="Footlight MT Light" panose="0204060206030A020304" pitchFamily="18" charset="0"/>
                <a:ea typeface="Times New Roman" panose="02020603050405020304" pitchFamily="18" charset="0"/>
              </a:rPr>
              <a:t>Shabbath</a:t>
            </a:r>
            <a:r>
              <a:rPr lang="en-US" sz="2800" dirty="0">
                <a:latin typeface="Footlight MT Light" panose="0204060206030A020304" pitchFamily="18" charset="0"/>
                <a:ea typeface="Times New Roman" panose="02020603050405020304" pitchFamily="18" charset="0"/>
              </a:rPr>
              <a:t> </a:t>
            </a:r>
            <a:r>
              <a:rPr lang="en-US" sz="2800" dirty="0" smtClean="0">
                <a:latin typeface="Footlight MT Light" panose="0204060206030A020304" pitchFamily="18" charset="0"/>
                <a:ea typeface="Times New Roman" panose="02020603050405020304" pitchFamily="18" charset="0"/>
              </a:rPr>
              <a:t>day. (According </a:t>
            </a:r>
            <a:r>
              <a:rPr lang="en-US" sz="2800" dirty="0">
                <a:latin typeface="Footlight MT Light" panose="0204060206030A020304" pitchFamily="18" charset="0"/>
                <a:ea typeface="Times New Roman" panose="02020603050405020304" pitchFamily="18" charset="0"/>
              </a:rPr>
              <a:t>to Scott Aaron of </a:t>
            </a:r>
            <a:r>
              <a:rPr lang="en-US" sz="2800" u="sng" dirty="0">
                <a:latin typeface="Footlight MT Light" panose="0204060206030A020304" pitchFamily="18" charset="0"/>
                <a:ea typeface="Times New Roman" panose="02020603050405020304" pitchFamily="18" charset="0"/>
              </a:rPr>
              <a:t>Zealous For </a:t>
            </a:r>
            <a:r>
              <a:rPr lang="en-US" sz="2800" u="sng" dirty="0" smtClean="0">
                <a:latin typeface="Footlight MT Light" panose="0204060206030A020304" pitchFamily="18" charset="0"/>
                <a:ea typeface="Times New Roman" panose="02020603050405020304" pitchFamily="18" charset="0"/>
              </a:rPr>
              <a:t>Zion</a:t>
            </a:r>
            <a:r>
              <a:rPr lang="en-US" sz="2800" dirty="0" smtClean="0">
                <a:latin typeface="Footlight MT Light" panose="0204060206030A020304" pitchFamily="18" charset="0"/>
                <a:ea typeface="Times New Roman" panose="02020603050405020304" pitchFamily="18" charset="0"/>
              </a:rPr>
              <a:t>, it </a:t>
            </a:r>
            <a:r>
              <a:rPr lang="en-US" sz="2800" dirty="0">
                <a:latin typeface="Footlight MT Light" panose="0204060206030A020304" pitchFamily="18" charset="0"/>
                <a:ea typeface="Times New Roman" panose="02020603050405020304" pitchFamily="18" charset="0"/>
              </a:rPr>
              <a:t>occurred on Tuesday </a:t>
            </a:r>
            <a:r>
              <a:rPr lang="en-US" sz="2800" dirty="0" smtClean="0">
                <a:latin typeface="Footlight MT Light" panose="0204060206030A020304" pitchFamily="18" charset="0"/>
                <a:ea typeface="Times New Roman" panose="02020603050405020304" pitchFamily="18" charset="0"/>
              </a:rPr>
              <a:t>day).</a:t>
            </a:r>
            <a:endParaRPr lang="en-US" sz="2400" dirty="0">
              <a:effectLst/>
              <a:latin typeface="Footlight MT Light" panose="0204060206030A020304" pitchFamily="18" charset="0"/>
              <a:ea typeface="Times New Roman" panose="02020603050405020304" pitchFamily="18" charset="0"/>
            </a:endParaRPr>
          </a:p>
        </p:txBody>
      </p:sp>
    </p:spTree>
    <p:extLst>
      <p:ext uri="{BB962C8B-B14F-4D97-AF65-F5344CB8AC3E}">
        <p14:creationId xmlns:p14="http://schemas.microsoft.com/office/powerpoint/2010/main" val="71604955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244752"/>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ts val="670"/>
              </a:spcBef>
            </a:pPr>
            <a:r>
              <a:rPr lang="en-US" sz="2800" dirty="0">
                <a:latin typeface="Footlight MT Light" panose="0204060206030A020304" pitchFamily="18" charset="0"/>
                <a:ea typeface="Times New Roman" panose="02020603050405020304" pitchFamily="18" charset="0"/>
              </a:rPr>
              <a:t>Nevertheless, Yeshua was making the Jews realize that they had to circumcise a male child who was born on a regular </a:t>
            </a:r>
            <a:r>
              <a:rPr lang="en-US" sz="2800" dirty="0" err="1">
                <a:latin typeface="Footlight MT Light" panose="0204060206030A020304" pitchFamily="18" charset="0"/>
                <a:ea typeface="Times New Roman" panose="02020603050405020304" pitchFamily="18" charset="0"/>
              </a:rPr>
              <a:t>Shabbath</a:t>
            </a:r>
            <a:r>
              <a:rPr lang="en-US" sz="2800" dirty="0">
                <a:latin typeface="Footlight MT Light" panose="0204060206030A020304" pitchFamily="18" charset="0"/>
                <a:ea typeface="Times New Roman" panose="02020603050405020304" pitchFamily="18" charset="0"/>
              </a:rPr>
              <a:t> on his eighth day of the life on a regular </a:t>
            </a:r>
            <a:r>
              <a:rPr lang="en-US" sz="2800" dirty="0" err="1">
                <a:latin typeface="Footlight MT Light" panose="0204060206030A020304" pitchFamily="18" charset="0"/>
                <a:ea typeface="Times New Roman" panose="02020603050405020304" pitchFamily="18" charset="0"/>
              </a:rPr>
              <a:t>Shabbath</a:t>
            </a:r>
            <a:r>
              <a:rPr lang="en-US" sz="2800" dirty="0">
                <a:latin typeface="Footlight MT Light" panose="0204060206030A020304" pitchFamily="18" charset="0"/>
                <a:ea typeface="Times New Roman" panose="02020603050405020304" pitchFamily="18" charset="0"/>
              </a:rPr>
              <a:t> in order for the Torah to not </a:t>
            </a:r>
            <a:r>
              <a:rPr lang="en-US" sz="2800" dirty="0" smtClean="0">
                <a:latin typeface="Footlight MT Light" panose="0204060206030A020304" pitchFamily="18" charset="0"/>
                <a:ea typeface="Times New Roman" panose="02020603050405020304" pitchFamily="18" charset="0"/>
              </a:rPr>
              <a:t>to be </a:t>
            </a:r>
            <a:r>
              <a:rPr lang="en-US" sz="2800" dirty="0">
                <a:latin typeface="Footlight MT Light" panose="0204060206030A020304" pitchFamily="18" charset="0"/>
                <a:ea typeface="Times New Roman" panose="02020603050405020304" pitchFamily="18" charset="0"/>
              </a:rPr>
              <a:t>broken, and if they didn't do it on a regular </a:t>
            </a:r>
            <a:r>
              <a:rPr lang="en-US" sz="2800" dirty="0" err="1">
                <a:latin typeface="Footlight MT Light" panose="0204060206030A020304" pitchFamily="18" charset="0"/>
                <a:ea typeface="Times New Roman" panose="02020603050405020304" pitchFamily="18" charset="0"/>
              </a:rPr>
              <a:t>Shabbath</a:t>
            </a:r>
            <a:r>
              <a:rPr lang="en-US" sz="2800" dirty="0">
                <a:latin typeface="Footlight MT Light" panose="0204060206030A020304" pitchFamily="18" charset="0"/>
                <a:ea typeface="Times New Roman" panose="02020603050405020304" pitchFamily="18" charset="0"/>
              </a:rPr>
              <a:t>, they would be breaking the Torah.</a:t>
            </a:r>
            <a:endParaRPr lang="en-US" sz="2400" dirty="0">
              <a:effectLst/>
              <a:latin typeface="Footlight MT Light" panose="0204060206030A020304" pitchFamily="18" charset="0"/>
              <a:ea typeface="Times New Roman" panose="02020603050405020304" pitchFamily="18" charset="0"/>
            </a:endParaRPr>
          </a:p>
        </p:txBody>
      </p:sp>
    </p:spTree>
    <p:extLst>
      <p:ext uri="{BB962C8B-B14F-4D97-AF65-F5344CB8AC3E}">
        <p14:creationId xmlns:p14="http://schemas.microsoft.com/office/powerpoint/2010/main" val="152144558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98585"/>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#13: John 7:2, 14, 21-23</a:t>
            </a:r>
            <a:endParaRPr lang="en-US" sz="3600" b="1" dirty="0">
              <a:solidFill>
                <a:srgbClr val="FFFF00"/>
              </a:solidFill>
              <a:latin typeface="Footlight MT Light" panose="0204060206030A020304" pitchFamily="18" charset="0"/>
              <a:cs typeface="Times New Roman" panose="02020603050405020304" pitchFamily="18" charset="0"/>
            </a:endParaRPr>
          </a:p>
          <a:p>
            <a:pPr algn="ctr">
              <a:lnSpc>
                <a:spcPct val="150000"/>
              </a:lnSpc>
              <a:spcBef>
                <a:spcPts val="670"/>
              </a:spcBef>
            </a:pPr>
            <a:r>
              <a:rPr lang="en-US" sz="2300" dirty="0">
                <a:latin typeface="Footlight MT Light" panose="0204060206030A020304" pitchFamily="18" charset="0"/>
                <a:ea typeface="Times New Roman" panose="02020603050405020304" pitchFamily="18" charset="0"/>
              </a:rPr>
              <a:t>Yeshua mentioned this to the Jews on a regular </a:t>
            </a:r>
            <a:r>
              <a:rPr lang="en-US" sz="2300" dirty="0" err="1">
                <a:latin typeface="Footlight MT Light" panose="0204060206030A020304" pitchFamily="18" charset="0"/>
                <a:ea typeface="Times New Roman" panose="02020603050405020304" pitchFamily="18" charset="0"/>
              </a:rPr>
              <a:t>Shabbath</a:t>
            </a:r>
            <a:r>
              <a:rPr lang="en-US" sz="2300" dirty="0">
                <a:latin typeface="Footlight MT Light" panose="0204060206030A020304" pitchFamily="18" charset="0"/>
                <a:ea typeface="Times New Roman" panose="02020603050405020304" pitchFamily="18" charset="0"/>
              </a:rPr>
              <a:t>, because He, Himself, could have been </a:t>
            </a:r>
            <a:r>
              <a:rPr lang="en-US" sz="2300" dirty="0" smtClean="0">
                <a:latin typeface="Footlight MT Light" panose="0204060206030A020304" pitchFamily="18" charset="0"/>
                <a:ea typeface="Times New Roman" panose="02020603050405020304" pitchFamily="18" charset="0"/>
              </a:rPr>
              <a:t>circumcised </a:t>
            </a:r>
            <a:r>
              <a:rPr lang="en-US" sz="2300" dirty="0">
                <a:latin typeface="Footlight MT Light" panose="0204060206030A020304" pitchFamily="18" charset="0"/>
                <a:ea typeface="Times New Roman" panose="02020603050405020304" pitchFamily="18" charset="0"/>
              </a:rPr>
              <a:t>on a regular </a:t>
            </a:r>
            <a:r>
              <a:rPr lang="en-US" sz="2300" dirty="0" err="1">
                <a:latin typeface="Footlight MT Light" panose="0204060206030A020304" pitchFamily="18" charset="0"/>
                <a:ea typeface="Times New Roman" panose="02020603050405020304" pitchFamily="18" charset="0"/>
              </a:rPr>
              <a:t>Shabbath</a:t>
            </a:r>
            <a:r>
              <a:rPr lang="en-US" sz="2300" dirty="0">
                <a:latin typeface="Footlight MT Light" panose="0204060206030A020304" pitchFamily="18" charset="0"/>
                <a:ea typeface="Times New Roman" panose="02020603050405020304" pitchFamily="18" charset="0"/>
              </a:rPr>
              <a:t>, which would have been the eighth day of his life during the day of the Solemn Assembly. Since Yeshua was born on the first day of Sukkoth, which was High </a:t>
            </a:r>
            <a:r>
              <a:rPr lang="en-US" sz="2300" dirty="0" err="1">
                <a:latin typeface="Footlight MT Light" panose="0204060206030A020304" pitchFamily="18" charset="0"/>
                <a:ea typeface="Times New Roman" panose="02020603050405020304" pitchFamily="18" charset="0"/>
              </a:rPr>
              <a:t>Shabbath</a:t>
            </a:r>
            <a:r>
              <a:rPr lang="en-US" sz="2300" dirty="0">
                <a:latin typeface="Footlight MT Light" panose="0204060206030A020304" pitchFamily="18" charset="0"/>
                <a:ea typeface="Times New Roman" panose="02020603050405020304" pitchFamily="18" charset="0"/>
              </a:rPr>
              <a:t>, He had to be circumcised on the eighth day on a High </a:t>
            </a:r>
            <a:r>
              <a:rPr lang="en-US" sz="2300" dirty="0" err="1">
                <a:latin typeface="Footlight MT Light" panose="0204060206030A020304" pitchFamily="18" charset="0"/>
                <a:ea typeface="Times New Roman" panose="02020603050405020304" pitchFamily="18" charset="0"/>
              </a:rPr>
              <a:t>Shabbath</a:t>
            </a:r>
            <a:r>
              <a:rPr lang="en-US" sz="2300" dirty="0">
                <a:latin typeface="Footlight MT Light" panose="0204060206030A020304" pitchFamily="18" charset="0"/>
                <a:ea typeface="Times New Roman" panose="02020603050405020304" pitchFamily="18" charset="0"/>
              </a:rPr>
              <a:t>, and both High </a:t>
            </a:r>
            <a:r>
              <a:rPr lang="en-US" sz="2300" dirty="0" err="1">
                <a:latin typeface="Footlight MT Light" panose="0204060206030A020304" pitchFamily="18" charset="0"/>
                <a:ea typeface="Times New Roman" panose="02020603050405020304" pitchFamily="18" charset="0"/>
              </a:rPr>
              <a:t>Shabbaths</a:t>
            </a:r>
            <a:r>
              <a:rPr lang="en-US" sz="2300" dirty="0">
                <a:latin typeface="Footlight MT Light" panose="0204060206030A020304" pitchFamily="18" charset="0"/>
                <a:ea typeface="Times New Roman" panose="02020603050405020304" pitchFamily="18" charset="0"/>
              </a:rPr>
              <a:t> </a:t>
            </a:r>
            <a:r>
              <a:rPr lang="en-US" sz="2300" dirty="0" smtClean="0">
                <a:latin typeface="Footlight MT Light" panose="0204060206030A020304" pitchFamily="18" charset="0"/>
                <a:ea typeface="Times New Roman" panose="02020603050405020304" pitchFamily="18" charset="0"/>
              </a:rPr>
              <a:t>during </a:t>
            </a:r>
            <a:r>
              <a:rPr lang="en-US" sz="2300" dirty="0" err="1" smtClean="0">
                <a:latin typeface="Footlight MT Light" panose="0204060206030A020304" pitchFamily="18" charset="0"/>
                <a:ea typeface="Times New Roman" panose="02020603050405020304" pitchFamily="18" charset="0"/>
              </a:rPr>
              <a:t>Yeshua’s</a:t>
            </a:r>
            <a:r>
              <a:rPr lang="en-US" sz="2300" dirty="0" smtClean="0">
                <a:latin typeface="Footlight MT Light" panose="0204060206030A020304" pitchFamily="18" charset="0"/>
                <a:ea typeface="Times New Roman" panose="02020603050405020304" pitchFamily="18" charset="0"/>
              </a:rPr>
              <a:t> first eight days of life on earth could have fallen </a:t>
            </a:r>
            <a:r>
              <a:rPr lang="en-US" sz="2300" dirty="0">
                <a:latin typeface="Footlight MT Light" panose="0204060206030A020304" pitchFamily="18" charset="0"/>
                <a:ea typeface="Times New Roman" panose="02020603050405020304" pitchFamily="18" charset="0"/>
              </a:rPr>
              <a:t>on the regular </a:t>
            </a:r>
            <a:r>
              <a:rPr lang="en-US" sz="2300" dirty="0" err="1">
                <a:latin typeface="Footlight MT Light" panose="0204060206030A020304" pitchFamily="18" charset="0"/>
                <a:ea typeface="Times New Roman" panose="02020603050405020304" pitchFamily="18" charset="0"/>
              </a:rPr>
              <a:t>Shabbaths</a:t>
            </a:r>
            <a:r>
              <a:rPr lang="en-US" sz="2300" dirty="0">
                <a:latin typeface="Footlight MT Light" panose="0204060206030A020304" pitchFamily="18" charset="0"/>
                <a:ea typeface="Times New Roman" panose="02020603050405020304" pitchFamily="18" charset="0"/>
              </a:rPr>
              <a:t>.</a:t>
            </a:r>
            <a:endParaRPr lang="en-US" sz="2300" dirty="0">
              <a:effectLst/>
              <a:latin typeface="Footlight MT Light" panose="0204060206030A020304" pitchFamily="18" charset="0"/>
              <a:ea typeface="Times New Roman" panose="02020603050405020304" pitchFamily="18" charset="0"/>
            </a:endParaRPr>
          </a:p>
        </p:txBody>
      </p:sp>
    </p:spTree>
    <p:extLst>
      <p:ext uri="{BB962C8B-B14F-4D97-AF65-F5344CB8AC3E}">
        <p14:creationId xmlns:p14="http://schemas.microsoft.com/office/powerpoint/2010/main" val="1254795775"/>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1836169"/>
            <a:ext cx="10493828" cy="3046988"/>
          </a:xfrm>
          <a:prstGeom prst="rect">
            <a:avLst/>
          </a:prstGeom>
          <a:noFill/>
        </p:spPr>
        <p:txBody>
          <a:bodyPr wrap="square" rtlCol="0">
            <a:spAutoFit/>
          </a:bodyPr>
          <a:lstStyle/>
          <a:p>
            <a:pPr algn="ctr"/>
            <a:r>
              <a:rPr lang="en-US" sz="9600" dirty="0" smtClean="0">
                <a:solidFill>
                  <a:srgbClr val="00B050"/>
                </a:solidFill>
                <a:latin typeface="Footlight MT Light" panose="0204060206030A020304" pitchFamily="18" charset="0"/>
                <a:cs typeface="Times New Roman" panose="02020603050405020304" pitchFamily="18" charset="0"/>
              </a:rPr>
              <a:t>SOURCE NUMBER FOURTEEN:</a:t>
            </a:r>
            <a:endParaRPr lang="en-US"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61035681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John 8:56-58</a:t>
            </a:r>
          </a:p>
        </p:txBody>
      </p:sp>
    </p:spTree>
    <p:extLst>
      <p:ext uri="{BB962C8B-B14F-4D97-AF65-F5344CB8AC3E}">
        <p14:creationId xmlns:p14="http://schemas.microsoft.com/office/powerpoint/2010/main" val="1823972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Record Of Yeshua’s first eight days of life</a:t>
            </a:r>
            <a:endParaRPr lang="en-US" dirty="0">
              <a:latin typeface="Footlight MT Light" panose="0204060206030A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357137"/>
          </a:xfrm>
          <a:prstGeom prst="rect">
            <a:avLst/>
          </a:prstGeom>
          <a:noFill/>
        </p:spPr>
        <p:txBody>
          <a:bodyPr wrap="square" rtlCol="0">
            <a:spAutoFit/>
          </a:bodyPr>
          <a:lstStyle/>
          <a:p>
            <a:pPr algn="ctr">
              <a:lnSpc>
                <a:spcPct val="150000"/>
              </a:lnSpc>
            </a:pPr>
            <a:r>
              <a:rPr lang="en-US" sz="2400" dirty="0">
                <a:latin typeface="Footlight MT Light"/>
              </a:rPr>
              <a:t>7 And shall bring him to the Face of </a:t>
            </a:r>
            <a:r>
              <a:rPr lang="en-US" sz="2400" b="1" dirty="0">
                <a:latin typeface="OLBHEB"/>
              </a:rPr>
              <a:t>hwhy</a:t>
            </a:r>
            <a:r>
              <a:rPr lang="en-US" sz="2400" dirty="0">
                <a:latin typeface="Footlight MT Light"/>
              </a:rPr>
              <a:t>, and shall atone upon her; and shall be cleansed from the flow of her blood. This is the Teaching (Torah) of the one birthing for a male or for a female. 8 And if she cannot </a:t>
            </a:r>
            <a:r>
              <a:rPr lang="en-US" sz="2400" dirty="0" err="1">
                <a:latin typeface="Footlight MT Light"/>
              </a:rPr>
              <a:t>suffiently</a:t>
            </a:r>
            <a:r>
              <a:rPr lang="en-US" sz="2400" dirty="0">
                <a:latin typeface="Footlight MT Light"/>
              </a:rPr>
              <a:t> find of her hand a lamb, and shall take two turtledoves or two sons of doves; one for an Elevation Offering, and one for a Sin Offering: and the Priest shall atone upon her, and shall be clean</a:t>
            </a:r>
            <a:r>
              <a:rPr lang="en-US" sz="2400" dirty="0" smtClean="0">
                <a:latin typeface="Footlight MT Light"/>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70593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#14: John 8:56-58</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800" dirty="0">
                <a:latin typeface="Footlight MT Light" panose="0204060206030A020304" pitchFamily="18" charset="0"/>
              </a:rPr>
              <a:t>56 Your father Abraham rejoiced to see My Day: and he saw it, and was glad. 57 Then said the Jews unto Him, Thou art not yet fifty years old, and hast Thou seen Abraham? 58 Yeshua said unto them, Verily, verily, I say unto you, Before Abraham was, I AM</a:t>
            </a:r>
            <a:r>
              <a:rPr lang="en-US" sz="2800" dirty="0" smtClean="0">
                <a:latin typeface="Footlight MT Light" panose="0204060206030A020304" pitchFamily="18" charset="0"/>
              </a:rPr>
              <a:t>.</a:t>
            </a:r>
            <a:endParaRPr lang="en-US" sz="28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83992546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78149"/>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#14: John 8:56-58</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3000" dirty="0">
                <a:latin typeface="Footlight MT Light" panose="0204060206030A020304" pitchFamily="18" charset="0"/>
                <a:cs typeface="Times New Roman" panose="02020603050405020304" pitchFamily="18" charset="0"/>
              </a:rPr>
              <a:t>Yeshua </a:t>
            </a:r>
            <a:r>
              <a:rPr lang="en-US" sz="3000" dirty="0" smtClean="0">
                <a:latin typeface="Footlight MT Light" panose="0204060206030A020304" pitchFamily="18" charset="0"/>
                <a:cs typeface="Times New Roman" panose="02020603050405020304" pitchFamily="18" charset="0"/>
              </a:rPr>
              <a:t>most likely spoke </a:t>
            </a:r>
            <a:r>
              <a:rPr lang="en-US" sz="3000" dirty="0">
                <a:latin typeface="Footlight MT Light" panose="0204060206030A020304" pitchFamily="18" charset="0"/>
                <a:cs typeface="Times New Roman" panose="02020603050405020304" pitchFamily="18" charset="0"/>
              </a:rPr>
              <a:t>this </a:t>
            </a:r>
            <a:r>
              <a:rPr lang="en-US" sz="3000" dirty="0" smtClean="0">
                <a:latin typeface="Footlight MT Light" panose="0204060206030A020304" pitchFamily="18" charset="0"/>
                <a:cs typeface="Times New Roman" panose="02020603050405020304" pitchFamily="18" charset="0"/>
              </a:rPr>
              <a:t>Scripture source on </a:t>
            </a:r>
            <a:r>
              <a:rPr lang="en-US" sz="3000" dirty="0">
                <a:latin typeface="Footlight MT Light" panose="0204060206030A020304" pitchFamily="18" charset="0"/>
                <a:cs typeface="Times New Roman" panose="02020603050405020304" pitchFamily="18" charset="0"/>
              </a:rPr>
              <a:t>the seventh </a:t>
            </a:r>
            <a:r>
              <a:rPr lang="en-US" sz="3000" dirty="0" smtClean="0">
                <a:latin typeface="Footlight MT Light" panose="0204060206030A020304" pitchFamily="18" charset="0"/>
                <a:cs typeface="Times New Roman" panose="02020603050405020304" pitchFamily="18" charset="0"/>
              </a:rPr>
              <a:t>day </a:t>
            </a:r>
            <a:r>
              <a:rPr lang="en-US" sz="3000" dirty="0">
                <a:latin typeface="Footlight MT Light" panose="0204060206030A020304" pitchFamily="18" charset="0"/>
                <a:cs typeface="Times New Roman" panose="02020603050405020304" pitchFamily="18" charset="0"/>
              </a:rPr>
              <a:t>during the Feast of </a:t>
            </a:r>
            <a:r>
              <a:rPr lang="en-US" sz="3000" dirty="0" smtClean="0">
                <a:latin typeface="Footlight MT Light" panose="0204060206030A020304" pitchFamily="18" charset="0"/>
                <a:cs typeface="Times New Roman" panose="02020603050405020304" pitchFamily="18" charset="0"/>
              </a:rPr>
              <a:t>Sukkoth to the Pharisees and the Jewish People. Based on this Scripture account, it reveals </a:t>
            </a:r>
            <a:r>
              <a:rPr lang="en-US" sz="3000" dirty="0">
                <a:latin typeface="Footlight MT Light" panose="0204060206030A020304" pitchFamily="18" charset="0"/>
                <a:cs typeface="Times New Roman" panose="02020603050405020304" pitchFamily="18" charset="0"/>
              </a:rPr>
              <a:t>that </a:t>
            </a:r>
            <a:r>
              <a:rPr lang="en-US" sz="3000" dirty="0" smtClean="0">
                <a:latin typeface="Footlight MT Light" panose="0204060206030A020304" pitchFamily="18" charset="0"/>
                <a:cs typeface="Times New Roman" panose="02020603050405020304" pitchFamily="18" charset="0"/>
              </a:rPr>
              <a:t>He, Himself, </a:t>
            </a:r>
            <a:r>
              <a:rPr lang="en-US" sz="3000" dirty="0">
                <a:latin typeface="Footlight MT Light" panose="0204060206030A020304" pitchFamily="18" charset="0"/>
                <a:cs typeface="Times New Roman" panose="02020603050405020304" pitchFamily="18" charset="0"/>
              </a:rPr>
              <a:t>met Abraham on </a:t>
            </a:r>
            <a:r>
              <a:rPr lang="en-US" sz="3000" dirty="0" smtClean="0">
                <a:latin typeface="Footlight MT Light" panose="0204060206030A020304" pitchFamily="18" charset="0"/>
                <a:cs typeface="Times New Roman" panose="02020603050405020304" pitchFamily="18" charset="0"/>
              </a:rPr>
              <a:t>the first day of Sukkoth </a:t>
            </a:r>
            <a:r>
              <a:rPr lang="en-US" sz="3000" dirty="0">
                <a:latin typeface="Footlight MT Light" panose="0204060206030A020304" pitchFamily="18" charset="0"/>
                <a:cs typeface="Times New Roman" panose="02020603050405020304" pitchFamily="18" charset="0"/>
              </a:rPr>
              <a:t>before it became part of the </a:t>
            </a:r>
            <a:r>
              <a:rPr lang="en-US" sz="3000" dirty="0" smtClean="0">
                <a:latin typeface="Footlight MT Light" panose="0204060206030A020304" pitchFamily="18" charset="0"/>
                <a:cs typeface="Times New Roman" panose="02020603050405020304" pitchFamily="18" charset="0"/>
              </a:rPr>
              <a:t>Torah.</a:t>
            </a:r>
            <a:endParaRPr lang="en-US" sz="3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4132238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solidFill>
                  <a:prstClr val="white"/>
                </a:solidFill>
                <a:latin typeface="Footlight MT Light" panose="0204060206030A020304" pitchFamily="18" charset="0"/>
                <a:cs typeface="Times New Roman" panose="02020603050405020304" pitchFamily="18" charset="0"/>
              </a:rPr>
              <a:t>THERE ARE SCRIPTURES TO GIVE Credibility TO THIS PREMISE that </a:t>
            </a:r>
            <a:r>
              <a:rPr lang="en-US" sz="3600" b="1" cap="all" spc="300" dirty="0" err="1">
                <a:solidFill>
                  <a:prstClr val="white"/>
                </a:solidFill>
                <a:latin typeface="Footlight MT Light" panose="0204060206030A020304" pitchFamily="18" charset="0"/>
                <a:cs typeface="Times New Roman" panose="02020603050405020304" pitchFamily="18" charset="0"/>
              </a:rPr>
              <a:t>yeshua</a:t>
            </a:r>
            <a:r>
              <a:rPr lang="en-US" sz="3600" b="1" cap="all" spc="300" dirty="0">
                <a:solidFill>
                  <a:prstClr val="white"/>
                </a:solidFill>
                <a:latin typeface="Footlight MT Light" panose="0204060206030A020304" pitchFamily="18" charset="0"/>
                <a:cs typeface="Times New Roman" panose="02020603050405020304" pitchFamily="18" charset="0"/>
              </a:rPr>
              <a:t> was born on </a:t>
            </a:r>
            <a:r>
              <a:rPr lang="en-US" sz="3600" b="1" cap="all" spc="300" dirty="0" err="1">
                <a:solidFill>
                  <a:prstClr val="white"/>
                </a:solidFill>
                <a:latin typeface="Footlight MT Light" panose="0204060206030A020304" pitchFamily="18" charset="0"/>
                <a:cs typeface="Times New Roman" panose="02020603050405020304" pitchFamily="18" charset="0"/>
              </a:rPr>
              <a:t>sukkoth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122667"/>
          </a:xfrm>
          <a:prstGeom prst="rect">
            <a:avLst/>
          </a:prstGeom>
          <a:noFill/>
        </p:spPr>
        <p:txBody>
          <a:bodyPr wrap="square" rtlCol="0">
            <a:spAutoFit/>
          </a:bodyPr>
          <a:lstStyle/>
          <a:p>
            <a:pPr lvl="0" algn="ctr">
              <a:lnSpc>
                <a:spcPct val="150000"/>
              </a:lnSpc>
              <a:spcBef>
                <a:spcPct val="20000"/>
              </a:spcBef>
            </a:pPr>
            <a:r>
              <a:rPr lang="en-US" sz="3600" b="1" u="sng" dirty="0" smtClean="0">
                <a:solidFill>
                  <a:srgbClr val="FFFF00"/>
                </a:solidFill>
                <a:latin typeface="Footlight MT Light" panose="0204060206030A020304" pitchFamily="18" charset="0"/>
                <a:cs typeface="Times New Roman" panose="02020603050405020304" pitchFamily="18" charset="0"/>
              </a:rPr>
              <a:t>Source #14: John 8:56-58</a:t>
            </a:r>
            <a:endParaRPr lang="en-US" sz="3600" b="1"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spcBef>
                <a:spcPct val="20000"/>
              </a:spcBef>
            </a:pPr>
            <a:r>
              <a:rPr lang="en-US" sz="2700" dirty="0" smtClean="0">
                <a:latin typeface="Footlight MT Light" panose="0204060206030A020304" pitchFamily="18" charset="0"/>
                <a:cs typeface="Times New Roman" panose="02020603050405020304" pitchFamily="18" charset="0"/>
              </a:rPr>
              <a:t>This should have also give them a hint that it was Yeshua telling Abraham on the first day of Sukkoth, that at the time, Sarah will have a son named Isaac who will be born on the first day of Sukkoth and circumcised on the eighth day of the Solemn Assembly, and this was a type and shadow of Yeshua being born on the first day of Sukkoth.</a:t>
            </a:r>
            <a:endParaRPr lang="en-US" sz="27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3146651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59065" y="276389"/>
            <a:ext cx="10477041" cy="6110262"/>
          </a:xfrm>
          <a:prstGeom prst="rect">
            <a:avLst/>
          </a:prstGeom>
          <a:noFill/>
        </p:spPr>
        <p:txBody>
          <a:bodyPr wrap="square" rtlCol="0">
            <a:spAutoFit/>
          </a:bodyPr>
          <a:lstStyle/>
          <a:p>
            <a:pPr lvl="0" algn="ctr">
              <a:lnSpc>
                <a:spcPct val="150000"/>
              </a:lnSpc>
              <a:spcBef>
                <a:spcPct val="20000"/>
              </a:spcBef>
            </a:pPr>
            <a:r>
              <a:rPr lang="en-US" sz="4400" dirty="0" smtClean="0">
                <a:latin typeface="Footlight MT Light" panose="0204060206030A020304" pitchFamily="18" charset="0"/>
                <a:cs typeface="Times New Roman" panose="02020603050405020304" pitchFamily="18" charset="0"/>
              </a:rPr>
              <a:t>John </a:t>
            </a:r>
            <a:r>
              <a:rPr lang="en-US" sz="4400" dirty="0">
                <a:latin typeface="Footlight MT Light" panose="0204060206030A020304" pitchFamily="18" charset="0"/>
                <a:cs typeface="Times New Roman" panose="02020603050405020304" pitchFamily="18" charset="0"/>
              </a:rPr>
              <a:t>7:2 </a:t>
            </a:r>
            <a:r>
              <a:rPr lang="en-US" sz="4400" dirty="0" smtClean="0">
                <a:latin typeface="Footlight MT Light" panose="0204060206030A020304" pitchFamily="18" charset="0"/>
                <a:cs typeface="Times New Roman" panose="02020603050405020304" pitchFamily="18" charset="0"/>
              </a:rPr>
              <a:t>through </a:t>
            </a:r>
            <a:r>
              <a:rPr lang="en-US" sz="4400" dirty="0">
                <a:latin typeface="Footlight MT Light" panose="0204060206030A020304" pitchFamily="18" charset="0"/>
                <a:cs typeface="Times New Roman" panose="02020603050405020304" pitchFamily="18" charset="0"/>
              </a:rPr>
              <a:t>10:21 was a recording of the events </a:t>
            </a:r>
            <a:r>
              <a:rPr lang="en-US" sz="4400" dirty="0" smtClean="0">
                <a:latin typeface="Footlight MT Light" panose="0204060206030A020304" pitchFamily="18" charset="0"/>
                <a:cs typeface="Times New Roman" panose="02020603050405020304" pitchFamily="18" charset="0"/>
              </a:rPr>
              <a:t>of </a:t>
            </a:r>
            <a:r>
              <a:rPr lang="en-US" sz="4400" dirty="0">
                <a:latin typeface="Footlight MT Light" panose="0204060206030A020304" pitchFamily="18" charset="0"/>
                <a:cs typeface="Times New Roman" panose="02020603050405020304" pitchFamily="18" charset="0"/>
              </a:rPr>
              <a:t>the </a:t>
            </a:r>
            <a:r>
              <a:rPr lang="en-US" sz="4400" dirty="0" smtClean="0">
                <a:latin typeface="Footlight MT Light" panose="0204060206030A020304" pitchFamily="18" charset="0"/>
                <a:cs typeface="Times New Roman" panose="02020603050405020304" pitchFamily="18" charset="0"/>
              </a:rPr>
              <a:t>seven days </a:t>
            </a:r>
            <a:r>
              <a:rPr lang="en-US" sz="4400" dirty="0">
                <a:latin typeface="Footlight MT Light" panose="0204060206030A020304" pitchFamily="18" charset="0"/>
                <a:cs typeface="Times New Roman" panose="02020603050405020304" pitchFamily="18" charset="0"/>
              </a:rPr>
              <a:t>of the </a:t>
            </a:r>
            <a:r>
              <a:rPr lang="en-US" sz="4400" dirty="0" smtClean="0">
                <a:latin typeface="Footlight MT Light" panose="0204060206030A020304" pitchFamily="18" charset="0"/>
                <a:cs typeface="Times New Roman" panose="02020603050405020304" pitchFamily="18" charset="0"/>
              </a:rPr>
              <a:t>Feast </a:t>
            </a:r>
            <a:r>
              <a:rPr lang="en-US" sz="4400" dirty="0">
                <a:latin typeface="Footlight MT Light" panose="0204060206030A020304" pitchFamily="18" charset="0"/>
                <a:cs typeface="Times New Roman" panose="02020603050405020304" pitchFamily="18" charset="0"/>
              </a:rPr>
              <a:t>of </a:t>
            </a:r>
            <a:r>
              <a:rPr lang="en-US" sz="4400" dirty="0" smtClean="0">
                <a:latin typeface="Footlight MT Light" panose="0204060206030A020304" pitchFamily="18" charset="0"/>
                <a:cs typeface="Times New Roman" panose="02020603050405020304" pitchFamily="18" charset="0"/>
              </a:rPr>
              <a:t>Sukkoth and the one day of the Solemn Assembly.</a:t>
            </a:r>
          </a:p>
          <a:p>
            <a:pPr lvl="0" algn="ctr">
              <a:lnSpc>
                <a:spcPct val="150000"/>
              </a:lnSpc>
              <a:spcBef>
                <a:spcPct val="20000"/>
              </a:spcBef>
            </a:pPr>
            <a:r>
              <a:rPr lang="en-US" sz="2800" dirty="0" smtClean="0">
                <a:solidFill>
                  <a:prstClr val="white"/>
                </a:solidFill>
                <a:latin typeface="Footlight MT Light" panose="0204060206030A020304" pitchFamily="18" charset="0"/>
                <a:cs typeface="Times New Roman" panose="02020603050405020304" pitchFamily="18" charset="0"/>
              </a:rPr>
              <a:t>(</a:t>
            </a:r>
            <a:r>
              <a:rPr lang="en-US" sz="2800" dirty="0">
                <a:solidFill>
                  <a:prstClr val="white"/>
                </a:solidFill>
                <a:latin typeface="Footlight MT Light" panose="0204060206030A020304" pitchFamily="18" charset="0"/>
                <a:cs typeface="Times New Roman" panose="02020603050405020304" pitchFamily="18" charset="0"/>
              </a:rPr>
              <a:t>Note: I will include the dates of Scott Aaron of </a:t>
            </a:r>
            <a:r>
              <a:rPr lang="en-US" sz="2800" u="sng" dirty="0">
                <a:solidFill>
                  <a:prstClr val="white"/>
                </a:solidFill>
                <a:latin typeface="Footlight MT Light" panose="0204060206030A020304" pitchFamily="18" charset="0"/>
                <a:cs typeface="Times New Roman" panose="02020603050405020304" pitchFamily="18" charset="0"/>
              </a:rPr>
              <a:t>Zealous For Zion</a:t>
            </a:r>
            <a:r>
              <a:rPr lang="en-US" sz="2800" dirty="0">
                <a:solidFill>
                  <a:prstClr val="white"/>
                </a:solidFill>
                <a:latin typeface="Footlight MT Light" panose="0204060206030A020304" pitchFamily="18" charset="0"/>
                <a:cs typeface="Times New Roman" panose="02020603050405020304" pitchFamily="18" charset="0"/>
              </a:rPr>
              <a:t> in which He says the days of Sukkoth in John's account occurred</a:t>
            </a:r>
            <a:r>
              <a:rPr lang="en-US" sz="2800" dirty="0" smtClean="0">
                <a:solidFill>
                  <a:prstClr val="white"/>
                </a:solidFill>
                <a:latin typeface="Footlight MT Light" panose="0204060206030A020304" pitchFamily="18" charset="0"/>
                <a:cs typeface="Times New Roman" panose="02020603050405020304" pitchFamily="18" charset="0"/>
              </a:rPr>
              <a:t>, which will be </a:t>
            </a:r>
            <a:r>
              <a:rPr lang="en-US" sz="2800" dirty="0">
                <a:solidFill>
                  <a:prstClr val="white"/>
                </a:solidFill>
                <a:latin typeface="Footlight MT Light" panose="0204060206030A020304" pitchFamily="18" charset="0"/>
                <a:cs typeface="Times New Roman" panose="02020603050405020304" pitchFamily="18" charset="0"/>
              </a:rPr>
              <a:t>colored in blue</a:t>
            </a:r>
            <a:r>
              <a:rPr lang="en-US" sz="2800" dirty="0" smtClean="0">
                <a:solidFill>
                  <a:prstClr val="white"/>
                </a:solidFill>
                <a:latin typeface="Footlight MT Light" panose="0204060206030A020304" pitchFamily="18" charset="0"/>
                <a:cs typeface="Times New Roman" panose="02020603050405020304" pitchFamily="18" charset="0"/>
              </a:rPr>
              <a:t>):</a:t>
            </a:r>
            <a:endParaRPr lang="en-US" sz="2800" dirty="0">
              <a:solidFill>
                <a:prstClr val="white"/>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50350601"/>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69227" y="409598"/>
            <a:ext cx="10477041" cy="878382"/>
          </a:xfrm>
          <a:prstGeom prst="rect">
            <a:avLst/>
          </a:prstGeom>
          <a:noFill/>
        </p:spPr>
        <p:txBody>
          <a:bodyPr wrap="square" rtlCol="0">
            <a:spAutoFit/>
          </a:bodyPr>
          <a:lstStyle/>
          <a:p>
            <a:pPr marL="571500" lvl="0" indent="-571500">
              <a:lnSpc>
                <a:spcPct val="150000"/>
              </a:lnSpc>
              <a:spcBef>
                <a:spcPct val="20000"/>
              </a:spcBef>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John </a:t>
            </a:r>
            <a:r>
              <a:rPr lang="en-US" dirty="0" smtClean="0">
                <a:solidFill>
                  <a:prstClr val="white"/>
                </a:solidFill>
                <a:latin typeface="Footlight MT Light" panose="0204060206030A020304" pitchFamily="18" charset="0"/>
                <a:cs typeface="Times New Roman" panose="02020603050405020304" pitchFamily="18" charset="0"/>
              </a:rPr>
              <a:t>7:2-10 </a:t>
            </a:r>
            <a:r>
              <a:rPr lang="en-US" dirty="0">
                <a:solidFill>
                  <a:prstClr val="white"/>
                </a:solidFill>
                <a:latin typeface="Footlight MT Light" panose="0204060206030A020304" pitchFamily="18" charset="0"/>
                <a:cs typeface="Times New Roman" panose="02020603050405020304" pitchFamily="18" charset="0"/>
              </a:rPr>
              <a:t>Day Before Sukkoth (Tishri 14th):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33CCFF"/>
                </a:solidFill>
                <a:latin typeface="Footlight MT Light" panose="0204060206030A020304" pitchFamily="18" charset="0"/>
              </a:rPr>
              <a:t>(Friday Day (6th Day of the Week</a:t>
            </a:r>
            <a:r>
              <a:rPr lang="en-US" dirty="0" smtClean="0">
                <a:solidFill>
                  <a:srgbClr val="33CCFF"/>
                </a:solidFill>
                <a:latin typeface="Footlight MT Light" panose="0204060206030A020304" pitchFamily="18" charset="0"/>
              </a:rPr>
              <a:t>))</a:t>
            </a:r>
            <a:endParaRPr lang="en-US" dirty="0">
              <a:solidFill>
                <a:prstClr val="white"/>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98400858"/>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69227" y="409598"/>
            <a:ext cx="10477041" cy="1809726"/>
          </a:xfrm>
          <a:prstGeom prst="rect">
            <a:avLst/>
          </a:prstGeom>
          <a:noFill/>
        </p:spPr>
        <p:txBody>
          <a:bodyPr wrap="square" rtlCol="0">
            <a:spAutoFit/>
          </a:bodyPr>
          <a:lstStyle/>
          <a:p>
            <a:pPr marL="571500" lvl="0" indent="-571500">
              <a:lnSpc>
                <a:spcPct val="150000"/>
              </a:lnSpc>
              <a:spcBef>
                <a:spcPct val="20000"/>
              </a:spcBef>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John </a:t>
            </a:r>
            <a:r>
              <a:rPr lang="en-US" dirty="0" smtClean="0">
                <a:solidFill>
                  <a:prstClr val="white"/>
                </a:solidFill>
                <a:latin typeface="Footlight MT Light" panose="0204060206030A020304" pitchFamily="18" charset="0"/>
                <a:cs typeface="Times New Roman" panose="02020603050405020304" pitchFamily="18" charset="0"/>
              </a:rPr>
              <a:t>7:2-10 </a:t>
            </a:r>
            <a:r>
              <a:rPr lang="en-US" dirty="0">
                <a:solidFill>
                  <a:prstClr val="white"/>
                </a:solidFill>
                <a:latin typeface="Footlight MT Light" panose="0204060206030A020304" pitchFamily="18" charset="0"/>
                <a:cs typeface="Times New Roman" panose="02020603050405020304" pitchFamily="18" charset="0"/>
              </a:rPr>
              <a:t>Day Before Sukkoth (Tishri 14th):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33CCFF"/>
                </a:solidFill>
                <a:latin typeface="Footlight MT Light" panose="0204060206030A020304" pitchFamily="18" charset="0"/>
              </a:rPr>
              <a:t>(Friday Day (6th Day of the Week))</a:t>
            </a:r>
            <a:endParaRPr lang="en-US" b="1" dirty="0">
              <a:solidFill>
                <a:prstClr val="white"/>
              </a:solidFill>
              <a:latin typeface="Footlight MT Light" panose="0204060206030A020304" pitchFamily="18" charset="0"/>
              <a:cs typeface="Times New Roman" panose="02020603050405020304" pitchFamily="18" charset="0"/>
            </a:endParaRP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7:11-13 1st day of Sukkoth (Tishri 15th): </a:t>
            </a:r>
            <a:r>
              <a:rPr lang="en-US" dirty="0" smtClean="0">
                <a:solidFill>
                  <a:srgbClr val="FFFF00"/>
                </a:solidFill>
                <a:latin typeface="Footlight MT Light" panose="0204060206030A020304" pitchFamily="18" charset="0"/>
                <a:cs typeface="Times New Roman" panose="02020603050405020304" pitchFamily="18" charset="0"/>
              </a:rPr>
              <a:t>Tuesday Night (4th day of the week) </a:t>
            </a:r>
            <a:r>
              <a:rPr lang="en-US" dirty="0" smtClean="0">
                <a:solidFill>
                  <a:srgbClr val="00B0F0"/>
                </a:solidFill>
                <a:latin typeface="Footlight MT Light" panose="0204060206030A020304" pitchFamily="18" charset="0"/>
                <a:cs typeface="Times New Roman" panose="02020603050405020304" pitchFamily="18" charset="0"/>
              </a:rPr>
              <a:t>(</a:t>
            </a:r>
            <a:r>
              <a:rPr lang="en-US" dirty="0">
                <a:solidFill>
                  <a:srgbClr val="00B0F0"/>
                </a:solidFill>
                <a:latin typeface="Footlight MT Light" panose="0204060206030A020304" pitchFamily="18" charset="0"/>
                <a:cs typeface="Times New Roman" panose="02020603050405020304" pitchFamily="18" charset="0"/>
              </a:rPr>
              <a:t>Friday Night (</a:t>
            </a:r>
            <a:r>
              <a:rPr lang="en-US" dirty="0" err="1">
                <a:solidFill>
                  <a:srgbClr val="00B0F0"/>
                </a:solidFill>
                <a:latin typeface="Footlight MT Light" panose="0204060206030A020304" pitchFamily="18" charset="0"/>
                <a:cs typeface="Times New Roman" panose="02020603050405020304" pitchFamily="18" charset="0"/>
              </a:rPr>
              <a:t>Shabbath</a:t>
            </a:r>
            <a:r>
              <a:rPr lang="en-US" dirty="0" smtClean="0">
                <a:solidFill>
                  <a:srgbClr val="00B0F0"/>
                </a:solidFill>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401547121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69227" y="409598"/>
            <a:ext cx="10477041" cy="2696123"/>
          </a:xfrm>
          <a:prstGeom prst="rect">
            <a:avLst/>
          </a:prstGeom>
          <a:noFill/>
        </p:spPr>
        <p:txBody>
          <a:bodyPr wrap="square" rtlCol="0">
            <a:spAutoFit/>
          </a:bodyPr>
          <a:lstStyle/>
          <a:p>
            <a:pPr marL="571500" lvl="0" indent="-571500">
              <a:lnSpc>
                <a:spcPct val="150000"/>
              </a:lnSpc>
              <a:spcBef>
                <a:spcPct val="20000"/>
              </a:spcBef>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John </a:t>
            </a:r>
            <a:r>
              <a:rPr lang="en-US" dirty="0" smtClean="0">
                <a:solidFill>
                  <a:prstClr val="white"/>
                </a:solidFill>
                <a:latin typeface="Footlight MT Light" panose="0204060206030A020304" pitchFamily="18" charset="0"/>
                <a:cs typeface="Times New Roman" panose="02020603050405020304" pitchFamily="18" charset="0"/>
              </a:rPr>
              <a:t>7:2-10 </a:t>
            </a:r>
            <a:r>
              <a:rPr lang="en-US" dirty="0">
                <a:solidFill>
                  <a:prstClr val="white"/>
                </a:solidFill>
                <a:latin typeface="Footlight MT Light" panose="0204060206030A020304" pitchFamily="18" charset="0"/>
                <a:cs typeface="Times New Roman" panose="02020603050405020304" pitchFamily="18" charset="0"/>
              </a:rPr>
              <a:t>Day Before Sukkoth (Tishri 14th):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33CCFF"/>
                </a:solidFill>
                <a:latin typeface="Footlight MT Light" panose="0204060206030A020304" pitchFamily="18" charset="0"/>
              </a:rPr>
              <a:t>(Friday Day (6th Day of the Week))</a:t>
            </a:r>
            <a:endParaRPr lang="en-US" b="1" dirty="0">
              <a:solidFill>
                <a:prstClr val="white"/>
              </a:solidFill>
              <a:latin typeface="Footlight MT Light" panose="0204060206030A020304" pitchFamily="18" charset="0"/>
              <a:cs typeface="Times New Roman" panose="02020603050405020304" pitchFamily="18" charset="0"/>
            </a:endParaRP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7:11-13 1st day of Sukkoth (Tishri 15th): </a:t>
            </a:r>
            <a:r>
              <a:rPr lang="en-US" dirty="0" smtClean="0">
                <a:solidFill>
                  <a:srgbClr val="FFFF00"/>
                </a:solidFill>
                <a:latin typeface="Footlight MT Light" panose="0204060206030A020304" pitchFamily="18" charset="0"/>
                <a:cs typeface="Times New Roman" panose="02020603050405020304" pitchFamily="18" charset="0"/>
              </a:rPr>
              <a:t>Tuesday Night (4th day of the week) </a:t>
            </a:r>
            <a:r>
              <a:rPr lang="en-US" dirty="0" smtClean="0">
                <a:solidFill>
                  <a:srgbClr val="00B0F0"/>
                </a:solidFill>
                <a:latin typeface="Footlight MT Light" panose="0204060206030A020304" pitchFamily="18" charset="0"/>
                <a:cs typeface="Times New Roman" panose="02020603050405020304" pitchFamily="18" charset="0"/>
              </a:rPr>
              <a:t>(</a:t>
            </a:r>
            <a:r>
              <a:rPr lang="en-US" dirty="0">
                <a:solidFill>
                  <a:srgbClr val="00B0F0"/>
                </a:solidFill>
                <a:latin typeface="Footlight MT Light" panose="0204060206030A020304" pitchFamily="18" charset="0"/>
                <a:cs typeface="Times New Roman" panose="02020603050405020304" pitchFamily="18" charset="0"/>
              </a:rPr>
              <a:t>Friday Night (</a:t>
            </a:r>
            <a:r>
              <a:rPr lang="en-US" dirty="0" err="1">
                <a:solidFill>
                  <a:srgbClr val="00B0F0"/>
                </a:solidFill>
                <a:latin typeface="Footlight MT Light" panose="0204060206030A020304" pitchFamily="18" charset="0"/>
                <a:cs typeface="Times New Roman" panose="02020603050405020304" pitchFamily="18" charset="0"/>
              </a:rPr>
              <a:t>Shabbath</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a:latin typeface="Footlight MT Light" panose="0204060206030A020304" pitchFamily="18" charset="0"/>
                <a:cs typeface="Times New Roman" panose="02020603050405020304" pitchFamily="18" charset="0"/>
              </a:rPr>
              <a:t>John </a:t>
            </a:r>
            <a:r>
              <a:rPr lang="en-US" dirty="0" smtClean="0">
                <a:latin typeface="Footlight MT Light" panose="0204060206030A020304" pitchFamily="18" charset="0"/>
                <a:cs typeface="Times New Roman" panose="02020603050405020304" pitchFamily="18" charset="0"/>
              </a:rPr>
              <a:t>7:14-36 4th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18th): </a:t>
            </a:r>
            <a:r>
              <a:rPr lang="en-US" dirty="0" err="1">
                <a:solidFill>
                  <a:srgbClr val="FFFF00"/>
                </a:solidFill>
                <a:latin typeface="Footlight MT Light" panose="0204060206030A020304" pitchFamily="18" charset="0"/>
                <a:cs typeface="Times New Roman" panose="02020603050405020304" pitchFamily="18" charset="0"/>
              </a:rPr>
              <a:t>P</a:t>
            </a:r>
            <a:r>
              <a:rPr lang="en-US" dirty="0" err="1" smtClean="0">
                <a:solidFill>
                  <a:srgbClr val="FFFF00"/>
                </a:solidFill>
                <a:latin typeface="Footlight MT Light" panose="0204060206030A020304" pitchFamily="18" charset="0"/>
                <a:cs typeface="Times New Roman" panose="02020603050405020304" pitchFamily="18" charset="0"/>
              </a:rPr>
              <a:t>ossiblly</a:t>
            </a:r>
            <a:r>
              <a:rPr lang="en-US" dirty="0" smtClean="0">
                <a:solidFill>
                  <a:srgbClr val="FFFF00"/>
                </a:solidFill>
                <a:latin typeface="Footlight MT Light" panose="0204060206030A020304" pitchFamily="18" charset="0"/>
                <a:cs typeface="Times New Roman" panose="02020603050405020304" pitchFamily="18" charset="0"/>
              </a:rPr>
              <a:t> Saturday </a:t>
            </a:r>
            <a:r>
              <a:rPr lang="en-US" dirty="0">
                <a:solidFill>
                  <a:srgbClr val="FFFF00"/>
                </a:solidFill>
                <a:latin typeface="Footlight MT Light" panose="0204060206030A020304" pitchFamily="18" charset="0"/>
                <a:cs typeface="Times New Roman" panose="02020603050405020304" pitchFamily="18" charset="0"/>
              </a:rPr>
              <a:t>Day (</a:t>
            </a:r>
            <a:r>
              <a:rPr lang="en-US" dirty="0" err="1" smtClean="0">
                <a:solidFill>
                  <a:srgbClr val="FFFF00"/>
                </a:solidFill>
                <a:latin typeface="Footlight MT Light" panose="0204060206030A020304" pitchFamily="18" charset="0"/>
                <a:cs typeface="Times New Roman" panose="02020603050405020304" pitchFamily="18" charset="0"/>
              </a:rPr>
              <a:t>Shabbath</a:t>
            </a:r>
            <a:r>
              <a:rPr lang="en-US" dirty="0">
                <a:solidFill>
                  <a:srgbClr val="FFFF00"/>
                </a:solidFill>
                <a:latin typeface="Footlight MT Light" panose="0204060206030A020304" pitchFamily="18" charset="0"/>
                <a:cs typeface="Times New Roman" panose="02020603050405020304" pitchFamily="18" charset="0"/>
              </a:rPr>
              <a:t>) </a:t>
            </a:r>
            <a:r>
              <a:rPr lang="en-US" dirty="0" smtClean="0">
                <a:solidFill>
                  <a:srgbClr val="00B0F0"/>
                </a:solidFill>
                <a:latin typeface="Footlight MT Light" panose="0204060206030A020304" pitchFamily="18" charset="0"/>
                <a:cs typeface="Times New Roman" panose="02020603050405020304" pitchFamily="18" charset="0"/>
              </a:rPr>
              <a:t>(Possibly </a:t>
            </a:r>
            <a:r>
              <a:rPr lang="en-US" dirty="0">
                <a:solidFill>
                  <a:srgbClr val="00B0F0"/>
                </a:solidFill>
                <a:latin typeface="Footlight MT Light" panose="0204060206030A020304" pitchFamily="18" charset="0"/>
                <a:cs typeface="Times New Roman" panose="02020603050405020304" pitchFamily="18" charset="0"/>
              </a:rPr>
              <a:t>Tuesday Day (4th Day of the Week</a:t>
            </a:r>
            <a:r>
              <a:rPr lang="en-US" dirty="0" smtClean="0">
                <a:solidFill>
                  <a:srgbClr val="00B0F0"/>
                </a:solidFill>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176979341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69227" y="409598"/>
            <a:ext cx="10477041" cy="3582519"/>
          </a:xfrm>
          <a:prstGeom prst="rect">
            <a:avLst/>
          </a:prstGeom>
          <a:noFill/>
        </p:spPr>
        <p:txBody>
          <a:bodyPr wrap="square" rtlCol="0">
            <a:spAutoFit/>
          </a:bodyPr>
          <a:lstStyle/>
          <a:p>
            <a:pPr marL="571500" lvl="0" indent="-571500">
              <a:lnSpc>
                <a:spcPct val="150000"/>
              </a:lnSpc>
              <a:spcBef>
                <a:spcPct val="20000"/>
              </a:spcBef>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John </a:t>
            </a:r>
            <a:r>
              <a:rPr lang="en-US" dirty="0" smtClean="0">
                <a:solidFill>
                  <a:prstClr val="white"/>
                </a:solidFill>
                <a:latin typeface="Footlight MT Light" panose="0204060206030A020304" pitchFamily="18" charset="0"/>
                <a:cs typeface="Times New Roman" panose="02020603050405020304" pitchFamily="18" charset="0"/>
              </a:rPr>
              <a:t>7:2-10 </a:t>
            </a:r>
            <a:r>
              <a:rPr lang="en-US" dirty="0">
                <a:solidFill>
                  <a:prstClr val="white"/>
                </a:solidFill>
                <a:latin typeface="Footlight MT Light" panose="0204060206030A020304" pitchFamily="18" charset="0"/>
                <a:cs typeface="Times New Roman" panose="02020603050405020304" pitchFamily="18" charset="0"/>
              </a:rPr>
              <a:t>Day Before Sukkoth (Tishri 14th):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33CCFF"/>
                </a:solidFill>
                <a:latin typeface="Footlight MT Light" panose="0204060206030A020304" pitchFamily="18" charset="0"/>
              </a:rPr>
              <a:t>(Friday Day (6th Day of the Week))</a:t>
            </a:r>
            <a:endParaRPr lang="en-US" b="1" dirty="0">
              <a:solidFill>
                <a:prstClr val="white"/>
              </a:solidFill>
              <a:latin typeface="Footlight MT Light" panose="0204060206030A020304" pitchFamily="18" charset="0"/>
              <a:cs typeface="Times New Roman" panose="02020603050405020304" pitchFamily="18" charset="0"/>
            </a:endParaRP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7:11-13 1st day of Sukkoth (Tishri 15th): </a:t>
            </a:r>
            <a:r>
              <a:rPr lang="en-US" dirty="0" smtClean="0">
                <a:solidFill>
                  <a:srgbClr val="FFFF00"/>
                </a:solidFill>
                <a:latin typeface="Footlight MT Light" panose="0204060206030A020304" pitchFamily="18" charset="0"/>
                <a:cs typeface="Times New Roman" panose="02020603050405020304" pitchFamily="18" charset="0"/>
              </a:rPr>
              <a:t>Tuesday Night (4th day of the week) </a:t>
            </a:r>
            <a:r>
              <a:rPr lang="en-US" dirty="0" smtClean="0">
                <a:solidFill>
                  <a:srgbClr val="00B0F0"/>
                </a:solidFill>
                <a:latin typeface="Footlight MT Light" panose="0204060206030A020304" pitchFamily="18" charset="0"/>
                <a:cs typeface="Times New Roman" panose="02020603050405020304" pitchFamily="18" charset="0"/>
              </a:rPr>
              <a:t>(</a:t>
            </a:r>
            <a:r>
              <a:rPr lang="en-US" dirty="0">
                <a:solidFill>
                  <a:srgbClr val="00B0F0"/>
                </a:solidFill>
                <a:latin typeface="Footlight MT Light" panose="0204060206030A020304" pitchFamily="18" charset="0"/>
                <a:cs typeface="Times New Roman" panose="02020603050405020304" pitchFamily="18" charset="0"/>
              </a:rPr>
              <a:t>Friday Night (</a:t>
            </a:r>
            <a:r>
              <a:rPr lang="en-US" dirty="0" err="1">
                <a:solidFill>
                  <a:srgbClr val="00B0F0"/>
                </a:solidFill>
                <a:latin typeface="Footlight MT Light" panose="0204060206030A020304" pitchFamily="18" charset="0"/>
                <a:cs typeface="Times New Roman" panose="02020603050405020304" pitchFamily="18" charset="0"/>
              </a:rPr>
              <a:t>Shabbath</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a:latin typeface="Footlight MT Light" panose="0204060206030A020304" pitchFamily="18" charset="0"/>
                <a:cs typeface="Times New Roman" panose="02020603050405020304" pitchFamily="18" charset="0"/>
              </a:rPr>
              <a:t>John </a:t>
            </a:r>
            <a:r>
              <a:rPr lang="en-US" dirty="0" smtClean="0">
                <a:latin typeface="Footlight MT Light" panose="0204060206030A020304" pitchFamily="18" charset="0"/>
                <a:cs typeface="Times New Roman" panose="02020603050405020304" pitchFamily="18" charset="0"/>
              </a:rPr>
              <a:t>7:14-36 4th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18th): </a:t>
            </a:r>
            <a:r>
              <a:rPr lang="en-US" dirty="0" err="1">
                <a:solidFill>
                  <a:srgbClr val="FFFF00"/>
                </a:solidFill>
                <a:latin typeface="Footlight MT Light" panose="0204060206030A020304" pitchFamily="18" charset="0"/>
                <a:cs typeface="Times New Roman" panose="02020603050405020304" pitchFamily="18" charset="0"/>
              </a:rPr>
              <a:t>P</a:t>
            </a:r>
            <a:r>
              <a:rPr lang="en-US" dirty="0" err="1" smtClean="0">
                <a:solidFill>
                  <a:srgbClr val="FFFF00"/>
                </a:solidFill>
                <a:latin typeface="Footlight MT Light" panose="0204060206030A020304" pitchFamily="18" charset="0"/>
                <a:cs typeface="Times New Roman" panose="02020603050405020304" pitchFamily="18" charset="0"/>
              </a:rPr>
              <a:t>ossiblly</a:t>
            </a:r>
            <a:r>
              <a:rPr lang="en-US" dirty="0" smtClean="0">
                <a:solidFill>
                  <a:srgbClr val="FFFF00"/>
                </a:solidFill>
                <a:latin typeface="Footlight MT Light" panose="0204060206030A020304" pitchFamily="18" charset="0"/>
                <a:cs typeface="Times New Roman" panose="02020603050405020304" pitchFamily="18" charset="0"/>
              </a:rPr>
              <a:t> Saturday </a:t>
            </a:r>
            <a:r>
              <a:rPr lang="en-US" dirty="0">
                <a:solidFill>
                  <a:srgbClr val="FFFF00"/>
                </a:solidFill>
                <a:latin typeface="Footlight MT Light" panose="0204060206030A020304" pitchFamily="18" charset="0"/>
                <a:cs typeface="Times New Roman" panose="02020603050405020304" pitchFamily="18" charset="0"/>
              </a:rPr>
              <a:t>Day (</a:t>
            </a:r>
            <a:r>
              <a:rPr lang="en-US" dirty="0" err="1" smtClean="0">
                <a:solidFill>
                  <a:srgbClr val="FFFF00"/>
                </a:solidFill>
                <a:latin typeface="Footlight MT Light" panose="0204060206030A020304" pitchFamily="18" charset="0"/>
                <a:cs typeface="Times New Roman" panose="02020603050405020304" pitchFamily="18" charset="0"/>
              </a:rPr>
              <a:t>Shabbath</a:t>
            </a:r>
            <a:r>
              <a:rPr lang="en-US" dirty="0">
                <a:solidFill>
                  <a:srgbClr val="FFFF00"/>
                </a:solidFill>
                <a:latin typeface="Footlight MT Light" panose="0204060206030A020304" pitchFamily="18" charset="0"/>
                <a:cs typeface="Times New Roman" panose="02020603050405020304" pitchFamily="18" charset="0"/>
              </a:rPr>
              <a:t>) </a:t>
            </a:r>
            <a:r>
              <a:rPr lang="en-US" dirty="0" smtClean="0">
                <a:solidFill>
                  <a:srgbClr val="00B0F0"/>
                </a:solidFill>
                <a:latin typeface="Footlight MT Light" panose="0204060206030A020304" pitchFamily="18" charset="0"/>
                <a:cs typeface="Times New Roman" panose="02020603050405020304" pitchFamily="18" charset="0"/>
              </a:rPr>
              <a:t>(Possibly </a:t>
            </a:r>
            <a:r>
              <a:rPr lang="en-US" dirty="0">
                <a:solidFill>
                  <a:srgbClr val="00B0F0"/>
                </a:solidFill>
                <a:latin typeface="Footlight MT Light" panose="0204060206030A020304" pitchFamily="18" charset="0"/>
                <a:cs typeface="Times New Roman" panose="02020603050405020304" pitchFamily="18" charset="0"/>
              </a:rPr>
              <a:t>Tuesday Day (4th Day of the Week</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7:37-8:1 7th day of Sukkoth (Tishri 21st): </a:t>
            </a:r>
            <a:r>
              <a:rPr lang="en-US" dirty="0" smtClean="0">
                <a:solidFill>
                  <a:srgbClr val="FFFF00"/>
                </a:solidFill>
                <a:latin typeface="Footlight MT Light" panose="0204060206030A020304" pitchFamily="18" charset="0"/>
                <a:cs typeface="Times New Roman" panose="02020603050405020304" pitchFamily="18" charset="0"/>
              </a:rPr>
              <a:t>Monday Night (3rd day of the week) </a:t>
            </a:r>
            <a:r>
              <a:rPr lang="en-US" dirty="0" smtClean="0">
                <a:solidFill>
                  <a:srgbClr val="00B0F0"/>
                </a:solidFill>
                <a:latin typeface="Footlight MT Light" panose="0204060206030A020304" pitchFamily="18" charset="0"/>
                <a:cs typeface="Times New Roman" panose="02020603050405020304" pitchFamily="18" charset="0"/>
              </a:rPr>
              <a:t>(Thursday Night (6th Day of the Week))</a:t>
            </a:r>
          </a:p>
        </p:txBody>
      </p:sp>
    </p:spTree>
    <p:extLst>
      <p:ext uri="{BB962C8B-B14F-4D97-AF65-F5344CB8AC3E}">
        <p14:creationId xmlns:p14="http://schemas.microsoft.com/office/powerpoint/2010/main" val="236185112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69227" y="409598"/>
            <a:ext cx="10477041" cy="4468916"/>
          </a:xfrm>
          <a:prstGeom prst="rect">
            <a:avLst/>
          </a:prstGeom>
          <a:noFill/>
        </p:spPr>
        <p:txBody>
          <a:bodyPr wrap="square" rtlCol="0">
            <a:spAutoFit/>
          </a:bodyPr>
          <a:lstStyle/>
          <a:p>
            <a:pPr marL="571500" lvl="0" indent="-571500">
              <a:lnSpc>
                <a:spcPct val="150000"/>
              </a:lnSpc>
              <a:spcBef>
                <a:spcPct val="20000"/>
              </a:spcBef>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John </a:t>
            </a:r>
            <a:r>
              <a:rPr lang="en-US" dirty="0" smtClean="0">
                <a:solidFill>
                  <a:prstClr val="white"/>
                </a:solidFill>
                <a:latin typeface="Footlight MT Light" panose="0204060206030A020304" pitchFamily="18" charset="0"/>
                <a:cs typeface="Times New Roman" panose="02020603050405020304" pitchFamily="18" charset="0"/>
              </a:rPr>
              <a:t>7:2-10 </a:t>
            </a:r>
            <a:r>
              <a:rPr lang="en-US" dirty="0">
                <a:solidFill>
                  <a:prstClr val="white"/>
                </a:solidFill>
                <a:latin typeface="Footlight MT Light" panose="0204060206030A020304" pitchFamily="18" charset="0"/>
                <a:cs typeface="Times New Roman" panose="02020603050405020304" pitchFamily="18" charset="0"/>
              </a:rPr>
              <a:t>Day Before Sukkoth (Tishri 14th):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33CCFF"/>
                </a:solidFill>
                <a:latin typeface="Footlight MT Light" panose="0204060206030A020304" pitchFamily="18" charset="0"/>
              </a:rPr>
              <a:t>(Friday Day (6th Day of the Week))</a:t>
            </a:r>
            <a:endParaRPr lang="en-US" b="1" dirty="0">
              <a:solidFill>
                <a:prstClr val="white"/>
              </a:solidFill>
              <a:latin typeface="Footlight MT Light" panose="0204060206030A020304" pitchFamily="18" charset="0"/>
              <a:cs typeface="Times New Roman" panose="02020603050405020304" pitchFamily="18" charset="0"/>
            </a:endParaRP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7:11-13 1st day of Sukkoth (Tishri 15th): </a:t>
            </a:r>
            <a:r>
              <a:rPr lang="en-US" dirty="0" smtClean="0">
                <a:solidFill>
                  <a:srgbClr val="FFFF00"/>
                </a:solidFill>
                <a:latin typeface="Footlight MT Light" panose="0204060206030A020304" pitchFamily="18" charset="0"/>
                <a:cs typeface="Times New Roman" panose="02020603050405020304" pitchFamily="18" charset="0"/>
              </a:rPr>
              <a:t>Tuesday Night (4th day of the week) </a:t>
            </a:r>
            <a:r>
              <a:rPr lang="en-US" dirty="0" smtClean="0">
                <a:solidFill>
                  <a:srgbClr val="00B0F0"/>
                </a:solidFill>
                <a:latin typeface="Footlight MT Light" panose="0204060206030A020304" pitchFamily="18" charset="0"/>
                <a:cs typeface="Times New Roman" panose="02020603050405020304" pitchFamily="18" charset="0"/>
              </a:rPr>
              <a:t>(</a:t>
            </a:r>
            <a:r>
              <a:rPr lang="en-US" dirty="0">
                <a:solidFill>
                  <a:srgbClr val="00B0F0"/>
                </a:solidFill>
                <a:latin typeface="Footlight MT Light" panose="0204060206030A020304" pitchFamily="18" charset="0"/>
                <a:cs typeface="Times New Roman" panose="02020603050405020304" pitchFamily="18" charset="0"/>
              </a:rPr>
              <a:t>Friday Night (</a:t>
            </a:r>
            <a:r>
              <a:rPr lang="en-US" dirty="0" err="1">
                <a:solidFill>
                  <a:srgbClr val="00B0F0"/>
                </a:solidFill>
                <a:latin typeface="Footlight MT Light" panose="0204060206030A020304" pitchFamily="18" charset="0"/>
                <a:cs typeface="Times New Roman" panose="02020603050405020304" pitchFamily="18" charset="0"/>
              </a:rPr>
              <a:t>Shabbath</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a:latin typeface="Footlight MT Light" panose="0204060206030A020304" pitchFamily="18" charset="0"/>
                <a:cs typeface="Times New Roman" panose="02020603050405020304" pitchFamily="18" charset="0"/>
              </a:rPr>
              <a:t>John </a:t>
            </a:r>
            <a:r>
              <a:rPr lang="en-US" dirty="0" smtClean="0">
                <a:latin typeface="Footlight MT Light" panose="0204060206030A020304" pitchFamily="18" charset="0"/>
                <a:cs typeface="Times New Roman" panose="02020603050405020304" pitchFamily="18" charset="0"/>
              </a:rPr>
              <a:t>7:14-36 4th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18th): </a:t>
            </a:r>
            <a:r>
              <a:rPr lang="en-US" dirty="0" err="1">
                <a:solidFill>
                  <a:srgbClr val="FFFF00"/>
                </a:solidFill>
                <a:latin typeface="Footlight MT Light" panose="0204060206030A020304" pitchFamily="18" charset="0"/>
                <a:cs typeface="Times New Roman" panose="02020603050405020304" pitchFamily="18" charset="0"/>
              </a:rPr>
              <a:t>P</a:t>
            </a:r>
            <a:r>
              <a:rPr lang="en-US" dirty="0" err="1" smtClean="0">
                <a:solidFill>
                  <a:srgbClr val="FFFF00"/>
                </a:solidFill>
                <a:latin typeface="Footlight MT Light" panose="0204060206030A020304" pitchFamily="18" charset="0"/>
                <a:cs typeface="Times New Roman" panose="02020603050405020304" pitchFamily="18" charset="0"/>
              </a:rPr>
              <a:t>ossiblly</a:t>
            </a:r>
            <a:r>
              <a:rPr lang="en-US" dirty="0" smtClean="0">
                <a:solidFill>
                  <a:srgbClr val="FFFF00"/>
                </a:solidFill>
                <a:latin typeface="Footlight MT Light" panose="0204060206030A020304" pitchFamily="18" charset="0"/>
                <a:cs typeface="Times New Roman" panose="02020603050405020304" pitchFamily="18" charset="0"/>
              </a:rPr>
              <a:t> Saturday </a:t>
            </a:r>
            <a:r>
              <a:rPr lang="en-US" dirty="0">
                <a:solidFill>
                  <a:srgbClr val="FFFF00"/>
                </a:solidFill>
                <a:latin typeface="Footlight MT Light" panose="0204060206030A020304" pitchFamily="18" charset="0"/>
                <a:cs typeface="Times New Roman" panose="02020603050405020304" pitchFamily="18" charset="0"/>
              </a:rPr>
              <a:t>Day (</a:t>
            </a:r>
            <a:r>
              <a:rPr lang="en-US" dirty="0" err="1" smtClean="0">
                <a:solidFill>
                  <a:srgbClr val="FFFF00"/>
                </a:solidFill>
                <a:latin typeface="Footlight MT Light" panose="0204060206030A020304" pitchFamily="18" charset="0"/>
                <a:cs typeface="Times New Roman" panose="02020603050405020304" pitchFamily="18" charset="0"/>
              </a:rPr>
              <a:t>Shabbath</a:t>
            </a:r>
            <a:r>
              <a:rPr lang="en-US" dirty="0">
                <a:solidFill>
                  <a:srgbClr val="FFFF00"/>
                </a:solidFill>
                <a:latin typeface="Footlight MT Light" panose="0204060206030A020304" pitchFamily="18" charset="0"/>
                <a:cs typeface="Times New Roman" panose="02020603050405020304" pitchFamily="18" charset="0"/>
              </a:rPr>
              <a:t>) </a:t>
            </a:r>
            <a:r>
              <a:rPr lang="en-US" dirty="0" smtClean="0">
                <a:solidFill>
                  <a:srgbClr val="00B0F0"/>
                </a:solidFill>
                <a:latin typeface="Footlight MT Light" panose="0204060206030A020304" pitchFamily="18" charset="0"/>
                <a:cs typeface="Times New Roman" panose="02020603050405020304" pitchFamily="18" charset="0"/>
              </a:rPr>
              <a:t>(Possibly </a:t>
            </a:r>
            <a:r>
              <a:rPr lang="en-US" dirty="0">
                <a:solidFill>
                  <a:srgbClr val="00B0F0"/>
                </a:solidFill>
                <a:latin typeface="Footlight MT Light" panose="0204060206030A020304" pitchFamily="18" charset="0"/>
                <a:cs typeface="Times New Roman" panose="02020603050405020304" pitchFamily="18" charset="0"/>
              </a:rPr>
              <a:t>Tuesday Day (4th Day of the Week</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7:37-8:1 7th day of Sukkoth (Tishri 21st): </a:t>
            </a:r>
            <a:r>
              <a:rPr lang="en-US" dirty="0" smtClean="0">
                <a:solidFill>
                  <a:srgbClr val="FFFF00"/>
                </a:solidFill>
                <a:latin typeface="Footlight MT Light" panose="0204060206030A020304" pitchFamily="18" charset="0"/>
                <a:cs typeface="Times New Roman" panose="02020603050405020304" pitchFamily="18" charset="0"/>
              </a:rPr>
              <a:t>Monday Night (3rd day of the week) </a:t>
            </a:r>
            <a:r>
              <a:rPr lang="en-US" dirty="0" smtClean="0">
                <a:solidFill>
                  <a:srgbClr val="00B0F0"/>
                </a:solidFill>
                <a:latin typeface="Footlight MT Light" panose="0204060206030A020304" pitchFamily="18" charset="0"/>
                <a:cs typeface="Times New Roman" panose="02020603050405020304" pitchFamily="18" charset="0"/>
              </a:rPr>
              <a:t>(Thursday Night (6th Day of the Week))</a:t>
            </a: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8:2-59 7th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21st):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00B0F0"/>
                </a:solidFill>
                <a:latin typeface="Footlight MT Light" panose="0204060206030A020304" pitchFamily="18" charset="0"/>
                <a:cs typeface="Times New Roman" panose="02020603050405020304" pitchFamily="18" charset="0"/>
              </a:rPr>
              <a:t>(Friday Day (6th Day of the Week</a:t>
            </a:r>
            <a:r>
              <a:rPr lang="en-US" dirty="0" smtClean="0">
                <a:solidFill>
                  <a:srgbClr val="00B0F0"/>
                </a:solidFill>
                <a:latin typeface="Footlight MT Light" panose="0204060206030A020304" pitchFamily="18" charset="0"/>
                <a:cs typeface="Times New Roman" panose="02020603050405020304" pitchFamily="18" charset="0"/>
              </a:rPr>
              <a:t>))</a:t>
            </a:r>
            <a:endParaRPr lang="en-US" dirty="0">
              <a:solidFill>
                <a:srgbClr val="00B0F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88113815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69227" y="409598"/>
            <a:ext cx="10477041" cy="5410712"/>
          </a:xfrm>
          <a:prstGeom prst="rect">
            <a:avLst/>
          </a:prstGeom>
          <a:noFill/>
        </p:spPr>
        <p:txBody>
          <a:bodyPr wrap="square" rtlCol="0">
            <a:spAutoFit/>
          </a:bodyPr>
          <a:lstStyle/>
          <a:p>
            <a:pPr marL="571500" lvl="0" indent="-571500">
              <a:lnSpc>
                <a:spcPct val="150000"/>
              </a:lnSpc>
              <a:spcBef>
                <a:spcPct val="20000"/>
              </a:spcBef>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John </a:t>
            </a:r>
            <a:r>
              <a:rPr lang="en-US" dirty="0" smtClean="0">
                <a:solidFill>
                  <a:prstClr val="white"/>
                </a:solidFill>
                <a:latin typeface="Footlight MT Light" panose="0204060206030A020304" pitchFamily="18" charset="0"/>
                <a:cs typeface="Times New Roman" panose="02020603050405020304" pitchFamily="18" charset="0"/>
              </a:rPr>
              <a:t>7:2-10 </a:t>
            </a:r>
            <a:r>
              <a:rPr lang="en-US" dirty="0">
                <a:solidFill>
                  <a:prstClr val="white"/>
                </a:solidFill>
                <a:latin typeface="Footlight MT Light" panose="0204060206030A020304" pitchFamily="18" charset="0"/>
                <a:cs typeface="Times New Roman" panose="02020603050405020304" pitchFamily="18" charset="0"/>
              </a:rPr>
              <a:t>Day Before Sukkoth (Tishri 14th):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33CCFF"/>
                </a:solidFill>
                <a:latin typeface="Footlight MT Light" panose="0204060206030A020304" pitchFamily="18" charset="0"/>
              </a:rPr>
              <a:t>(Friday Day (6th Day of the Week))</a:t>
            </a:r>
            <a:endParaRPr lang="en-US" b="1" dirty="0">
              <a:solidFill>
                <a:prstClr val="white"/>
              </a:solidFill>
              <a:latin typeface="Footlight MT Light" panose="0204060206030A020304" pitchFamily="18" charset="0"/>
              <a:cs typeface="Times New Roman" panose="02020603050405020304" pitchFamily="18" charset="0"/>
            </a:endParaRP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7:11-13 1st day of Sukkoth (Tishri 15th): </a:t>
            </a:r>
            <a:r>
              <a:rPr lang="en-US" dirty="0" smtClean="0">
                <a:solidFill>
                  <a:srgbClr val="FFFF00"/>
                </a:solidFill>
                <a:latin typeface="Footlight MT Light" panose="0204060206030A020304" pitchFamily="18" charset="0"/>
                <a:cs typeface="Times New Roman" panose="02020603050405020304" pitchFamily="18" charset="0"/>
              </a:rPr>
              <a:t>Tuesday Night (4th day of the week) </a:t>
            </a:r>
            <a:r>
              <a:rPr lang="en-US" dirty="0" smtClean="0">
                <a:solidFill>
                  <a:srgbClr val="00B0F0"/>
                </a:solidFill>
                <a:latin typeface="Footlight MT Light" panose="0204060206030A020304" pitchFamily="18" charset="0"/>
                <a:cs typeface="Times New Roman" panose="02020603050405020304" pitchFamily="18" charset="0"/>
              </a:rPr>
              <a:t>(</a:t>
            </a:r>
            <a:r>
              <a:rPr lang="en-US" dirty="0">
                <a:solidFill>
                  <a:srgbClr val="00B0F0"/>
                </a:solidFill>
                <a:latin typeface="Footlight MT Light" panose="0204060206030A020304" pitchFamily="18" charset="0"/>
                <a:cs typeface="Times New Roman" panose="02020603050405020304" pitchFamily="18" charset="0"/>
              </a:rPr>
              <a:t>Friday Night (</a:t>
            </a:r>
            <a:r>
              <a:rPr lang="en-US" dirty="0" err="1">
                <a:solidFill>
                  <a:srgbClr val="00B0F0"/>
                </a:solidFill>
                <a:latin typeface="Footlight MT Light" panose="0204060206030A020304" pitchFamily="18" charset="0"/>
                <a:cs typeface="Times New Roman" panose="02020603050405020304" pitchFamily="18" charset="0"/>
              </a:rPr>
              <a:t>Shabbath</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a:latin typeface="Footlight MT Light" panose="0204060206030A020304" pitchFamily="18" charset="0"/>
                <a:cs typeface="Times New Roman" panose="02020603050405020304" pitchFamily="18" charset="0"/>
              </a:rPr>
              <a:t>John </a:t>
            </a:r>
            <a:r>
              <a:rPr lang="en-US" dirty="0" smtClean="0">
                <a:latin typeface="Footlight MT Light" panose="0204060206030A020304" pitchFamily="18" charset="0"/>
                <a:cs typeface="Times New Roman" panose="02020603050405020304" pitchFamily="18" charset="0"/>
              </a:rPr>
              <a:t>7:14-36 4th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18th): </a:t>
            </a:r>
            <a:r>
              <a:rPr lang="en-US" dirty="0" err="1">
                <a:solidFill>
                  <a:srgbClr val="FFFF00"/>
                </a:solidFill>
                <a:latin typeface="Footlight MT Light" panose="0204060206030A020304" pitchFamily="18" charset="0"/>
                <a:cs typeface="Times New Roman" panose="02020603050405020304" pitchFamily="18" charset="0"/>
              </a:rPr>
              <a:t>P</a:t>
            </a:r>
            <a:r>
              <a:rPr lang="en-US" dirty="0" err="1" smtClean="0">
                <a:solidFill>
                  <a:srgbClr val="FFFF00"/>
                </a:solidFill>
                <a:latin typeface="Footlight MT Light" panose="0204060206030A020304" pitchFamily="18" charset="0"/>
                <a:cs typeface="Times New Roman" panose="02020603050405020304" pitchFamily="18" charset="0"/>
              </a:rPr>
              <a:t>ossiblly</a:t>
            </a:r>
            <a:r>
              <a:rPr lang="en-US" dirty="0" smtClean="0">
                <a:solidFill>
                  <a:srgbClr val="FFFF00"/>
                </a:solidFill>
                <a:latin typeface="Footlight MT Light" panose="0204060206030A020304" pitchFamily="18" charset="0"/>
                <a:cs typeface="Times New Roman" panose="02020603050405020304" pitchFamily="18" charset="0"/>
              </a:rPr>
              <a:t> Saturday </a:t>
            </a:r>
            <a:r>
              <a:rPr lang="en-US" dirty="0">
                <a:solidFill>
                  <a:srgbClr val="FFFF00"/>
                </a:solidFill>
                <a:latin typeface="Footlight MT Light" panose="0204060206030A020304" pitchFamily="18" charset="0"/>
                <a:cs typeface="Times New Roman" panose="02020603050405020304" pitchFamily="18" charset="0"/>
              </a:rPr>
              <a:t>Day (</a:t>
            </a:r>
            <a:r>
              <a:rPr lang="en-US" dirty="0" err="1" smtClean="0">
                <a:solidFill>
                  <a:srgbClr val="FFFF00"/>
                </a:solidFill>
                <a:latin typeface="Footlight MT Light" panose="0204060206030A020304" pitchFamily="18" charset="0"/>
                <a:cs typeface="Times New Roman" panose="02020603050405020304" pitchFamily="18" charset="0"/>
              </a:rPr>
              <a:t>Shabbath</a:t>
            </a:r>
            <a:r>
              <a:rPr lang="en-US" dirty="0">
                <a:solidFill>
                  <a:srgbClr val="FFFF00"/>
                </a:solidFill>
                <a:latin typeface="Footlight MT Light" panose="0204060206030A020304" pitchFamily="18" charset="0"/>
                <a:cs typeface="Times New Roman" panose="02020603050405020304" pitchFamily="18" charset="0"/>
              </a:rPr>
              <a:t>) </a:t>
            </a:r>
            <a:r>
              <a:rPr lang="en-US" dirty="0" smtClean="0">
                <a:solidFill>
                  <a:srgbClr val="00B0F0"/>
                </a:solidFill>
                <a:latin typeface="Footlight MT Light" panose="0204060206030A020304" pitchFamily="18" charset="0"/>
                <a:cs typeface="Times New Roman" panose="02020603050405020304" pitchFamily="18" charset="0"/>
              </a:rPr>
              <a:t>(Possibly </a:t>
            </a:r>
            <a:r>
              <a:rPr lang="en-US" dirty="0">
                <a:solidFill>
                  <a:srgbClr val="00B0F0"/>
                </a:solidFill>
                <a:latin typeface="Footlight MT Light" panose="0204060206030A020304" pitchFamily="18" charset="0"/>
                <a:cs typeface="Times New Roman" panose="02020603050405020304" pitchFamily="18" charset="0"/>
              </a:rPr>
              <a:t>Tuesday Day (4th Day of the Week</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7:37-8:1 7th day of Sukkoth (Tishri 21st): </a:t>
            </a:r>
            <a:r>
              <a:rPr lang="en-US" dirty="0" smtClean="0">
                <a:solidFill>
                  <a:srgbClr val="FFFF00"/>
                </a:solidFill>
                <a:latin typeface="Footlight MT Light" panose="0204060206030A020304" pitchFamily="18" charset="0"/>
                <a:cs typeface="Times New Roman" panose="02020603050405020304" pitchFamily="18" charset="0"/>
              </a:rPr>
              <a:t>Monday Night (3rd day of the week) </a:t>
            </a:r>
            <a:r>
              <a:rPr lang="en-US" dirty="0" smtClean="0">
                <a:solidFill>
                  <a:srgbClr val="00B0F0"/>
                </a:solidFill>
                <a:latin typeface="Footlight MT Light" panose="0204060206030A020304" pitchFamily="18" charset="0"/>
                <a:cs typeface="Times New Roman" panose="02020603050405020304" pitchFamily="18" charset="0"/>
              </a:rPr>
              <a:t>(Thursday Night (6th Day of the Week))</a:t>
            </a: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8:2-59 7th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21st):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00B0F0"/>
                </a:solidFill>
                <a:latin typeface="Footlight MT Light" panose="0204060206030A020304" pitchFamily="18" charset="0"/>
                <a:cs typeface="Times New Roman" panose="02020603050405020304" pitchFamily="18" charset="0"/>
              </a:rPr>
              <a:t>(Friday Day (6th Day of the Week))</a:t>
            </a: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9:1-12 7th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21st): </a:t>
            </a:r>
            <a:r>
              <a:rPr lang="en-US" dirty="0">
                <a:solidFill>
                  <a:srgbClr val="FFFF00"/>
                </a:solidFill>
                <a:latin typeface="Footlight MT Light" panose="0204060206030A020304" pitchFamily="18" charset="0"/>
                <a:cs typeface="Times New Roman" panose="02020603050405020304" pitchFamily="18" charset="0"/>
              </a:rPr>
              <a:t>Tuesday Before Sunset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a:t>
            </a:r>
          </a:p>
          <a:p>
            <a:pPr>
              <a:lnSpc>
                <a:spcPct val="150000"/>
              </a:lnSpc>
              <a:spcBef>
                <a:spcPct val="20000"/>
              </a:spcBef>
            </a:pPr>
            <a:r>
              <a:rPr lang="en-US" dirty="0" smtClean="0">
                <a:solidFill>
                  <a:srgbClr val="00B0F0"/>
                </a:solidFill>
                <a:latin typeface="Footlight MT Light" panose="0204060206030A020304" pitchFamily="18" charset="0"/>
                <a:cs typeface="Times New Roman" panose="02020603050405020304" pitchFamily="18" charset="0"/>
              </a:rPr>
              <a:t>         (</a:t>
            </a:r>
            <a:r>
              <a:rPr lang="en-US" dirty="0">
                <a:solidFill>
                  <a:srgbClr val="00B0F0"/>
                </a:solidFill>
                <a:latin typeface="Footlight MT Light" panose="0204060206030A020304" pitchFamily="18" charset="0"/>
                <a:cs typeface="Times New Roman" panose="02020603050405020304" pitchFamily="18" charset="0"/>
              </a:rPr>
              <a:t>Friday Afternoon Before Sunset (6th Day of the Week</a:t>
            </a:r>
            <a:r>
              <a:rPr lang="en-US" dirty="0" smtClean="0">
                <a:solidFill>
                  <a:srgbClr val="00B0F0"/>
                </a:solidFill>
                <a:latin typeface="Footlight MT Light" panose="0204060206030A020304" pitchFamily="18" charset="0"/>
                <a:cs typeface="Times New Roman" panose="02020603050405020304" pitchFamily="18" charset="0"/>
              </a:rPr>
              <a:t>))</a:t>
            </a:r>
            <a:endParaRPr lang="en-US" dirty="0">
              <a:solidFill>
                <a:srgbClr val="00B0F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98797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77732" y="1040131"/>
            <a:ext cx="10768405" cy="4708981"/>
          </a:xfrm>
          <a:prstGeom prst="rect">
            <a:avLst/>
          </a:prstGeom>
          <a:noFill/>
        </p:spPr>
        <p:txBody>
          <a:bodyPr wrap="square" rtlCol="0">
            <a:spAutoFit/>
          </a:bodyPr>
          <a:lstStyle/>
          <a:p>
            <a:pPr lvl="0" algn="ctr"/>
            <a:r>
              <a:rPr lang="en-US" sz="6000" dirty="0">
                <a:latin typeface="Footlight MT Light" panose="0204060206030A020304" pitchFamily="18" charset="0"/>
                <a:cs typeface="Times New Roman" panose="02020603050405020304" pitchFamily="18" charset="0"/>
              </a:rPr>
              <a:t>Based on Luke chapter two noted above, it could be probable that Yeshua was born in the same plot of land that Boaz and David resided in their day.</a:t>
            </a:r>
          </a:p>
        </p:txBody>
      </p:sp>
    </p:spTree>
    <p:extLst>
      <p:ext uri="{BB962C8B-B14F-4D97-AF65-F5344CB8AC3E}">
        <p14:creationId xmlns:p14="http://schemas.microsoft.com/office/powerpoint/2010/main" val="63013274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69227" y="409598"/>
            <a:ext cx="10477041" cy="6352508"/>
          </a:xfrm>
          <a:prstGeom prst="rect">
            <a:avLst/>
          </a:prstGeom>
          <a:noFill/>
        </p:spPr>
        <p:txBody>
          <a:bodyPr wrap="square" rtlCol="0">
            <a:spAutoFit/>
          </a:bodyPr>
          <a:lstStyle/>
          <a:p>
            <a:pPr marL="571500" lvl="0" indent="-571500">
              <a:lnSpc>
                <a:spcPct val="150000"/>
              </a:lnSpc>
              <a:spcBef>
                <a:spcPct val="20000"/>
              </a:spcBef>
              <a:buFont typeface="Wingdings" panose="05000000000000000000" pitchFamily="2" charset="2"/>
              <a:buChar char="v"/>
            </a:pPr>
            <a:r>
              <a:rPr lang="en-US" dirty="0">
                <a:solidFill>
                  <a:prstClr val="white"/>
                </a:solidFill>
                <a:latin typeface="Footlight MT Light" panose="0204060206030A020304" pitchFamily="18" charset="0"/>
                <a:cs typeface="Times New Roman" panose="02020603050405020304" pitchFamily="18" charset="0"/>
              </a:rPr>
              <a:t>John </a:t>
            </a:r>
            <a:r>
              <a:rPr lang="en-US" dirty="0" smtClean="0">
                <a:solidFill>
                  <a:prstClr val="white"/>
                </a:solidFill>
                <a:latin typeface="Footlight MT Light" panose="0204060206030A020304" pitchFamily="18" charset="0"/>
                <a:cs typeface="Times New Roman" panose="02020603050405020304" pitchFamily="18" charset="0"/>
              </a:rPr>
              <a:t>7:2-10 </a:t>
            </a:r>
            <a:r>
              <a:rPr lang="en-US" dirty="0">
                <a:solidFill>
                  <a:prstClr val="white"/>
                </a:solidFill>
                <a:latin typeface="Footlight MT Light" panose="0204060206030A020304" pitchFamily="18" charset="0"/>
                <a:cs typeface="Times New Roman" panose="02020603050405020304" pitchFamily="18" charset="0"/>
              </a:rPr>
              <a:t>Day Before Sukkoth (Tishri 14th):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33CCFF"/>
                </a:solidFill>
                <a:latin typeface="Footlight MT Light" panose="0204060206030A020304" pitchFamily="18" charset="0"/>
              </a:rPr>
              <a:t>(Friday Day (6th Day of the Week))</a:t>
            </a:r>
            <a:endParaRPr lang="en-US" b="1" dirty="0">
              <a:solidFill>
                <a:prstClr val="white"/>
              </a:solidFill>
              <a:latin typeface="Footlight MT Light" panose="0204060206030A020304" pitchFamily="18" charset="0"/>
              <a:cs typeface="Times New Roman" panose="02020603050405020304" pitchFamily="18" charset="0"/>
            </a:endParaRP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7:11-13 1st day of Sukkoth (Tishri 15th): </a:t>
            </a:r>
            <a:r>
              <a:rPr lang="en-US" dirty="0" smtClean="0">
                <a:solidFill>
                  <a:srgbClr val="FFFF00"/>
                </a:solidFill>
                <a:latin typeface="Footlight MT Light" panose="0204060206030A020304" pitchFamily="18" charset="0"/>
                <a:cs typeface="Times New Roman" panose="02020603050405020304" pitchFamily="18" charset="0"/>
              </a:rPr>
              <a:t>Tuesday Night (4th day of the week) </a:t>
            </a:r>
            <a:r>
              <a:rPr lang="en-US" dirty="0" smtClean="0">
                <a:solidFill>
                  <a:srgbClr val="00B0F0"/>
                </a:solidFill>
                <a:latin typeface="Footlight MT Light" panose="0204060206030A020304" pitchFamily="18" charset="0"/>
                <a:cs typeface="Times New Roman" panose="02020603050405020304" pitchFamily="18" charset="0"/>
              </a:rPr>
              <a:t>(</a:t>
            </a:r>
            <a:r>
              <a:rPr lang="en-US" dirty="0">
                <a:solidFill>
                  <a:srgbClr val="00B0F0"/>
                </a:solidFill>
                <a:latin typeface="Footlight MT Light" panose="0204060206030A020304" pitchFamily="18" charset="0"/>
                <a:cs typeface="Times New Roman" panose="02020603050405020304" pitchFamily="18" charset="0"/>
              </a:rPr>
              <a:t>Friday Night (</a:t>
            </a:r>
            <a:r>
              <a:rPr lang="en-US" dirty="0" err="1">
                <a:solidFill>
                  <a:srgbClr val="00B0F0"/>
                </a:solidFill>
                <a:latin typeface="Footlight MT Light" panose="0204060206030A020304" pitchFamily="18" charset="0"/>
                <a:cs typeface="Times New Roman" panose="02020603050405020304" pitchFamily="18" charset="0"/>
              </a:rPr>
              <a:t>Shabbath</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a:latin typeface="Footlight MT Light" panose="0204060206030A020304" pitchFamily="18" charset="0"/>
                <a:cs typeface="Times New Roman" panose="02020603050405020304" pitchFamily="18" charset="0"/>
              </a:rPr>
              <a:t>John </a:t>
            </a:r>
            <a:r>
              <a:rPr lang="en-US" dirty="0" smtClean="0">
                <a:latin typeface="Footlight MT Light" panose="0204060206030A020304" pitchFamily="18" charset="0"/>
                <a:cs typeface="Times New Roman" panose="02020603050405020304" pitchFamily="18" charset="0"/>
              </a:rPr>
              <a:t>7:14-36 4th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18th): </a:t>
            </a:r>
            <a:r>
              <a:rPr lang="en-US" dirty="0" err="1">
                <a:solidFill>
                  <a:srgbClr val="FFFF00"/>
                </a:solidFill>
                <a:latin typeface="Footlight MT Light" panose="0204060206030A020304" pitchFamily="18" charset="0"/>
                <a:cs typeface="Times New Roman" panose="02020603050405020304" pitchFamily="18" charset="0"/>
              </a:rPr>
              <a:t>P</a:t>
            </a:r>
            <a:r>
              <a:rPr lang="en-US" dirty="0" err="1" smtClean="0">
                <a:solidFill>
                  <a:srgbClr val="FFFF00"/>
                </a:solidFill>
                <a:latin typeface="Footlight MT Light" panose="0204060206030A020304" pitchFamily="18" charset="0"/>
                <a:cs typeface="Times New Roman" panose="02020603050405020304" pitchFamily="18" charset="0"/>
              </a:rPr>
              <a:t>ossiblly</a:t>
            </a:r>
            <a:r>
              <a:rPr lang="en-US" dirty="0" smtClean="0">
                <a:solidFill>
                  <a:srgbClr val="FFFF00"/>
                </a:solidFill>
                <a:latin typeface="Footlight MT Light" panose="0204060206030A020304" pitchFamily="18" charset="0"/>
                <a:cs typeface="Times New Roman" panose="02020603050405020304" pitchFamily="18" charset="0"/>
              </a:rPr>
              <a:t> Saturday </a:t>
            </a:r>
            <a:r>
              <a:rPr lang="en-US" dirty="0">
                <a:solidFill>
                  <a:srgbClr val="FFFF00"/>
                </a:solidFill>
                <a:latin typeface="Footlight MT Light" panose="0204060206030A020304" pitchFamily="18" charset="0"/>
                <a:cs typeface="Times New Roman" panose="02020603050405020304" pitchFamily="18" charset="0"/>
              </a:rPr>
              <a:t>Day (</a:t>
            </a:r>
            <a:r>
              <a:rPr lang="en-US" dirty="0" err="1" smtClean="0">
                <a:solidFill>
                  <a:srgbClr val="FFFF00"/>
                </a:solidFill>
                <a:latin typeface="Footlight MT Light" panose="0204060206030A020304" pitchFamily="18" charset="0"/>
                <a:cs typeface="Times New Roman" panose="02020603050405020304" pitchFamily="18" charset="0"/>
              </a:rPr>
              <a:t>Shabbath</a:t>
            </a:r>
            <a:r>
              <a:rPr lang="en-US" dirty="0">
                <a:solidFill>
                  <a:srgbClr val="FFFF00"/>
                </a:solidFill>
                <a:latin typeface="Footlight MT Light" panose="0204060206030A020304" pitchFamily="18" charset="0"/>
                <a:cs typeface="Times New Roman" panose="02020603050405020304" pitchFamily="18" charset="0"/>
              </a:rPr>
              <a:t>) </a:t>
            </a:r>
            <a:r>
              <a:rPr lang="en-US" dirty="0" smtClean="0">
                <a:solidFill>
                  <a:srgbClr val="00B0F0"/>
                </a:solidFill>
                <a:latin typeface="Footlight MT Light" panose="0204060206030A020304" pitchFamily="18" charset="0"/>
                <a:cs typeface="Times New Roman" panose="02020603050405020304" pitchFamily="18" charset="0"/>
              </a:rPr>
              <a:t>(Possibly </a:t>
            </a:r>
            <a:r>
              <a:rPr lang="en-US" dirty="0">
                <a:solidFill>
                  <a:srgbClr val="00B0F0"/>
                </a:solidFill>
                <a:latin typeface="Footlight MT Light" panose="0204060206030A020304" pitchFamily="18" charset="0"/>
                <a:cs typeface="Times New Roman" panose="02020603050405020304" pitchFamily="18" charset="0"/>
              </a:rPr>
              <a:t>Tuesday Day (4th Day of the Week</a:t>
            </a:r>
            <a:r>
              <a:rPr lang="en-US" dirty="0" smtClean="0">
                <a:solidFill>
                  <a:srgbClr val="00B0F0"/>
                </a:solidFill>
                <a:latin typeface="Footlight MT Light" panose="0204060206030A020304" pitchFamily="18" charset="0"/>
                <a:cs typeface="Times New Roman" panose="02020603050405020304" pitchFamily="18" charset="0"/>
              </a:rPr>
              <a:t>))</a:t>
            </a:r>
          </a:p>
          <a:p>
            <a:pPr marL="57150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7:37-8:1 7th day of Sukkoth (Tishri 21st): </a:t>
            </a:r>
            <a:r>
              <a:rPr lang="en-US" dirty="0" smtClean="0">
                <a:solidFill>
                  <a:srgbClr val="FFFF00"/>
                </a:solidFill>
                <a:latin typeface="Footlight MT Light" panose="0204060206030A020304" pitchFamily="18" charset="0"/>
                <a:cs typeface="Times New Roman" panose="02020603050405020304" pitchFamily="18" charset="0"/>
              </a:rPr>
              <a:t>Monday Night (3rd day of the week) </a:t>
            </a:r>
            <a:r>
              <a:rPr lang="en-US" dirty="0" smtClean="0">
                <a:solidFill>
                  <a:srgbClr val="00B0F0"/>
                </a:solidFill>
                <a:latin typeface="Footlight MT Light" panose="0204060206030A020304" pitchFamily="18" charset="0"/>
                <a:cs typeface="Times New Roman" panose="02020603050405020304" pitchFamily="18" charset="0"/>
              </a:rPr>
              <a:t>(Thursday Night (6th Day of the Week))</a:t>
            </a: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8:2-59 7th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21st): </a:t>
            </a:r>
            <a:r>
              <a:rPr lang="en-US" dirty="0">
                <a:solidFill>
                  <a:srgbClr val="FFFF00"/>
                </a:solidFill>
                <a:latin typeface="Footlight MT Light" panose="0204060206030A020304" pitchFamily="18" charset="0"/>
                <a:cs typeface="Times New Roman" panose="02020603050405020304" pitchFamily="18" charset="0"/>
              </a:rPr>
              <a:t>Tuesday Day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 </a:t>
            </a:r>
            <a:r>
              <a:rPr lang="en-US" dirty="0">
                <a:solidFill>
                  <a:srgbClr val="00B0F0"/>
                </a:solidFill>
                <a:latin typeface="Footlight MT Light" panose="0204060206030A020304" pitchFamily="18" charset="0"/>
                <a:cs typeface="Times New Roman" panose="02020603050405020304" pitchFamily="18" charset="0"/>
              </a:rPr>
              <a:t>(Friday Day (6th Day of the Week))</a:t>
            </a: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9:1-12 7th </a:t>
            </a:r>
            <a:r>
              <a:rPr lang="en-US" dirty="0">
                <a:latin typeface="Footlight MT Light" panose="0204060206030A020304" pitchFamily="18" charset="0"/>
                <a:cs typeface="Times New Roman" panose="02020603050405020304" pitchFamily="18" charset="0"/>
              </a:rPr>
              <a:t>day of Sukkoth (Tishri </a:t>
            </a:r>
            <a:r>
              <a:rPr lang="en-US" dirty="0" smtClean="0">
                <a:latin typeface="Footlight MT Light" panose="0204060206030A020304" pitchFamily="18" charset="0"/>
                <a:cs typeface="Times New Roman" panose="02020603050405020304" pitchFamily="18" charset="0"/>
              </a:rPr>
              <a:t>21st): </a:t>
            </a:r>
            <a:r>
              <a:rPr lang="en-US" dirty="0">
                <a:solidFill>
                  <a:srgbClr val="FFFF00"/>
                </a:solidFill>
                <a:latin typeface="Footlight MT Light" panose="0204060206030A020304" pitchFamily="18" charset="0"/>
                <a:cs typeface="Times New Roman" panose="02020603050405020304" pitchFamily="18" charset="0"/>
              </a:rPr>
              <a:t>Tuesday Before Sunset (</a:t>
            </a:r>
            <a:r>
              <a:rPr lang="en-US" dirty="0" smtClean="0">
                <a:solidFill>
                  <a:srgbClr val="FFFF00"/>
                </a:solidFill>
                <a:latin typeface="Footlight MT Light" panose="0204060206030A020304" pitchFamily="18" charset="0"/>
                <a:cs typeface="Times New Roman" panose="02020603050405020304" pitchFamily="18" charset="0"/>
              </a:rPr>
              <a:t>3rd </a:t>
            </a:r>
            <a:r>
              <a:rPr lang="en-US" dirty="0">
                <a:solidFill>
                  <a:srgbClr val="FFFF00"/>
                </a:solidFill>
                <a:latin typeface="Footlight MT Light" panose="0204060206030A020304" pitchFamily="18" charset="0"/>
                <a:cs typeface="Times New Roman" panose="02020603050405020304" pitchFamily="18" charset="0"/>
              </a:rPr>
              <a:t>day of the week)</a:t>
            </a:r>
          </a:p>
          <a:p>
            <a:pPr>
              <a:lnSpc>
                <a:spcPct val="150000"/>
              </a:lnSpc>
              <a:spcBef>
                <a:spcPct val="20000"/>
              </a:spcBef>
            </a:pPr>
            <a:r>
              <a:rPr lang="en-US" dirty="0" smtClean="0">
                <a:solidFill>
                  <a:srgbClr val="00B0F0"/>
                </a:solidFill>
                <a:latin typeface="Footlight MT Light" panose="0204060206030A020304" pitchFamily="18" charset="0"/>
                <a:cs typeface="Times New Roman" panose="02020603050405020304" pitchFamily="18" charset="0"/>
              </a:rPr>
              <a:t>         (</a:t>
            </a:r>
            <a:r>
              <a:rPr lang="en-US" dirty="0">
                <a:solidFill>
                  <a:srgbClr val="00B0F0"/>
                </a:solidFill>
                <a:latin typeface="Footlight MT Light" panose="0204060206030A020304" pitchFamily="18" charset="0"/>
                <a:cs typeface="Times New Roman" panose="02020603050405020304" pitchFamily="18" charset="0"/>
              </a:rPr>
              <a:t>Friday Afternoon Before Sunset (6th Day of the Week))</a:t>
            </a:r>
          </a:p>
          <a:p>
            <a:pPr marL="571500" lvl="0" indent="-571500">
              <a:lnSpc>
                <a:spcPct val="150000"/>
              </a:lnSpc>
              <a:spcBef>
                <a:spcPct val="20000"/>
              </a:spcBef>
              <a:buFont typeface="Wingdings" panose="05000000000000000000" pitchFamily="2" charset="2"/>
              <a:buChar char="v"/>
            </a:pPr>
            <a:r>
              <a:rPr lang="en-US" dirty="0" smtClean="0">
                <a:latin typeface="Footlight MT Light" panose="0204060206030A020304" pitchFamily="18" charset="0"/>
                <a:cs typeface="Times New Roman" panose="02020603050405020304" pitchFamily="18" charset="0"/>
              </a:rPr>
              <a:t>John 9:13-10:21 8th </a:t>
            </a:r>
            <a:r>
              <a:rPr lang="en-US" dirty="0">
                <a:latin typeface="Footlight MT Light" panose="0204060206030A020304" pitchFamily="18" charset="0"/>
                <a:cs typeface="Times New Roman" panose="02020603050405020304" pitchFamily="18" charset="0"/>
              </a:rPr>
              <a:t>day- Solemn Assembly (Tishri </a:t>
            </a:r>
            <a:r>
              <a:rPr lang="en-US" dirty="0" smtClean="0">
                <a:latin typeface="Footlight MT Light" panose="0204060206030A020304" pitchFamily="18" charset="0"/>
                <a:cs typeface="Times New Roman" panose="02020603050405020304" pitchFamily="18" charset="0"/>
              </a:rPr>
              <a:t>22nd): </a:t>
            </a:r>
            <a:r>
              <a:rPr lang="en-US" dirty="0">
                <a:solidFill>
                  <a:srgbClr val="FFFF00"/>
                </a:solidFill>
                <a:latin typeface="Footlight MT Light" panose="0204060206030A020304" pitchFamily="18" charset="0"/>
                <a:cs typeface="Times New Roman" panose="02020603050405020304" pitchFamily="18" charset="0"/>
              </a:rPr>
              <a:t>Tuesday Night </a:t>
            </a:r>
            <a:r>
              <a:rPr lang="en-US" dirty="0" smtClean="0">
                <a:solidFill>
                  <a:srgbClr val="FFFF00"/>
                </a:solidFill>
                <a:latin typeface="Footlight MT Light" panose="0204060206030A020304" pitchFamily="18" charset="0"/>
                <a:cs typeface="Times New Roman" panose="02020603050405020304" pitchFamily="18" charset="0"/>
              </a:rPr>
              <a:t>(4th day </a:t>
            </a:r>
            <a:r>
              <a:rPr lang="en-US" dirty="0">
                <a:solidFill>
                  <a:srgbClr val="FFFF00"/>
                </a:solidFill>
                <a:latin typeface="Footlight MT Light" panose="0204060206030A020304" pitchFamily="18" charset="0"/>
                <a:cs typeface="Times New Roman" panose="02020603050405020304" pitchFamily="18" charset="0"/>
              </a:rPr>
              <a:t>of the week)</a:t>
            </a:r>
          </a:p>
          <a:p>
            <a:pPr>
              <a:lnSpc>
                <a:spcPct val="150000"/>
              </a:lnSpc>
              <a:spcBef>
                <a:spcPct val="20000"/>
              </a:spcBef>
            </a:pPr>
            <a:r>
              <a:rPr lang="en-US" dirty="0" smtClean="0">
                <a:solidFill>
                  <a:srgbClr val="00B0F0"/>
                </a:solidFill>
                <a:latin typeface="Footlight MT Light" panose="0204060206030A020304" pitchFamily="18" charset="0"/>
                <a:cs typeface="Times New Roman" panose="02020603050405020304" pitchFamily="18" charset="0"/>
              </a:rPr>
              <a:t>          (</a:t>
            </a:r>
            <a:r>
              <a:rPr lang="en-US" dirty="0">
                <a:solidFill>
                  <a:srgbClr val="00B0F0"/>
                </a:solidFill>
                <a:latin typeface="Footlight MT Light" panose="0204060206030A020304" pitchFamily="18" charset="0"/>
                <a:cs typeface="Times New Roman" panose="02020603050405020304" pitchFamily="18" charset="0"/>
              </a:rPr>
              <a:t>Friday Night (</a:t>
            </a:r>
            <a:r>
              <a:rPr lang="en-US" dirty="0" err="1">
                <a:solidFill>
                  <a:srgbClr val="00B0F0"/>
                </a:solidFill>
                <a:latin typeface="Footlight MT Light" panose="0204060206030A020304" pitchFamily="18" charset="0"/>
                <a:cs typeface="Times New Roman" panose="02020603050405020304" pitchFamily="18" charset="0"/>
              </a:rPr>
              <a:t>Shabbath</a:t>
            </a:r>
            <a:r>
              <a:rPr lang="en-US" dirty="0" smtClean="0">
                <a:solidFill>
                  <a:srgbClr val="00B0F0"/>
                </a:solidFill>
                <a:latin typeface="Footlight MT Light" panose="0204060206030A020304" pitchFamily="18" charset="0"/>
                <a:cs typeface="Times New Roman" panose="02020603050405020304" pitchFamily="18" charset="0"/>
              </a:rPr>
              <a:t>))</a:t>
            </a:r>
            <a:endParaRPr lang="en-US" dirty="0">
              <a:solidFill>
                <a:srgbClr val="00B0F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42763834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93356" y="572548"/>
            <a:ext cx="10477041" cy="5632311"/>
          </a:xfrm>
          <a:prstGeom prst="rect">
            <a:avLst/>
          </a:prstGeom>
          <a:noFill/>
        </p:spPr>
        <p:txBody>
          <a:bodyPr wrap="square" rtlCol="0">
            <a:spAutoFit/>
          </a:bodyPr>
          <a:lstStyle/>
          <a:p>
            <a:pPr lvl="0" algn="ctr">
              <a:lnSpc>
                <a:spcPct val="150000"/>
              </a:lnSpc>
              <a:spcBef>
                <a:spcPct val="20000"/>
              </a:spcBef>
            </a:pPr>
            <a:r>
              <a:rPr lang="en-US" sz="4000" dirty="0" smtClean="0">
                <a:latin typeface="Footlight MT Light" panose="0204060206030A020304" pitchFamily="18" charset="0"/>
                <a:cs typeface="Times New Roman" panose="02020603050405020304" pitchFamily="18" charset="0"/>
              </a:rPr>
              <a:t>Based on John 7:2 through 10:21, </a:t>
            </a:r>
            <a:r>
              <a:rPr lang="en-US" sz="4000" dirty="0">
                <a:latin typeface="Footlight MT Light" panose="0204060206030A020304" pitchFamily="18" charset="0"/>
                <a:cs typeface="Times New Roman" panose="02020603050405020304" pitchFamily="18" charset="0"/>
              </a:rPr>
              <a:t>it is possible that the seven days of Sukkoth and the one day of the Solemn Assembly started on Tuesday night and ended on the next Tuesday night. According to Scott Aaron of </a:t>
            </a:r>
            <a:r>
              <a:rPr lang="en-US" sz="4000" u="sng" dirty="0">
                <a:latin typeface="Footlight MT Light" panose="0204060206030A020304" pitchFamily="18" charset="0"/>
                <a:cs typeface="Times New Roman" panose="02020603050405020304" pitchFamily="18" charset="0"/>
              </a:rPr>
              <a:t>Zealous For Zion</a:t>
            </a:r>
            <a:r>
              <a:rPr lang="en-US" sz="4000" dirty="0">
                <a:latin typeface="Footlight MT Light" panose="0204060206030A020304" pitchFamily="18" charset="0"/>
                <a:cs typeface="Times New Roman" panose="02020603050405020304" pitchFamily="18" charset="0"/>
              </a:rPr>
              <a:t>, it started on Friday night and ended on the next Friday night.</a:t>
            </a:r>
          </a:p>
        </p:txBody>
      </p:sp>
    </p:spTree>
    <p:extLst>
      <p:ext uri="{BB962C8B-B14F-4D97-AF65-F5344CB8AC3E}">
        <p14:creationId xmlns:p14="http://schemas.microsoft.com/office/powerpoint/2010/main" val="3454183378"/>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36205" y="1110124"/>
            <a:ext cx="10477041" cy="4524315"/>
          </a:xfrm>
          <a:prstGeom prst="rect">
            <a:avLst/>
          </a:prstGeom>
          <a:noFill/>
        </p:spPr>
        <p:txBody>
          <a:bodyPr wrap="square" rtlCol="0">
            <a:spAutoFit/>
          </a:bodyPr>
          <a:lstStyle/>
          <a:p>
            <a:pPr lvl="0" algn="ctr">
              <a:lnSpc>
                <a:spcPct val="150000"/>
              </a:lnSpc>
              <a:spcBef>
                <a:spcPct val="20000"/>
              </a:spcBef>
            </a:pPr>
            <a:r>
              <a:rPr lang="en-US" sz="4800" dirty="0" smtClean="0">
                <a:latin typeface="Footlight MT Light" panose="0204060206030A020304" pitchFamily="18" charset="0"/>
                <a:cs typeface="Times New Roman" panose="02020603050405020304" pitchFamily="18" charset="0"/>
              </a:rPr>
              <a:t>In my viewpoint, Tuesday night is the fourth day of the week. To </a:t>
            </a:r>
            <a:r>
              <a:rPr lang="en-US" sz="4800" b="1" dirty="0" smtClean="0">
                <a:solidFill>
                  <a:prstClr val="white"/>
                </a:solidFill>
                <a:latin typeface="Semitic Modern" panose="05010101010101010101" pitchFamily="2" charset="2"/>
              </a:rPr>
              <a:t>efei</a:t>
            </a:r>
            <a:r>
              <a:rPr lang="en-US" sz="4800" dirty="0" smtClean="0">
                <a:latin typeface="Footlight MT Light" panose="0204060206030A020304" pitchFamily="18" charset="0"/>
                <a:cs typeface="Times New Roman" panose="02020603050405020304" pitchFamily="18" charset="0"/>
              </a:rPr>
              <a:t>, a thousand years is as a day, which the apostle Peter noted in his epistle</a:t>
            </a:r>
            <a:endParaRPr lang="en-US" sz="4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88818245"/>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36204" y="1403635"/>
            <a:ext cx="10477041" cy="4045146"/>
          </a:xfrm>
          <a:prstGeom prst="rect">
            <a:avLst/>
          </a:prstGeom>
          <a:noFill/>
        </p:spPr>
        <p:txBody>
          <a:bodyPr wrap="square" rtlCol="0">
            <a:spAutoFit/>
          </a:bodyPr>
          <a:lstStyle/>
          <a:p>
            <a:pPr lvl="0" algn="ctr">
              <a:lnSpc>
                <a:spcPct val="150000"/>
              </a:lnSpc>
              <a:spcBef>
                <a:spcPct val="20000"/>
              </a:spcBef>
            </a:pPr>
            <a:r>
              <a:rPr lang="en-US" sz="4400" dirty="0" smtClean="0">
                <a:solidFill>
                  <a:srgbClr val="FFFF00"/>
                </a:solidFill>
                <a:latin typeface="Footlight MT Light" panose="0204060206030A020304" pitchFamily="18" charset="0"/>
                <a:cs typeface="Times New Roman" panose="02020603050405020304" pitchFamily="18" charset="0"/>
              </a:rPr>
              <a:t>2 </a:t>
            </a:r>
            <a:r>
              <a:rPr lang="en-US" sz="4400" dirty="0">
                <a:solidFill>
                  <a:srgbClr val="FFFF00"/>
                </a:solidFill>
                <a:latin typeface="Footlight MT Light" panose="0204060206030A020304" pitchFamily="18" charset="0"/>
                <a:cs typeface="Times New Roman" panose="02020603050405020304" pitchFamily="18" charset="0"/>
              </a:rPr>
              <a:t>Peter 3:8 </a:t>
            </a:r>
            <a:r>
              <a:rPr lang="en-US" sz="4400" dirty="0" smtClean="0">
                <a:solidFill>
                  <a:prstClr val="white"/>
                </a:solidFill>
                <a:latin typeface="Footlight MT Light" panose="0204060206030A020304" pitchFamily="18" charset="0"/>
                <a:cs typeface="Times New Roman" panose="02020603050405020304" pitchFamily="18" charset="0"/>
              </a:rPr>
              <a:t>But</a:t>
            </a:r>
            <a:r>
              <a:rPr lang="en-US" sz="4400" dirty="0">
                <a:solidFill>
                  <a:prstClr val="white"/>
                </a:solidFill>
                <a:latin typeface="Footlight MT Light" panose="0204060206030A020304" pitchFamily="18" charset="0"/>
                <a:cs typeface="Times New Roman" panose="02020603050405020304" pitchFamily="18" charset="0"/>
              </a:rPr>
              <a:t>, beloved, be not ignorant of this one thing, that one day is with the </a:t>
            </a:r>
            <a:r>
              <a:rPr lang="en-US" sz="4400" dirty="0" err="1">
                <a:solidFill>
                  <a:prstClr val="white"/>
                </a:solidFill>
                <a:latin typeface="Footlight MT Light" panose="0204060206030A020304" pitchFamily="18" charset="0"/>
                <a:cs typeface="Times New Roman" panose="02020603050405020304" pitchFamily="18" charset="0"/>
              </a:rPr>
              <a:t>Adon</a:t>
            </a:r>
            <a:r>
              <a:rPr lang="en-US" sz="4400" dirty="0">
                <a:solidFill>
                  <a:prstClr val="white"/>
                </a:solidFill>
                <a:latin typeface="Footlight MT Light" panose="0204060206030A020304" pitchFamily="18" charset="0"/>
                <a:cs typeface="Times New Roman" panose="02020603050405020304" pitchFamily="18" charset="0"/>
              </a:rPr>
              <a:t> as a thousand years, and a thousand years as one </a:t>
            </a:r>
            <a:r>
              <a:rPr lang="en-US" sz="4400" dirty="0" smtClean="0">
                <a:solidFill>
                  <a:prstClr val="white"/>
                </a:solidFill>
                <a:latin typeface="Footlight MT Light" panose="0204060206030A020304" pitchFamily="18" charset="0"/>
                <a:cs typeface="Times New Roman" panose="02020603050405020304" pitchFamily="18" charset="0"/>
              </a:rPr>
              <a:t>day.</a:t>
            </a:r>
            <a:endParaRPr lang="en-US" sz="44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09693363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36203" y="477945"/>
            <a:ext cx="10477041" cy="5632311"/>
          </a:xfrm>
          <a:prstGeom prst="rect">
            <a:avLst/>
          </a:prstGeom>
          <a:noFill/>
        </p:spPr>
        <p:txBody>
          <a:bodyPr wrap="square" rtlCol="0">
            <a:spAutoFit/>
          </a:bodyPr>
          <a:lstStyle/>
          <a:p>
            <a:pPr lvl="0" algn="ctr">
              <a:lnSpc>
                <a:spcPct val="150000"/>
              </a:lnSpc>
              <a:spcBef>
                <a:spcPct val="20000"/>
              </a:spcBef>
            </a:pPr>
            <a:r>
              <a:rPr lang="en-US" sz="4800" dirty="0" smtClean="0">
                <a:latin typeface="Footlight MT Light" panose="0204060206030A020304" pitchFamily="18" charset="0"/>
                <a:cs typeface="Times New Roman" panose="02020603050405020304" pitchFamily="18" charset="0"/>
              </a:rPr>
              <a:t>Also in my viewpoint, the Sukkoth year that Yeshua appeared in the Gospel of John occurred in the four thousandth year, the year, or Kingdom Day, of Yeshua.</a:t>
            </a:r>
            <a:endParaRPr lang="en-US" sz="4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31913925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36203" y="1621862"/>
            <a:ext cx="10477041" cy="3416320"/>
          </a:xfrm>
          <a:prstGeom prst="rect">
            <a:avLst/>
          </a:prstGeom>
          <a:noFill/>
        </p:spPr>
        <p:txBody>
          <a:bodyPr wrap="square" rtlCol="0">
            <a:spAutoFit/>
          </a:bodyPr>
          <a:lstStyle/>
          <a:p>
            <a:pPr lvl="0" algn="ctr">
              <a:lnSpc>
                <a:spcPct val="150000"/>
              </a:lnSpc>
              <a:spcBef>
                <a:spcPct val="20000"/>
              </a:spcBef>
            </a:pPr>
            <a:r>
              <a:rPr lang="en-US" sz="4800" dirty="0" smtClean="0">
                <a:latin typeface="Footlight MT Light" panose="0204060206030A020304" pitchFamily="18" charset="0"/>
                <a:cs typeface="Times New Roman" panose="02020603050405020304" pitchFamily="18" charset="0"/>
              </a:rPr>
              <a:t>The fourth day of Creation was when the celestials were created in the heavens, which is noted in the book of Genesis</a:t>
            </a:r>
            <a:endParaRPr lang="en-US" sz="4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252111638"/>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36201" y="583285"/>
            <a:ext cx="10477041" cy="5632311"/>
          </a:xfrm>
          <a:prstGeom prst="rect">
            <a:avLst/>
          </a:prstGeom>
          <a:noFill/>
        </p:spPr>
        <p:txBody>
          <a:bodyPr wrap="square" rtlCol="0">
            <a:spAutoFit/>
          </a:bodyPr>
          <a:lstStyle/>
          <a:p>
            <a:pPr lvl="0" algn="ctr">
              <a:lnSpc>
                <a:spcPct val="150000"/>
              </a:lnSpc>
              <a:spcBef>
                <a:spcPct val="20000"/>
              </a:spcBef>
            </a:pPr>
            <a:r>
              <a:rPr lang="en-US" sz="2400" dirty="0" smtClean="0">
                <a:solidFill>
                  <a:srgbClr val="FFFF00"/>
                </a:solidFill>
                <a:latin typeface="Footlight MT Light" panose="0204060206030A020304" pitchFamily="18" charset="0"/>
                <a:cs typeface="Times New Roman" panose="02020603050405020304" pitchFamily="18" charset="0"/>
              </a:rPr>
              <a:t>Genesis 1:</a:t>
            </a:r>
            <a:r>
              <a:rPr lang="en-US" sz="2400" dirty="0">
                <a:solidFill>
                  <a:srgbClr val="FFFF00"/>
                </a:solidFill>
                <a:latin typeface="Footlight MT Light"/>
              </a:rPr>
              <a:t>14 </a:t>
            </a:r>
            <a:r>
              <a:rPr lang="en-US" sz="2400" dirty="0">
                <a:latin typeface="Footlight MT Light"/>
              </a:rPr>
              <a:t>And Elohim said, Be luminaries in the firmament of the heavens for the division between the day and between the night, and shall be for s</a:t>
            </a:r>
            <a:r>
              <a:rPr lang="en-US" sz="2400" dirty="0" smtClean="0">
                <a:latin typeface="Footlight MT Light"/>
              </a:rPr>
              <a:t>igns</a:t>
            </a:r>
            <a:r>
              <a:rPr lang="en-US" sz="2400" dirty="0">
                <a:latin typeface="Footlight MT Light"/>
              </a:rPr>
              <a:t>, and for </a:t>
            </a:r>
            <a:r>
              <a:rPr lang="en-US" sz="2400" dirty="0" smtClean="0">
                <a:latin typeface="Footlight MT Light"/>
              </a:rPr>
              <a:t>appointed times</a:t>
            </a:r>
            <a:r>
              <a:rPr lang="en-US" sz="2400" dirty="0">
                <a:latin typeface="Footlight MT Light"/>
              </a:rPr>
              <a:t>, and for </a:t>
            </a:r>
            <a:r>
              <a:rPr lang="en-US" sz="2400" dirty="0" smtClean="0">
                <a:latin typeface="Footlight MT Light"/>
              </a:rPr>
              <a:t>days</a:t>
            </a:r>
            <a:r>
              <a:rPr lang="en-US" sz="2400" dirty="0">
                <a:latin typeface="Footlight MT Light"/>
              </a:rPr>
              <a:t>, and </a:t>
            </a:r>
            <a:r>
              <a:rPr lang="en-US" sz="2400" dirty="0" smtClean="0">
                <a:latin typeface="Footlight MT Light"/>
              </a:rPr>
              <a:t>years</a:t>
            </a:r>
            <a:r>
              <a:rPr lang="en-US" sz="2400" dirty="0">
                <a:latin typeface="Footlight MT Light"/>
              </a:rPr>
              <a:t>, 15 and shall be for luminaries in the firmament of the heavens for the lighting upon the earth. And became so. 16 And Elohim made </a:t>
            </a:r>
            <a:r>
              <a:rPr lang="en-US" sz="2400" b="1" dirty="0">
                <a:solidFill>
                  <a:srgbClr val="FF0000"/>
                </a:solidFill>
                <a:latin typeface="OLBHEB"/>
              </a:rPr>
              <a:t>ta</a:t>
            </a:r>
            <a:r>
              <a:rPr lang="en-US" sz="2400" dirty="0">
                <a:latin typeface="Times New Roman"/>
              </a:rPr>
              <a:t>-</a:t>
            </a:r>
            <a:r>
              <a:rPr lang="en-US" sz="2400" dirty="0">
                <a:latin typeface="Footlight MT Light"/>
              </a:rPr>
              <a:t>the two great luminaries: </a:t>
            </a:r>
            <a:r>
              <a:rPr lang="en-US" sz="2400" b="1" dirty="0">
                <a:solidFill>
                  <a:srgbClr val="FF0000"/>
                </a:solidFill>
                <a:latin typeface="OLBHEB"/>
              </a:rPr>
              <a:t>ta</a:t>
            </a:r>
            <a:r>
              <a:rPr lang="en-US" sz="2400" dirty="0">
                <a:latin typeface="Times New Roman"/>
              </a:rPr>
              <a:t>-</a:t>
            </a:r>
            <a:r>
              <a:rPr lang="en-US" sz="2400" dirty="0">
                <a:latin typeface="Footlight MT Light"/>
              </a:rPr>
              <a:t>the great luminary to rule the day and </a:t>
            </a:r>
            <a:r>
              <a:rPr lang="en-US" sz="2400" b="1" dirty="0">
                <a:solidFill>
                  <a:srgbClr val="FF0000"/>
                </a:solidFill>
                <a:latin typeface="OLBHEB"/>
              </a:rPr>
              <a:t>ta</a:t>
            </a:r>
            <a:r>
              <a:rPr lang="en-US" sz="2400" dirty="0">
                <a:latin typeface="Times New Roman"/>
              </a:rPr>
              <a:t>-</a:t>
            </a:r>
            <a:r>
              <a:rPr lang="en-US" sz="2400" dirty="0">
                <a:latin typeface="Footlight MT Light"/>
              </a:rPr>
              <a:t>the small luminary to rule the night, and </a:t>
            </a:r>
            <a:r>
              <a:rPr lang="en-US" sz="2400" b="1" dirty="0">
                <a:solidFill>
                  <a:srgbClr val="FF0000"/>
                </a:solidFill>
                <a:latin typeface="OLBHEB"/>
              </a:rPr>
              <a:t>ta</a:t>
            </a:r>
            <a:r>
              <a:rPr lang="en-US" sz="2400" dirty="0">
                <a:latin typeface="Times New Roman"/>
              </a:rPr>
              <a:t> </a:t>
            </a:r>
            <a:r>
              <a:rPr lang="en-US" sz="2400" dirty="0">
                <a:latin typeface="Footlight MT Light"/>
              </a:rPr>
              <a:t>the stars</a:t>
            </a:r>
            <a:r>
              <a:rPr lang="en-US" sz="2400" dirty="0" smtClean="0">
                <a:latin typeface="Footlight MT Light"/>
              </a:rPr>
              <a:t>. </a:t>
            </a:r>
            <a:r>
              <a:rPr lang="en-US" sz="2400" dirty="0">
                <a:solidFill>
                  <a:prstClr val="white"/>
                </a:solidFill>
                <a:latin typeface="Footlight MT Light"/>
              </a:rPr>
              <a:t>17 And Elohim set them in the firmament of the heavens for the lighting upon the earth. 18 And for ruling in the day and in the night and for the separation between the light and between the darkness, and Elohim saw for goodness. 19 And became mixing period (evening), and became breaking (morning): Fourth day</a:t>
            </a:r>
            <a:r>
              <a:rPr lang="en-US" sz="2400" dirty="0" smtClean="0">
                <a:solidFill>
                  <a:prstClr val="white"/>
                </a:solidFill>
                <a:latin typeface="Footlight MT Light"/>
              </a:rPr>
              <a:t>.</a:t>
            </a:r>
            <a:endParaRPr lang="en-US" sz="2400" dirty="0">
              <a:solidFill>
                <a:prstClr val="white"/>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65962918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36199" y="1576709"/>
            <a:ext cx="10477041" cy="3785652"/>
          </a:xfrm>
          <a:prstGeom prst="rect">
            <a:avLst/>
          </a:prstGeom>
          <a:noFill/>
        </p:spPr>
        <p:txBody>
          <a:bodyPr wrap="square" rtlCol="0">
            <a:spAutoFit/>
          </a:bodyPr>
          <a:lstStyle/>
          <a:p>
            <a:pPr lvl="0" algn="ctr">
              <a:lnSpc>
                <a:spcPct val="150000"/>
              </a:lnSpc>
              <a:spcBef>
                <a:spcPct val="20000"/>
              </a:spcBef>
            </a:pPr>
            <a:r>
              <a:rPr lang="en-US" sz="3200" dirty="0" smtClean="0">
                <a:latin typeface="Footlight MT Light"/>
              </a:rPr>
              <a:t>Based on this Scripture account, the year that Yeshua came down to earth to be born of Flesh would fit the time line of the fourth day of Creation where He would have descended from the heavens, where the celestials were made, to earth to live with mankind.</a:t>
            </a:r>
            <a:endParaRPr lang="en-US" sz="3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0050527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96685" y="2601685"/>
            <a:ext cx="10787743" cy="1569660"/>
          </a:xfrm>
          <a:prstGeom prst="rect">
            <a:avLst/>
          </a:prstGeom>
          <a:noFill/>
        </p:spPr>
        <p:txBody>
          <a:bodyPr wrap="square" rtlCol="0">
            <a:spAutoFit/>
          </a:bodyPr>
          <a:lstStyle/>
          <a:p>
            <a:pPr lvl="0" algn="ctr"/>
            <a:r>
              <a:rPr lang="en-US" sz="9600" dirty="0">
                <a:solidFill>
                  <a:srgbClr val="00B050"/>
                </a:solidFill>
                <a:latin typeface="Footlight MT Light" panose="0204060206030A020304" pitchFamily="18" charset="0"/>
                <a:cs typeface="Times New Roman" panose="02020603050405020304" pitchFamily="18" charset="0"/>
              </a:rPr>
              <a:t>SUMMARY</a:t>
            </a:r>
          </a:p>
        </p:txBody>
      </p:sp>
    </p:spTree>
    <p:extLst>
      <p:ext uri="{BB962C8B-B14F-4D97-AF65-F5344CB8AC3E}">
        <p14:creationId xmlns:p14="http://schemas.microsoft.com/office/powerpoint/2010/main" val="1256391353"/>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836204" y="1097619"/>
            <a:ext cx="10477041" cy="4662815"/>
          </a:xfrm>
          <a:prstGeom prst="rect">
            <a:avLst/>
          </a:prstGeom>
          <a:noFill/>
        </p:spPr>
        <p:txBody>
          <a:bodyPr wrap="square" rtlCol="0">
            <a:spAutoFit/>
          </a:bodyPr>
          <a:lstStyle/>
          <a:p>
            <a:pPr lvl="0" algn="ctr">
              <a:lnSpc>
                <a:spcPct val="150000"/>
              </a:lnSpc>
              <a:spcBef>
                <a:spcPct val="20000"/>
              </a:spcBef>
            </a:pPr>
            <a:r>
              <a:rPr lang="en-US" sz="6600" dirty="0" smtClean="0">
                <a:latin typeface="Footlight MT Light" panose="0204060206030A020304" pitchFamily="18" charset="0"/>
                <a:cs typeface="Times New Roman" panose="02020603050405020304" pitchFamily="18" charset="0"/>
              </a:rPr>
              <a:t>Looking at the summary of the proof that Yeshua was born on Sukkoth:</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9615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20327" y="888875"/>
            <a:ext cx="9221119" cy="5170646"/>
          </a:xfrm>
          <a:prstGeom prst="rect">
            <a:avLst/>
          </a:prstGeom>
          <a:noFill/>
        </p:spPr>
        <p:txBody>
          <a:bodyPr wrap="square" rtlCol="0">
            <a:spAutoFit/>
          </a:bodyPr>
          <a:lstStyle/>
          <a:p>
            <a:pPr algn="ctr"/>
            <a:r>
              <a:rPr lang="en-US" sz="6600" dirty="0" smtClean="0">
                <a:latin typeface="Footlight MT Light" panose="0204060206030A020304" pitchFamily="18" charset="0"/>
                <a:cs typeface="Times New Roman" panose="02020603050405020304" pitchFamily="18" charset="0"/>
              </a:rPr>
              <a:t>Charting </a:t>
            </a:r>
            <a:r>
              <a:rPr lang="en-US" sz="6600" dirty="0">
                <a:latin typeface="Footlight MT Light" panose="0204060206030A020304" pitchFamily="18" charset="0"/>
                <a:cs typeface="Times New Roman" panose="02020603050405020304" pitchFamily="18" charset="0"/>
              </a:rPr>
              <a:t>out Yeshua’s </a:t>
            </a:r>
            <a:r>
              <a:rPr lang="en-US" sz="6600" dirty="0" smtClean="0">
                <a:latin typeface="Footlight MT Light" panose="0204060206030A020304" pitchFamily="18" charset="0"/>
                <a:cs typeface="Times New Roman" panose="02020603050405020304" pitchFamily="18" charset="0"/>
              </a:rPr>
              <a:t>first eight days </a:t>
            </a:r>
            <a:r>
              <a:rPr lang="en-US" sz="6600" dirty="0">
                <a:latin typeface="Footlight MT Light" panose="0204060206030A020304" pitchFamily="18" charset="0"/>
                <a:cs typeface="Times New Roman" panose="02020603050405020304" pitchFamily="18" charset="0"/>
              </a:rPr>
              <a:t>from His birth to his circumcision, it would look somewhat like this:</a:t>
            </a:r>
          </a:p>
        </p:txBody>
      </p:sp>
    </p:spTree>
    <p:extLst>
      <p:ext uri="{BB962C8B-B14F-4D97-AF65-F5344CB8AC3E}">
        <p14:creationId xmlns:p14="http://schemas.microsoft.com/office/powerpoint/2010/main" val="2242846215"/>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965714"/>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000" dirty="0">
                <a:latin typeface="Footlight MT Light" panose="0204060206030A020304" pitchFamily="18" charset="0"/>
                <a:cs typeface="Times New Roman" panose="02020603050405020304" pitchFamily="18" charset="0"/>
              </a:rPr>
              <a:t>Yeshua was born </a:t>
            </a:r>
            <a:r>
              <a:rPr lang="en-US" sz="2000" dirty="0" smtClean="0">
                <a:latin typeface="Footlight MT Light" panose="0204060206030A020304" pitchFamily="18" charset="0"/>
                <a:cs typeface="Times New Roman" panose="02020603050405020304" pitchFamily="18" charset="0"/>
              </a:rPr>
              <a:t>on the first day of Sukkoth and was circumcised on </a:t>
            </a:r>
            <a:r>
              <a:rPr lang="en-US" sz="2000" dirty="0">
                <a:latin typeface="Footlight MT Light" panose="0204060206030A020304" pitchFamily="18" charset="0"/>
                <a:cs typeface="Times New Roman" panose="02020603050405020304" pitchFamily="18" charset="0"/>
              </a:rPr>
              <a:t>the </a:t>
            </a:r>
            <a:r>
              <a:rPr lang="en-US" sz="2000" dirty="0" smtClean="0">
                <a:latin typeface="Footlight MT Light" panose="0204060206030A020304" pitchFamily="18" charset="0"/>
                <a:cs typeface="Times New Roman" panose="02020603050405020304" pitchFamily="18" charset="0"/>
              </a:rPr>
              <a:t>eighth day on the Day of Solemn Assembly.</a:t>
            </a:r>
            <a:endParaRPr lang="en-US" sz="2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98738970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000548"/>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000" dirty="0">
                <a:latin typeface="Footlight MT Light" panose="0204060206030A020304" pitchFamily="18" charset="0"/>
                <a:cs typeface="Times New Roman" panose="02020603050405020304" pitchFamily="18" charset="0"/>
              </a:rPr>
              <a:t>Yeshua was born </a:t>
            </a:r>
            <a:r>
              <a:rPr lang="en-US" sz="2000" dirty="0" smtClean="0">
                <a:latin typeface="Footlight MT Light" panose="0204060206030A020304" pitchFamily="18" charset="0"/>
                <a:cs typeface="Times New Roman" panose="02020603050405020304" pitchFamily="18" charset="0"/>
              </a:rPr>
              <a:t>on the first day of Sukkoth and was circumcised on </a:t>
            </a:r>
            <a:r>
              <a:rPr lang="en-US" sz="2000" dirty="0">
                <a:latin typeface="Footlight MT Light" panose="0204060206030A020304" pitchFamily="18" charset="0"/>
                <a:cs typeface="Times New Roman" panose="02020603050405020304" pitchFamily="18" charset="0"/>
              </a:rPr>
              <a:t>the </a:t>
            </a:r>
            <a:r>
              <a:rPr lang="en-US" sz="2000" dirty="0" smtClean="0">
                <a:latin typeface="Footlight MT Light" panose="0204060206030A020304" pitchFamily="18" charset="0"/>
                <a:cs typeface="Times New Roman" panose="02020603050405020304" pitchFamily="18" charset="0"/>
              </a:rPr>
              <a:t>eighth day on the Day of Solemn Assembly.</a:t>
            </a:r>
            <a:endParaRPr lang="en-US" sz="2000" dirty="0">
              <a:latin typeface="Footlight MT Light" panose="0204060206030A020304" pitchFamily="18" charset="0"/>
              <a:cs typeface="Times New Roman" panose="02020603050405020304" pitchFamily="18" charset="0"/>
            </a:endParaRPr>
          </a:p>
          <a:p>
            <a:pPr marL="342900" lvl="0" indent="-342900">
              <a:lnSpc>
                <a:spcPct val="150000"/>
              </a:lnSpc>
              <a:spcBef>
                <a:spcPct val="20000"/>
              </a:spcBef>
              <a:buFont typeface="Wingdings" pitchFamily="2" charset="2"/>
              <a:buChar char="v"/>
            </a:pPr>
            <a:r>
              <a:rPr lang="en-US" sz="2000" dirty="0" smtClean="0">
                <a:latin typeface="Footlight MT Light" panose="0204060206030A020304" pitchFamily="18" charset="0"/>
                <a:cs typeface="Times New Roman" panose="02020603050405020304" pitchFamily="18" charset="0"/>
              </a:rPr>
              <a:t>Yeshua birth and circumcision days were </a:t>
            </a:r>
            <a:r>
              <a:rPr lang="en-US" sz="2000" dirty="0">
                <a:latin typeface="Footlight MT Light" panose="0204060206030A020304" pitchFamily="18" charset="0"/>
                <a:cs typeface="Times New Roman" panose="02020603050405020304" pitchFamily="18" charset="0"/>
              </a:rPr>
              <a:t>on the conjunctions of the regular </a:t>
            </a:r>
            <a:r>
              <a:rPr lang="en-US" sz="2000" dirty="0" err="1" smtClean="0">
                <a:latin typeface="Footlight MT Light" panose="0204060206030A020304" pitchFamily="18" charset="0"/>
                <a:cs typeface="Times New Roman" panose="02020603050405020304" pitchFamily="18" charset="0"/>
              </a:rPr>
              <a:t>Shabbath</a:t>
            </a:r>
            <a:r>
              <a:rPr lang="en-US" sz="2000" dirty="0" smtClean="0">
                <a:latin typeface="Footlight MT Light" panose="0204060206030A020304" pitchFamily="18" charset="0"/>
                <a:cs typeface="Times New Roman" panose="02020603050405020304" pitchFamily="18" charset="0"/>
              </a:rPr>
              <a:t> </a:t>
            </a:r>
            <a:r>
              <a:rPr lang="en-US" sz="2000" dirty="0">
                <a:latin typeface="Footlight MT Light" panose="0204060206030A020304" pitchFamily="18" charset="0"/>
                <a:cs typeface="Times New Roman" panose="02020603050405020304" pitchFamily="18" charset="0"/>
              </a:rPr>
              <a:t>days and the high </a:t>
            </a:r>
            <a:r>
              <a:rPr lang="en-US" sz="2000" dirty="0" err="1" smtClean="0">
                <a:latin typeface="Footlight MT Light" panose="0204060206030A020304" pitchFamily="18" charset="0"/>
                <a:cs typeface="Times New Roman" panose="02020603050405020304" pitchFamily="18" charset="0"/>
              </a:rPr>
              <a:t>Shabbath</a:t>
            </a:r>
            <a:r>
              <a:rPr lang="en-US" sz="2000" dirty="0" smtClean="0">
                <a:latin typeface="Footlight MT Light" panose="0204060206030A020304" pitchFamily="18" charset="0"/>
                <a:cs typeface="Times New Roman" panose="02020603050405020304" pitchFamily="18" charset="0"/>
              </a:rPr>
              <a:t> </a:t>
            </a:r>
            <a:r>
              <a:rPr lang="en-US" sz="2000" dirty="0">
                <a:latin typeface="Footlight MT Light" panose="0204060206030A020304" pitchFamily="18" charset="0"/>
                <a:cs typeface="Times New Roman" panose="02020603050405020304" pitchFamily="18" charset="0"/>
              </a:rPr>
              <a:t>days</a:t>
            </a:r>
            <a:r>
              <a:rPr lang="en-US" sz="2000" dirty="0" smtClean="0">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3555070186"/>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985433"/>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000" dirty="0">
                <a:latin typeface="Footlight MT Light" panose="0204060206030A020304" pitchFamily="18" charset="0"/>
                <a:cs typeface="Times New Roman" panose="02020603050405020304" pitchFamily="18" charset="0"/>
              </a:rPr>
              <a:t>Yeshua was born </a:t>
            </a:r>
            <a:r>
              <a:rPr lang="en-US" sz="2000" dirty="0" smtClean="0">
                <a:latin typeface="Footlight MT Light" panose="0204060206030A020304" pitchFamily="18" charset="0"/>
                <a:cs typeface="Times New Roman" panose="02020603050405020304" pitchFamily="18" charset="0"/>
              </a:rPr>
              <a:t>on the first day of Sukkoth and was circumcised on </a:t>
            </a:r>
            <a:r>
              <a:rPr lang="en-US" sz="2000" dirty="0">
                <a:latin typeface="Footlight MT Light" panose="0204060206030A020304" pitchFamily="18" charset="0"/>
                <a:cs typeface="Times New Roman" panose="02020603050405020304" pitchFamily="18" charset="0"/>
              </a:rPr>
              <a:t>the </a:t>
            </a:r>
            <a:r>
              <a:rPr lang="en-US" sz="2000" dirty="0" smtClean="0">
                <a:latin typeface="Footlight MT Light" panose="0204060206030A020304" pitchFamily="18" charset="0"/>
                <a:cs typeface="Times New Roman" panose="02020603050405020304" pitchFamily="18" charset="0"/>
              </a:rPr>
              <a:t>eighth day on the Day of Solemn Assembly.</a:t>
            </a:r>
            <a:endParaRPr lang="en-US" sz="2000" dirty="0">
              <a:latin typeface="Footlight MT Light" panose="0204060206030A020304" pitchFamily="18" charset="0"/>
              <a:cs typeface="Times New Roman" panose="02020603050405020304" pitchFamily="18" charset="0"/>
            </a:endParaRPr>
          </a:p>
          <a:p>
            <a:pPr marL="342900" lvl="0" indent="-342900">
              <a:lnSpc>
                <a:spcPct val="150000"/>
              </a:lnSpc>
              <a:spcBef>
                <a:spcPct val="20000"/>
              </a:spcBef>
              <a:buFont typeface="Wingdings" pitchFamily="2" charset="2"/>
              <a:buChar char="v"/>
            </a:pPr>
            <a:r>
              <a:rPr lang="en-US" sz="2000" dirty="0" smtClean="0">
                <a:latin typeface="Footlight MT Light" panose="0204060206030A020304" pitchFamily="18" charset="0"/>
                <a:cs typeface="Times New Roman" panose="02020603050405020304" pitchFamily="18" charset="0"/>
              </a:rPr>
              <a:t>Yeshua birth and circumcision days were </a:t>
            </a:r>
            <a:r>
              <a:rPr lang="en-US" sz="2000" dirty="0">
                <a:latin typeface="Footlight MT Light" panose="0204060206030A020304" pitchFamily="18" charset="0"/>
                <a:cs typeface="Times New Roman" panose="02020603050405020304" pitchFamily="18" charset="0"/>
              </a:rPr>
              <a:t>on the conjunctions of the regular </a:t>
            </a:r>
            <a:r>
              <a:rPr lang="en-US" sz="2000" dirty="0" err="1" smtClean="0">
                <a:latin typeface="Footlight MT Light" panose="0204060206030A020304" pitchFamily="18" charset="0"/>
                <a:cs typeface="Times New Roman" panose="02020603050405020304" pitchFamily="18" charset="0"/>
              </a:rPr>
              <a:t>Shabbath</a:t>
            </a:r>
            <a:r>
              <a:rPr lang="en-US" sz="2000" dirty="0" smtClean="0">
                <a:latin typeface="Footlight MT Light" panose="0204060206030A020304" pitchFamily="18" charset="0"/>
                <a:cs typeface="Times New Roman" panose="02020603050405020304" pitchFamily="18" charset="0"/>
              </a:rPr>
              <a:t> </a:t>
            </a:r>
            <a:r>
              <a:rPr lang="en-US" sz="2000" dirty="0">
                <a:latin typeface="Footlight MT Light" panose="0204060206030A020304" pitchFamily="18" charset="0"/>
                <a:cs typeface="Times New Roman" panose="02020603050405020304" pitchFamily="18" charset="0"/>
              </a:rPr>
              <a:t>days and the high </a:t>
            </a:r>
            <a:r>
              <a:rPr lang="en-US" sz="2000" dirty="0" err="1" smtClean="0">
                <a:latin typeface="Footlight MT Light" panose="0204060206030A020304" pitchFamily="18" charset="0"/>
                <a:cs typeface="Times New Roman" panose="02020603050405020304" pitchFamily="18" charset="0"/>
              </a:rPr>
              <a:t>Shabbath</a:t>
            </a:r>
            <a:r>
              <a:rPr lang="en-US" sz="2000" dirty="0" smtClean="0">
                <a:latin typeface="Footlight MT Light" panose="0204060206030A020304" pitchFamily="18" charset="0"/>
                <a:cs typeface="Times New Roman" panose="02020603050405020304" pitchFamily="18" charset="0"/>
              </a:rPr>
              <a:t> </a:t>
            </a:r>
            <a:r>
              <a:rPr lang="en-US" sz="2000" dirty="0">
                <a:latin typeface="Footlight MT Light" panose="0204060206030A020304" pitchFamily="18" charset="0"/>
                <a:cs typeface="Times New Roman" panose="02020603050405020304" pitchFamily="18" charset="0"/>
              </a:rPr>
              <a:t>days</a:t>
            </a:r>
            <a:r>
              <a:rPr lang="en-US" sz="2000" dirty="0" smtClean="0">
                <a:latin typeface="Footlight MT Light" panose="0204060206030A020304" pitchFamily="18" charset="0"/>
                <a:cs typeface="Times New Roman" panose="02020603050405020304" pitchFamily="18" charset="0"/>
              </a:rPr>
              <a:t>.</a:t>
            </a:r>
          </a:p>
          <a:p>
            <a:pPr marL="342900" lvl="0" indent="-342900">
              <a:lnSpc>
                <a:spcPct val="150000"/>
              </a:lnSpc>
              <a:spcBef>
                <a:spcPct val="20000"/>
              </a:spcBef>
              <a:buFont typeface="Wingdings" pitchFamily="2" charset="2"/>
              <a:buChar char="v"/>
            </a:pPr>
            <a:r>
              <a:rPr lang="en-US" sz="2000" dirty="0">
                <a:latin typeface="Footlight MT Light" panose="0204060206030A020304" pitchFamily="18" charset="0"/>
                <a:cs typeface="Times New Roman" panose="02020603050405020304" pitchFamily="18" charset="0"/>
              </a:rPr>
              <a:t>Yeshua met Abraham on the first day of the first Feast of Sukkoth before </a:t>
            </a:r>
            <a:r>
              <a:rPr lang="en-US" sz="2000" b="1" dirty="0">
                <a:solidFill>
                  <a:prstClr val="white"/>
                </a:solidFill>
                <a:latin typeface="OLBHEB"/>
              </a:rPr>
              <a:t>hwhy</a:t>
            </a:r>
            <a:r>
              <a:rPr lang="en-US" sz="2000" dirty="0">
                <a:latin typeface="Footlight MT Light" panose="0204060206030A020304" pitchFamily="18" charset="0"/>
                <a:cs typeface="Times New Roman" panose="02020603050405020304" pitchFamily="18" charset="0"/>
              </a:rPr>
              <a:t> made it an official High Holy Day.</a:t>
            </a:r>
          </a:p>
        </p:txBody>
      </p:sp>
    </p:spTree>
    <p:extLst>
      <p:ext uri="{BB962C8B-B14F-4D97-AF65-F5344CB8AC3E}">
        <p14:creationId xmlns:p14="http://schemas.microsoft.com/office/powerpoint/2010/main" val="4218671121"/>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431983"/>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000" dirty="0">
                <a:latin typeface="Footlight MT Light" panose="0204060206030A020304" pitchFamily="18" charset="0"/>
                <a:cs typeface="Times New Roman" panose="02020603050405020304" pitchFamily="18" charset="0"/>
              </a:rPr>
              <a:t>Yeshua was born </a:t>
            </a:r>
            <a:r>
              <a:rPr lang="en-US" sz="2000" dirty="0" smtClean="0">
                <a:latin typeface="Footlight MT Light" panose="0204060206030A020304" pitchFamily="18" charset="0"/>
                <a:cs typeface="Times New Roman" panose="02020603050405020304" pitchFamily="18" charset="0"/>
              </a:rPr>
              <a:t>on the first day of Sukkoth and was circumcised on </a:t>
            </a:r>
            <a:r>
              <a:rPr lang="en-US" sz="2000" dirty="0">
                <a:latin typeface="Footlight MT Light" panose="0204060206030A020304" pitchFamily="18" charset="0"/>
                <a:cs typeface="Times New Roman" panose="02020603050405020304" pitchFamily="18" charset="0"/>
              </a:rPr>
              <a:t>the </a:t>
            </a:r>
            <a:r>
              <a:rPr lang="en-US" sz="2000" dirty="0" smtClean="0">
                <a:latin typeface="Footlight MT Light" panose="0204060206030A020304" pitchFamily="18" charset="0"/>
                <a:cs typeface="Times New Roman" panose="02020603050405020304" pitchFamily="18" charset="0"/>
              </a:rPr>
              <a:t>eighth day on the Day of Solemn Assembly.</a:t>
            </a:r>
            <a:endParaRPr lang="en-US" sz="2000" dirty="0">
              <a:latin typeface="Footlight MT Light" panose="0204060206030A020304" pitchFamily="18" charset="0"/>
              <a:cs typeface="Times New Roman" panose="02020603050405020304" pitchFamily="18" charset="0"/>
            </a:endParaRPr>
          </a:p>
          <a:p>
            <a:pPr marL="342900" lvl="0" indent="-342900">
              <a:lnSpc>
                <a:spcPct val="150000"/>
              </a:lnSpc>
              <a:spcBef>
                <a:spcPct val="20000"/>
              </a:spcBef>
              <a:buFont typeface="Wingdings" pitchFamily="2" charset="2"/>
              <a:buChar char="v"/>
            </a:pPr>
            <a:r>
              <a:rPr lang="en-US" sz="2000" dirty="0" smtClean="0">
                <a:latin typeface="Footlight MT Light" panose="0204060206030A020304" pitchFamily="18" charset="0"/>
                <a:cs typeface="Times New Roman" panose="02020603050405020304" pitchFamily="18" charset="0"/>
              </a:rPr>
              <a:t>Yeshua birth and circumcision days were </a:t>
            </a:r>
            <a:r>
              <a:rPr lang="en-US" sz="2000" dirty="0">
                <a:latin typeface="Footlight MT Light" panose="0204060206030A020304" pitchFamily="18" charset="0"/>
                <a:cs typeface="Times New Roman" panose="02020603050405020304" pitchFamily="18" charset="0"/>
              </a:rPr>
              <a:t>on the conjunctions of the regular </a:t>
            </a:r>
            <a:r>
              <a:rPr lang="en-US" sz="2000" dirty="0" err="1" smtClean="0">
                <a:latin typeface="Footlight MT Light" panose="0204060206030A020304" pitchFamily="18" charset="0"/>
                <a:cs typeface="Times New Roman" panose="02020603050405020304" pitchFamily="18" charset="0"/>
              </a:rPr>
              <a:t>Shabbath</a:t>
            </a:r>
            <a:r>
              <a:rPr lang="en-US" sz="2000" dirty="0" smtClean="0">
                <a:latin typeface="Footlight MT Light" panose="0204060206030A020304" pitchFamily="18" charset="0"/>
                <a:cs typeface="Times New Roman" panose="02020603050405020304" pitchFamily="18" charset="0"/>
              </a:rPr>
              <a:t> </a:t>
            </a:r>
            <a:r>
              <a:rPr lang="en-US" sz="2000" dirty="0">
                <a:latin typeface="Footlight MT Light" panose="0204060206030A020304" pitchFamily="18" charset="0"/>
                <a:cs typeface="Times New Roman" panose="02020603050405020304" pitchFamily="18" charset="0"/>
              </a:rPr>
              <a:t>days and the high </a:t>
            </a:r>
            <a:r>
              <a:rPr lang="en-US" sz="2000" dirty="0" err="1" smtClean="0">
                <a:latin typeface="Footlight MT Light" panose="0204060206030A020304" pitchFamily="18" charset="0"/>
                <a:cs typeface="Times New Roman" panose="02020603050405020304" pitchFamily="18" charset="0"/>
              </a:rPr>
              <a:t>Shabbath</a:t>
            </a:r>
            <a:r>
              <a:rPr lang="en-US" sz="2000" dirty="0" smtClean="0">
                <a:latin typeface="Footlight MT Light" panose="0204060206030A020304" pitchFamily="18" charset="0"/>
                <a:cs typeface="Times New Roman" panose="02020603050405020304" pitchFamily="18" charset="0"/>
              </a:rPr>
              <a:t> </a:t>
            </a:r>
            <a:r>
              <a:rPr lang="en-US" sz="2000" dirty="0">
                <a:latin typeface="Footlight MT Light" panose="0204060206030A020304" pitchFamily="18" charset="0"/>
                <a:cs typeface="Times New Roman" panose="02020603050405020304" pitchFamily="18" charset="0"/>
              </a:rPr>
              <a:t>days</a:t>
            </a:r>
            <a:r>
              <a:rPr lang="en-US" sz="2000" dirty="0" smtClean="0">
                <a:latin typeface="Footlight MT Light" panose="0204060206030A020304" pitchFamily="18" charset="0"/>
                <a:cs typeface="Times New Roman" panose="02020603050405020304" pitchFamily="18" charset="0"/>
              </a:rPr>
              <a:t>.</a:t>
            </a:r>
          </a:p>
          <a:p>
            <a:pPr marL="342900" lvl="0" indent="-342900">
              <a:lnSpc>
                <a:spcPct val="150000"/>
              </a:lnSpc>
              <a:spcBef>
                <a:spcPct val="20000"/>
              </a:spcBef>
              <a:buFont typeface="Wingdings" pitchFamily="2" charset="2"/>
              <a:buChar char="v"/>
            </a:pPr>
            <a:r>
              <a:rPr lang="en-US" sz="2000" dirty="0">
                <a:latin typeface="Footlight MT Light" panose="0204060206030A020304" pitchFamily="18" charset="0"/>
                <a:cs typeface="Times New Roman" panose="02020603050405020304" pitchFamily="18" charset="0"/>
              </a:rPr>
              <a:t>Yeshua met Abraham on the first day of the </a:t>
            </a:r>
            <a:r>
              <a:rPr lang="en-US" sz="2000" dirty="0" smtClean="0">
                <a:latin typeface="Footlight MT Light" panose="0204060206030A020304" pitchFamily="18" charset="0"/>
                <a:cs typeface="Times New Roman" panose="02020603050405020304" pitchFamily="18" charset="0"/>
              </a:rPr>
              <a:t>first Feast </a:t>
            </a:r>
            <a:r>
              <a:rPr lang="en-US" sz="2000" dirty="0">
                <a:latin typeface="Footlight MT Light" panose="0204060206030A020304" pitchFamily="18" charset="0"/>
                <a:cs typeface="Times New Roman" panose="02020603050405020304" pitchFamily="18" charset="0"/>
              </a:rPr>
              <a:t>of Sukkoth before </a:t>
            </a:r>
            <a:r>
              <a:rPr lang="en-US" sz="2000" b="1" dirty="0">
                <a:solidFill>
                  <a:prstClr val="white"/>
                </a:solidFill>
                <a:latin typeface="OLBHEB"/>
              </a:rPr>
              <a:t>hwhy</a:t>
            </a:r>
            <a:r>
              <a:rPr lang="en-US" sz="2000" dirty="0" smtClean="0">
                <a:latin typeface="Footlight MT Light" panose="0204060206030A020304" pitchFamily="18" charset="0"/>
                <a:cs typeface="Times New Roman" panose="02020603050405020304" pitchFamily="18" charset="0"/>
              </a:rPr>
              <a:t> </a:t>
            </a:r>
            <a:r>
              <a:rPr lang="en-US" sz="2000" dirty="0">
                <a:latin typeface="Footlight MT Light" panose="0204060206030A020304" pitchFamily="18" charset="0"/>
                <a:cs typeface="Times New Roman" panose="02020603050405020304" pitchFamily="18" charset="0"/>
              </a:rPr>
              <a:t>made it an official High Holy Day</a:t>
            </a:r>
            <a:r>
              <a:rPr lang="en-US" sz="2000" dirty="0" smtClean="0">
                <a:latin typeface="Footlight MT Light" panose="0204060206030A020304" pitchFamily="18" charset="0"/>
                <a:cs typeface="Times New Roman" panose="02020603050405020304" pitchFamily="18" charset="0"/>
              </a:rPr>
              <a:t>.</a:t>
            </a:r>
          </a:p>
          <a:p>
            <a:pPr marL="342900" indent="-342900">
              <a:lnSpc>
                <a:spcPct val="150000"/>
              </a:lnSpc>
              <a:spcBef>
                <a:spcPct val="20000"/>
              </a:spcBef>
              <a:buFont typeface="Wingdings" pitchFamily="2" charset="2"/>
              <a:buChar char="v"/>
            </a:pPr>
            <a:r>
              <a:rPr lang="en-US" sz="2000" dirty="0">
                <a:latin typeface="Footlight MT Light" panose="0204060206030A020304" pitchFamily="18" charset="0"/>
                <a:cs typeface="Times New Roman" panose="02020603050405020304" pitchFamily="18" charset="0"/>
              </a:rPr>
              <a:t>The story of Isaac’s birth and circumcision and </a:t>
            </a:r>
            <a:r>
              <a:rPr lang="en-US" sz="2000" b="1" dirty="0">
                <a:solidFill>
                  <a:prstClr val="white"/>
                </a:solidFill>
                <a:latin typeface="OLBHEB"/>
              </a:rPr>
              <a:t>hwhy</a:t>
            </a:r>
            <a:r>
              <a:rPr lang="en-US" sz="2000" dirty="0">
                <a:latin typeface="Footlight MT Light" panose="0204060206030A020304" pitchFamily="18" charset="0"/>
                <a:cs typeface="Times New Roman" panose="02020603050405020304" pitchFamily="18" charset="0"/>
              </a:rPr>
              <a:t>’s visitation to Sarah </a:t>
            </a:r>
            <a:r>
              <a:rPr lang="en-US" sz="2000" dirty="0" smtClean="0">
                <a:latin typeface="Footlight MT Light" panose="0204060206030A020304" pitchFamily="18" charset="0"/>
                <a:cs typeface="Times New Roman" panose="02020603050405020304" pitchFamily="18" charset="0"/>
              </a:rPr>
              <a:t>was a type </a:t>
            </a:r>
            <a:r>
              <a:rPr lang="en-US" sz="2000" dirty="0">
                <a:latin typeface="Footlight MT Light" panose="0204060206030A020304" pitchFamily="18" charset="0"/>
                <a:cs typeface="Times New Roman" panose="02020603050405020304" pitchFamily="18" charset="0"/>
              </a:rPr>
              <a:t>and </a:t>
            </a:r>
            <a:r>
              <a:rPr lang="en-US" sz="2000" dirty="0" smtClean="0">
                <a:latin typeface="Footlight MT Light" panose="0204060206030A020304" pitchFamily="18" charset="0"/>
                <a:cs typeface="Times New Roman" panose="02020603050405020304" pitchFamily="18" charset="0"/>
              </a:rPr>
              <a:t>shadow </a:t>
            </a:r>
            <a:r>
              <a:rPr lang="en-US" sz="2000" dirty="0">
                <a:latin typeface="Footlight MT Light" panose="0204060206030A020304" pitchFamily="18" charset="0"/>
                <a:cs typeface="Times New Roman" panose="02020603050405020304" pitchFamily="18" charset="0"/>
              </a:rPr>
              <a:t>of </a:t>
            </a:r>
            <a:r>
              <a:rPr lang="en-US" sz="2000" dirty="0" err="1">
                <a:latin typeface="Footlight MT Light" panose="0204060206030A020304" pitchFamily="18" charset="0"/>
                <a:cs typeface="Times New Roman" panose="02020603050405020304" pitchFamily="18" charset="0"/>
              </a:rPr>
              <a:t>Yeshua’s</a:t>
            </a:r>
            <a:r>
              <a:rPr lang="en-US" sz="2000" dirty="0">
                <a:latin typeface="Footlight MT Light" panose="0204060206030A020304" pitchFamily="18" charset="0"/>
                <a:cs typeface="Times New Roman" panose="02020603050405020304" pitchFamily="18" charset="0"/>
              </a:rPr>
              <a:t> visitation on earth to be born on Sukkoth and circumcised on the Solemn Assembly.</a:t>
            </a:r>
          </a:p>
        </p:txBody>
      </p:sp>
    </p:spTree>
    <p:extLst>
      <p:ext uri="{BB962C8B-B14F-4D97-AF65-F5344CB8AC3E}">
        <p14:creationId xmlns:p14="http://schemas.microsoft.com/office/powerpoint/2010/main" val="2763086358"/>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1494127"/>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100" dirty="0">
                <a:latin typeface="Footlight MT Light" panose="0204060206030A020304" pitchFamily="18" charset="0"/>
                <a:cs typeface="Times New Roman" panose="02020603050405020304" pitchFamily="18" charset="0"/>
              </a:rPr>
              <a:t>Genesis chapter twenty four was a type and shadow of the Fall High Holy Days, Abraham’s servant, Eliezer, a symbol as the </a:t>
            </a:r>
            <a:r>
              <a:rPr lang="en-US" sz="2100" dirty="0" err="1">
                <a:latin typeface="Footlight MT Light" panose="0204060206030A020304" pitchFamily="18" charset="0"/>
                <a:cs typeface="Times New Roman" panose="02020603050405020304" pitchFamily="18" charset="0"/>
              </a:rPr>
              <a:t>Ruakh</a:t>
            </a:r>
            <a:r>
              <a:rPr lang="en-US" sz="2100" dirty="0">
                <a:latin typeface="Footlight MT Light" panose="0204060206030A020304" pitchFamily="18" charset="0"/>
                <a:cs typeface="Times New Roman" panose="02020603050405020304" pitchFamily="18" charset="0"/>
              </a:rPr>
              <a:t> </a:t>
            </a:r>
            <a:r>
              <a:rPr lang="en-US" sz="2100" dirty="0" err="1">
                <a:latin typeface="Footlight MT Light" panose="0204060206030A020304" pitchFamily="18" charset="0"/>
                <a:cs typeface="Times New Roman" panose="02020603050405020304" pitchFamily="18" charset="0"/>
              </a:rPr>
              <a:t>HaKodesh</a:t>
            </a:r>
            <a:r>
              <a:rPr lang="en-US" sz="2100" dirty="0">
                <a:latin typeface="Footlight MT Light" panose="0204060206030A020304" pitchFamily="18" charset="0"/>
                <a:cs typeface="Times New Roman" panose="02020603050405020304" pitchFamily="18" charset="0"/>
              </a:rPr>
              <a:t> (the Holy Spirit), and Rebekah was Isaac’s Sukkoth birthday  present as a Sukkoth bride.</a:t>
            </a:r>
          </a:p>
        </p:txBody>
      </p:sp>
    </p:spTree>
    <p:extLst>
      <p:ext uri="{BB962C8B-B14F-4D97-AF65-F5344CB8AC3E}">
        <p14:creationId xmlns:p14="http://schemas.microsoft.com/office/powerpoint/2010/main" val="287784121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065455"/>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100" dirty="0">
                <a:latin typeface="Footlight MT Light" panose="0204060206030A020304" pitchFamily="18" charset="0"/>
                <a:cs typeface="Times New Roman" panose="02020603050405020304" pitchFamily="18" charset="0"/>
              </a:rPr>
              <a:t>Genesis chapter twenty four was a type and shadow of the Fall High Holy Days, Abraham’s servant, Eliezer, a symbol as the </a:t>
            </a:r>
            <a:r>
              <a:rPr lang="en-US" sz="2100" dirty="0" err="1">
                <a:latin typeface="Footlight MT Light" panose="0204060206030A020304" pitchFamily="18" charset="0"/>
                <a:cs typeface="Times New Roman" panose="02020603050405020304" pitchFamily="18" charset="0"/>
              </a:rPr>
              <a:t>Ruakh</a:t>
            </a:r>
            <a:r>
              <a:rPr lang="en-US" sz="2100" dirty="0">
                <a:latin typeface="Footlight MT Light" panose="0204060206030A020304" pitchFamily="18" charset="0"/>
                <a:cs typeface="Times New Roman" panose="02020603050405020304" pitchFamily="18" charset="0"/>
              </a:rPr>
              <a:t> </a:t>
            </a:r>
            <a:r>
              <a:rPr lang="en-US" sz="2100" dirty="0" err="1">
                <a:latin typeface="Footlight MT Light" panose="0204060206030A020304" pitchFamily="18" charset="0"/>
                <a:cs typeface="Times New Roman" panose="02020603050405020304" pitchFamily="18" charset="0"/>
              </a:rPr>
              <a:t>HaKodesh</a:t>
            </a:r>
            <a:r>
              <a:rPr lang="en-US" sz="2100" dirty="0">
                <a:latin typeface="Footlight MT Light" panose="0204060206030A020304" pitchFamily="18" charset="0"/>
                <a:cs typeface="Times New Roman" panose="02020603050405020304" pitchFamily="18" charset="0"/>
              </a:rPr>
              <a:t> (the Holy Spirit), and Rebekah was Isaac’s Sukkoth birthday  present as a Sukkoth bride.</a:t>
            </a:r>
          </a:p>
          <a:p>
            <a:pPr marL="342900" lvl="0" indent="-342900">
              <a:lnSpc>
                <a:spcPct val="150000"/>
              </a:lnSpc>
              <a:spcBef>
                <a:spcPct val="20000"/>
              </a:spcBef>
              <a:buFont typeface="Wingdings" pitchFamily="2" charset="2"/>
              <a:buChar char="v"/>
            </a:pPr>
            <a:r>
              <a:rPr lang="en-US" sz="2100" dirty="0" smtClean="0">
                <a:latin typeface="Footlight MT Light" panose="0204060206030A020304" pitchFamily="18" charset="0"/>
                <a:cs typeface="Times New Roman" panose="02020603050405020304" pitchFamily="18" charset="0"/>
              </a:rPr>
              <a:t>King </a:t>
            </a:r>
            <a:r>
              <a:rPr lang="en-US" sz="2100" dirty="0">
                <a:latin typeface="Footlight MT Light" panose="0204060206030A020304" pitchFamily="18" charset="0"/>
                <a:cs typeface="Times New Roman" panose="02020603050405020304" pitchFamily="18" charset="0"/>
              </a:rPr>
              <a:t>Solomon’s profession during the Temple dedication </a:t>
            </a:r>
            <a:r>
              <a:rPr lang="en-US" sz="2100" dirty="0" smtClean="0">
                <a:latin typeface="Footlight MT Light" panose="0204060206030A020304" pitchFamily="18" charset="0"/>
                <a:cs typeface="Times New Roman" panose="02020603050405020304" pitchFamily="18" charset="0"/>
              </a:rPr>
              <a:t>and asking if Elohim can dwell on the earth on the first day of Sukkoth was a prophetic hint that </a:t>
            </a:r>
            <a:r>
              <a:rPr lang="en-US" sz="2100" dirty="0">
                <a:latin typeface="Footlight MT Light" panose="0204060206030A020304" pitchFamily="18" charset="0"/>
                <a:cs typeface="Times New Roman" panose="02020603050405020304" pitchFamily="18" charset="0"/>
              </a:rPr>
              <a:t>Yeshua would be born </a:t>
            </a:r>
            <a:r>
              <a:rPr lang="en-US" sz="2100" dirty="0" smtClean="0">
                <a:latin typeface="Footlight MT Light" panose="0204060206030A020304" pitchFamily="18" charset="0"/>
                <a:cs typeface="Times New Roman" panose="02020603050405020304" pitchFamily="18" charset="0"/>
              </a:rPr>
              <a:t>on the first day of </a:t>
            </a:r>
            <a:r>
              <a:rPr lang="en-US" sz="2100" dirty="0">
                <a:latin typeface="Footlight MT Light" panose="0204060206030A020304" pitchFamily="18" charset="0"/>
                <a:cs typeface="Times New Roman" panose="02020603050405020304" pitchFamily="18" charset="0"/>
              </a:rPr>
              <a:t>Sukkoth</a:t>
            </a:r>
            <a:r>
              <a:rPr lang="en-US" sz="2100" dirty="0" smtClean="0">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366367687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584332"/>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100" dirty="0" smtClean="0">
                <a:latin typeface="Footlight MT Light" panose="0204060206030A020304" pitchFamily="18" charset="0"/>
                <a:cs typeface="Times New Roman" panose="02020603050405020304" pitchFamily="18" charset="0"/>
              </a:rPr>
              <a:t>Genesis chapter twenty four was a type and shadow of the Fall High Holy Days, Abraham’s servant, Eliezer, a symbol as the </a:t>
            </a:r>
            <a:r>
              <a:rPr lang="en-US" sz="2100" dirty="0" err="1" smtClean="0">
                <a:latin typeface="Footlight MT Light" panose="0204060206030A020304" pitchFamily="18" charset="0"/>
                <a:cs typeface="Times New Roman" panose="02020603050405020304" pitchFamily="18" charset="0"/>
              </a:rPr>
              <a:t>Ruakh</a:t>
            </a:r>
            <a:r>
              <a:rPr lang="en-US" sz="2100" dirty="0" smtClean="0">
                <a:latin typeface="Footlight MT Light" panose="0204060206030A020304" pitchFamily="18" charset="0"/>
                <a:cs typeface="Times New Roman" panose="02020603050405020304" pitchFamily="18" charset="0"/>
              </a:rPr>
              <a:t> </a:t>
            </a:r>
            <a:r>
              <a:rPr lang="en-US" sz="2100" dirty="0" err="1" smtClean="0">
                <a:latin typeface="Footlight MT Light" panose="0204060206030A020304" pitchFamily="18" charset="0"/>
                <a:cs typeface="Times New Roman" panose="02020603050405020304" pitchFamily="18" charset="0"/>
              </a:rPr>
              <a:t>HaKodesh</a:t>
            </a:r>
            <a:r>
              <a:rPr lang="en-US" sz="2100" dirty="0" smtClean="0">
                <a:latin typeface="Footlight MT Light" panose="0204060206030A020304" pitchFamily="18" charset="0"/>
                <a:cs typeface="Times New Roman" panose="02020603050405020304" pitchFamily="18" charset="0"/>
              </a:rPr>
              <a:t> (the Holy Spirit), and Rebekah was Isaac’s Sukkoth birthday  present as a Sukkoth bride.</a:t>
            </a:r>
          </a:p>
          <a:p>
            <a:pPr marL="342900" lvl="0" indent="-342900">
              <a:lnSpc>
                <a:spcPct val="150000"/>
              </a:lnSpc>
              <a:spcBef>
                <a:spcPct val="20000"/>
              </a:spcBef>
              <a:buFont typeface="Wingdings" pitchFamily="2" charset="2"/>
              <a:buChar char="v"/>
            </a:pPr>
            <a:r>
              <a:rPr lang="en-US" sz="2100" dirty="0">
                <a:latin typeface="Footlight MT Light" panose="0204060206030A020304" pitchFamily="18" charset="0"/>
                <a:cs typeface="Times New Roman" panose="02020603050405020304" pitchFamily="18" charset="0"/>
              </a:rPr>
              <a:t>King Solomon’s profession during the Temple dedication </a:t>
            </a:r>
            <a:r>
              <a:rPr lang="en-US" sz="2100" dirty="0" smtClean="0">
                <a:latin typeface="Footlight MT Light" panose="0204060206030A020304" pitchFamily="18" charset="0"/>
                <a:cs typeface="Times New Roman" panose="02020603050405020304" pitchFamily="18" charset="0"/>
              </a:rPr>
              <a:t>and asking if Elohim can dwell on the earth on the first day of Sukkoth was a prophetic hint that </a:t>
            </a:r>
            <a:r>
              <a:rPr lang="en-US" sz="2100" dirty="0">
                <a:latin typeface="Footlight MT Light" panose="0204060206030A020304" pitchFamily="18" charset="0"/>
                <a:cs typeface="Times New Roman" panose="02020603050405020304" pitchFamily="18" charset="0"/>
              </a:rPr>
              <a:t>Yeshua would be born </a:t>
            </a:r>
            <a:r>
              <a:rPr lang="en-US" sz="2100" dirty="0" smtClean="0">
                <a:latin typeface="Footlight MT Light" panose="0204060206030A020304" pitchFamily="18" charset="0"/>
                <a:cs typeface="Times New Roman" panose="02020603050405020304" pitchFamily="18" charset="0"/>
              </a:rPr>
              <a:t>on the first day of </a:t>
            </a:r>
            <a:r>
              <a:rPr lang="en-US" sz="2100" dirty="0">
                <a:latin typeface="Footlight MT Light" panose="0204060206030A020304" pitchFamily="18" charset="0"/>
                <a:cs typeface="Times New Roman" panose="02020603050405020304" pitchFamily="18" charset="0"/>
              </a:rPr>
              <a:t>Sukkoth</a:t>
            </a:r>
            <a:r>
              <a:rPr lang="en-US" sz="2100" dirty="0" smtClean="0">
                <a:latin typeface="Footlight MT Light" panose="0204060206030A020304" pitchFamily="18" charset="0"/>
                <a:cs typeface="Times New Roman" panose="02020603050405020304" pitchFamily="18" charset="0"/>
              </a:rPr>
              <a:t>.</a:t>
            </a:r>
          </a:p>
          <a:p>
            <a:pPr marL="342900" lvl="0" indent="-342900">
              <a:lnSpc>
                <a:spcPct val="150000"/>
              </a:lnSpc>
              <a:spcBef>
                <a:spcPct val="20000"/>
              </a:spcBef>
              <a:buFont typeface="Wingdings" pitchFamily="2" charset="2"/>
              <a:buChar char="v"/>
            </a:pPr>
            <a:r>
              <a:rPr lang="en-US" sz="2100" dirty="0" smtClean="0">
                <a:latin typeface="Footlight MT Light" panose="0204060206030A020304" pitchFamily="18" charset="0"/>
                <a:cs typeface="Times New Roman" panose="02020603050405020304" pitchFamily="18" charset="0"/>
              </a:rPr>
              <a:t>The Gospel of John’s account of Yeshua coming to earth to dwell, or “tabernacle”, on the earth fulfilled the prophetic hint from the account of king Solomon’s dedication of the Temple on Sukkoth that Yeshua was born on the first day of Sukkoth.</a:t>
            </a:r>
          </a:p>
        </p:txBody>
      </p:sp>
    </p:spTree>
    <p:extLst>
      <p:ext uri="{BB962C8B-B14F-4D97-AF65-F5344CB8AC3E}">
        <p14:creationId xmlns:p14="http://schemas.microsoft.com/office/powerpoint/2010/main" val="321277835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1227131"/>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The </a:t>
            </a:r>
            <a:r>
              <a:rPr lang="en-US" sz="1700" dirty="0" smtClean="0">
                <a:latin typeface="Footlight MT Light" panose="0204060206030A020304" pitchFamily="18" charset="0"/>
                <a:cs typeface="Times New Roman" panose="02020603050405020304" pitchFamily="18" charset="0"/>
              </a:rPr>
              <a:t>Parable </a:t>
            </a:r>
            <a:r>
              <a:rPr lang="en-US" sz="1700" dirty="0">
                <a:latin typeface="Footlight MT Light" panose="0204060206030A020304" pitchFamily="18" charset="0"/>
                <a:cs typeface="Times New Roman" panose="02020603050405020304" pitchFamily="18" charset="0"/>
              </a:rPr>
              <a:t>of the Ten Virgins in Matthew 25:1-13 were types and shadows of the Fall High Holy Days and symbolizing us as believers for </a:t>
            </a:r>
            <a:r>
              <a:rPr lang="en-US" sz="1700" dirty="0" err="1">
                <a:latin typeface="Footlight MT Light" panose="0204060206030A020304" pitchFamily="18" charset="0"/>
                <a:cs typeface="Times New Roman" panose="02020603050405020304" pitchFamily="18" charset="0"/>
              </a:rPr>
              <a:t>Yeshua’s</a:t>
            </a:r>
            <a:r>
              <a:rPr lang="en-US" sz="1700" dirty="0">
                <a:latin typeface="Footlight MT Light" panose="0204060206030A020304" pitchFamily="18" charset="0"/>
                <a:cs typeface="Times New Roman" panose="02020603050405020304" pitchFamily="18" charset="0"/>
              </a:rPr>
              <a:t> birthday present on Sukkoth as His Bride, and is comparable to the Genesis chapter twenty four account</a:t>
            </a:r>
            <a:r>
              <a:rPr lang="en-US" sz="1700" dirty="0" smtClean="0">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291873827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106731"/>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The </a:t>
            </a:r>
            <a:r>
              <a:rPr lang="en-US" sz="1700" dirty="0" smtClean="0">
                <a:latin typeface="Footlight MT Light" panose="0204060206030A020304" pitchFamily="18" charset="0"/>
                <a:cs typeface="Times New Roman" panose="02020603050405020304" pitchFamily="18" charset="0"/>
              </a:rPr>
              <a:t>Parable </a:t>
            </a:r>
            <a:r>
              <a:rPr lang="en-US" sz="1700" dirty="0">
                <a:latin typeface="Footlight MT Light" panose="0204060206030A020304" pitchFamily="18" charset="0"/>
                <a:cs typeface="Times New Roman" panose="02020603050405020304" pitchFamily="18" charset="0"/>
              </a:rPr>
              <a:t>of the Ten Virgins in Matthew 25:1-13 were types and shadows of the Fall High Holy Days and symbolizing us as believers for </a:t>
            </a:r>
            <a:r>
              <a:rPr lang="en-US" sz="1700" dirty="0" err="1">
                <a:latin typeface="Footlight MT Light" panose="0204060206030A020304" pitchFamily="18" charset="0"/>
                <a:cs typeface="Times New Roman" panose="02020603050405020304" pitchFamily="18" charset="0"/>
              </a:rPr>
              <a:t>Yeshua’s</a:t>
            </a:r>
            <a:r>
              <a:rPr lang="en-US" sz="1700" dirty="0">
                <a:latin typeface="Footlight MT Light" panose="0204060206030A020304" pitchFamily="18" charset="0"/>
                <a:cs typeface="Times New Roman" panose="02020603050405020304" pitchFamily="18" charset="0"/>
              </a:rPr>
              <a:t> birthday present on Sukkoth as His Bride, and is comparable to the Genesis chapter twenty four account</a:t>
            </a:r>
            <a:r>
              <a:rPr lang="en-US" sz="1700" dirty="0" smtClean="0">
                <a:latin typeface="Footlight MT Light" panose="0204060206030A020304" pitchFamily="18" charset="0"/>
                <a:cs typeface="Times New Roman" panose="02020603050405020304" pitchFamily="18" charset="0"/>
              </a:rPr>
              <a:t>.</a:t>
            </a:r>
          </a:p>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Zacharius' course was the eighth course of </a:t>
            </a:r>
            <a:r>
              <a:rPr lang="en-US" sz="1700" dirty="0" err="1">
                <a:latin typeface="Footlight MT Light" panose="0204060206030A020304" pitchFamily="18" charset="0"/>
                <a:cs typeface="Times New Roman" panose="02020603050405020304" pitchFamily="18" charset="0"/>
              </a:rPr>
              <a:t>Abijah</a:t>
            </a:r>
            <a:r>
              <a:rPr lang="en-US" sz="1700" dirty="0">
                <a:latin typeface="Footlight MT Light" panose="0204060206030A020304" pitchFamily="18" charset="0"/>
                <a:cs typeface="Times New Roman" panose="02020603050405020304" pitchFamily="18" charset="0"/>
              </a:rPr>
              <a:t> which based on the accounts would have occurred during the Feast of </a:t>
            </a:r>
            <a:r>
              <a:rPr lang="en-US" sz="1700" dirty="0" err="1">
                <a:latin typeface="Footlight MT Light" panose="0204060206030A020304" pitchFamily="18" charset="0"/>
                <a:cs typeface="Times New Roman" panose="02020603050405020304" pitchFamily="18" charset="0"/>
              </a:rPr>
              <a:t>Shavuoth</a:t>
            </a:r>
            <a:r>
              <a:rPr lang="en-US" sz="1700" dirty="0">
                <a:latin typeface="Footlight MT Light" panose="0204060206030A020304" pitchFamily="18" charset="0"/>
                <a:cs typeface="Times New Roman" panose="02020603050405020304" pitchFamily="18" charset="0"/>
              </a:rPr>
              <a:t>/Pentecost.</a:t>
            </a:r>
          </a:p>
        </p:txBody>
      </p:sp>
    </p:spTree>
    <p:extLst>
      <p:ext uri="{BB962C8B-B14F-4D97-AF65-F5344CB8AC3E}">
        <p14:creationId xmlns:p14="http://schemas.microsoft.com/office/powerpoint/2010/main" val="175654202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336298"/>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The </a:t>
            </a:r>
            <a:r>
              <a:rPr lang="en-US" sz="1700" dirty="0" smtClean="0">
                <a:latin typeface="Footlight MT Light" panose="0204060206030A020304" pitchFamily="18" charset="0"/>
                <a:cs typeface="Times New Roman" panose="02020603050405020304" pitchFamily="18" charset="0"/>
              </a:rPr>
              <a:t>Parable </a:t>
            </a:r>
            <a:r>
              <a:rPr lang="en-US" sz="1700" dirty="0">
                <a:latin typeface="Footlight MT Light" panose="0204060206030A020304" pitchFamily="18" charset="0"/>
                <a:cs typeface="Times New Roman" panose="02020603050405020304" pitchFamily="18" charset="0"/>
              </a:rPr>
              <a:t>of the Ten Virgins in Matthew 25:1-13 were types and shadows of the Fall High Holy Days and symbolizing us as believers for </a:t>
            </a:r>
            <a:r>
              <a:rPr lang="en-US" sz="1700" dirty="0" err="1">
                <a:latin typeface="Footlight MT Light" panose="0204060206030A020304" pitchFamily="18" charset="0"/>
                <a:cs typeface="Times New Roman" panose="02020603050405020304" pitchFamily="18" charset="0"/>
              </a:rPr>
              <a:t>Yeshua’s</a:t>
            </a:r>
            <a:r>
              <a:rPr lang="en-US" sz="1700" dirty="0">
                <a:latin typeface="Footlight MT Light" panose="0204060206030A020304" pitchFamily="18" charset="0"/>
                <a:cs typeface="Times New Roman" panose="02020603050405020304" pitchFamily="18" charset="0"/>
              </a:rPr>
              <a:t> birthday present on Sukkoth as His Bride, and is comparable to the Genesis chapter twenty four account</a:t>
            </a:r>
            <a:r>
              <a:rPr lang="en-US" sz="1700" dirty="0" smtClean="0">
                <a:latin typeface="Footlight MT Light" panose="0204060206030A020304" pitchFamily="18" charset="0"/>
                <a:cs typeface="Times New Roman" panose="02020603050405020304" pitchFamily="18" charset="0"/>
              </a:rPr>
              <a:t>.</a:t>
            </a:r>
          </a:p>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Zacharius' course was the eighth course of </a:t>
            </a:r>
            <a:r>
              <a:rPr lang="en-US" sz="1700" dirty="0" err="1">
                <a:latin typeface="Footlight MT Light" panose="0204060206030A020304" pitchFamily="18" charset="0"/>
                <a:cs typeface="Times New Roman" panose="02020603050405020304" pitchFamily="18" charset="0"/>
              </a:rPr>
              <a:t>Abijah</a:t>
            </a:r>
            <a:r>
              <a:rPr lang="en-US" sz="1700" dirty="0">
                <a:latin typeface="Footlight MT Light" panose="0204060206030A020304" pitchFamily="18" charset="0"/>
                <a:cs typeface="Times New Roman" panose="02020603050405020304" pitchFamily="18" charset="0"/>
              </a:rPr>
              <a:t> which based on the accounts would have occurred during the Feast of </a:t>
            </a:r>
            <a:r>
              <a:rPr lang="en-US" sz="1700" dirty="0" err="1">
                <a:latin typeface="Footlight MT Light" panose="0204060206030A020304" pitchFamily="18" charset="0"/>
                <a:cs typeface="Times New Roman" panose="02020603050405020304" pitchFamily="18" charset="0"/>
              </a:rPr>
              <a:t>Shavuoth</a:t>
            </a:r>
            <a:r>
              <a:rPr lang="en-US" sz="1700" dirty="0">
                <a:latin typeface="Footlight MT Light" panose="0204060206030A020304" pitchFamily="18" charset="0"/>
                <a:cs typeface="Times New Roman" panose="02020603050405020304" pitchFamily="18" charset="0"/>
              </a:rPr>
              <a:t>/Pentecost.</a:t>
            </a:r>
            <a:endParaRPr lang="en-US" sz="1700" dirty="0" smtClean="0">
              <a:latin typeface="Footlight MT Light" panose="0204060206030A020304" pitchFamily="18" charset="0"/>
              <a:cs typeface="Times New Roman" panose="02020603050405020304" pitchFamily="18" charset="0"/>
            </a:endParaRPr>
          </a:p>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The time line of Elizabeth's conception of John on the Feast of </a:t>
            </a:r>
            <a:r>
              <a:rPr lang="en-US" sz="1700" dirty="0" err="1">
                <a:latin typeface="Footlight MT Light" panose="0204060206030A020304" pitchFamily="18" charset="0"/>
                <a:cs typeface="Times New Roman" panose="02020603050405020304" pitchFamily="18" charset="0"/>
              </a:rPr>
              <a:t>Shavuoth</a:t>
            </a:r>
            <a:r>
              <a:rPr lang="en-US" sz="1700" dirty="0">
                <a:latin typeface="Footlight MT Light" panose="0204060206030A020304" pitchFamily="18" charset="0"/>
                <a:cs typeface="Times New Roman" panose="02020603050405020304" pitchFamily="18" charset="0"/>
              </a:rPr>
              <a:t>/Pentecost and Mary's conception on the Feast of </a:t>
            </a:r>
            <a:r>
              <a:rPr lang="en-US" sz="1700" dirty="0" err="1">
                <a:latin typeface="Footlight MT Light" panose="0204060206030A020304" pitchFamily="18" charset="0"/>
                <a:cs typeface="Times New Roman" panose="02020603050405020304" pitchFamily="18" charset="0"/>
              </a:rPr>
              <a:t>Khanukkah</a:t>
            </a:r>
            <a:r>
              <a:rPr lang="en-US" sz="1700" dirty="0">
                <a:latin typeface="Footlight MT Light" panose="0204060206030A020304" pitchFamily="18" charset="0"/>
                <a:cs typeface="Times New Roman" panose="02020603050405020304" pitchFamily="18" charset="0"/>
              </a:rPr>
              <a:t> during the sixth month of Elizabeth's pregnancy fit into the time line that </a:t>
            </a:r>
            <a:r>
              <a:rPr lang="en-US" sz="1700" dirty="0" err="1">
                <a:latin typeface="Footlight MT Light" panose="0204060206030A020304" pitchFamily="18" charset="0"/>
                <a:cs typeface="Times New Roman" panose="02020603050405020304" pitchFamily="18" charset="0"/>
              </a:rPr>
              <a:t>Yeshua</a:t>
            </a:r>
            <a:r>
              <a:rPr lang="en-US" sz="1700" dirty="0">
                <a:latin typeface="Footlight MT Light" panose="0204060206030A020304" pitchFamily="18" charset="0"/>
                <a:cs typeface="Times New Roman" panose="02020603050405020304" pitchFamily="18" charset="0"/>
              </a:rPr>
              <a:t> would have been born on the first day of Sukkoth</a:t>
            </a:r>
            <a:r>
              <a:rPr lang="en-US" sz="1700" dirty="0" smtClean="0">
                <a:latin typeface="Footlight MT Light" panose="0204060206030A020304" pitchFamily="18" charset="0"/>
                <a:cs typeface="Times New Roman" panose="02020603050405020304" pitchFamily="18" charset="0"/>
              </a:rPr>
              <a:t>.</a:t>
            </a:r>
            <a:endParaRPr lang="en-US" sz="17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85575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6" name="TextBox 5"/>
          <p:cNvSpPr txBox="1"/>
          <p:nvPr/>
        </p:nvSpPr>
        <p:spPr>
          <a:xfrm>
            <a:off x="864820" y="599950"/>
            <a:ext cx="10462161" cy="5632311"/>
          </a:xfrm>
          <a:prstGeom prst="rect">
            <a:avLst/>
          </a:prstGeom>
          <a:noFill/>
        </p:spPr>
        <p:txBody>
          <a:bodyPr wrap="square" rtlCol="0">
            <a:spAutoFit/>
          </a:bodyPr>
          <a:lstStyle/>
          <a:p>
            <a:pPr lvl="0" algn="ctr"/>
            <a:r>
              <a:rPr lang="en-US" sz="7200" dirty="0" smtClean="0">
                <a:latin typeface="Footlight MT Light" panose="0204060206030A020304" pitchFamily="18" charset="0"/>
                <a:cs typeface="Times New Roman" panose="02020603050405020304" pitchFamily="18" charset="0"/>
              </a:rPr>
              <a:t>Starting </a:t>
            </a:r>
            <a:r>
              <a:rPr lang="en-US" sz="7200" dirty="0">
                <a:latin typeface="Footlight MT Light" panose="0204060206030A020304" pitchFamily="18" charset="0"/>
                <a:cs typeface="Times New Roman" panose="02020603050405020304" pitchFamily="18" charset="0"/>
              </a:rPr>
              <a:t>with the </a:t>
            </a:r>
            <a:r>
              <a:rPr lang="en-US" sz="7200" dirty="0" smtClean="0">
                <a:latin typeface="Footlight MT Light" panose="0204060206030A020304" pitchFamily="18" charset="0"/>
                <a:cs typeface="Times New Roman" panose="02020603050405020304" pitchFamily="18" charset="0"/>
              </a:rPr>
              <a:t>Commandment on circumcising </a:t>
            </a:r>
            <a:r>
              <a:rPr lang="en-US" sz="7200" dirty="0">
                <a:latin typeface="Footlight MT Light" panose="0204060206030A020304" pitchFamily="18" charset="0"/>
                <a:cs typeface="Times New Roman" panose="02020603050405020304" pitchFamily="18" charset="0"/>
              </a:rPr>
              <a:t>a newborn </a:t>
            </a:r>
            <a:r>
              <a:rPr lang="en-US" sz="7200" dirty="0" smtClean="0">
                <a:latin typeface="Footlight MT Light" panose="0204060206030A020304" pitchFamily="18" charset="0"/>
                <a:cs typeface="Times New Roman" panose="02020603050405020304" pitchFamily="18" charset="0"/>
              </a:rPr>
              <a:t>son which is noted in the book of Leviticus</a:t>
            </a:r>
            <a:endParaRPr lang="en-US" sz="7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929785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664042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4565865"/>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The </a:t>
            </a:r>
            <a:r>
              <a:rPr lang="en-US" sz="1700" dirty="0" smtClean="0">
                <a:latin typeface="Footlight MT Light" panose="0204060206030A020304" pitchFamily="18" charset="0"/>
                <a:cs typeface="Times New Roman" panose="02020603050405020304" pitchFamily="18" charset="0"/>
              </a:rPr>
              <a:t>Parable </a:t>
            </a:r>
            <a:r>
              <a:rPr lang="en-US" sz="1700" dirty="0">
                <a:latin typeface="Footlight MT Light" panose="0204060206030A020304" pitchFamily="18" charset="0"/>
                <a:cs typeface="Times New Roman" panose="02020603050405020304" pitchFamily="18" charset="0"/>
              </a:rPr>
              <a:t>of the Ten Virgins in Matthew 25:1-13 were types and shadows of the Fall High Holy Days and symbolizing us as believers for </a:t>
            </a:r>
            <a:r>
              <a:rPr lang="en-US" sz="1700" dirty="0" err="1">
                <a:latin typeface="Footlight MT Light" panose="0204060206030A020304" pitchFamily="18" charset="0"/>
                <a:cs typeface="Times New Roman" panose="02020603050405020304" pitchFamily="18" charset="0"/>
              </a:rPr>
              <a:t>Yeshua’s</a:t>
            </a:r>
            <a:r>
              <a:rPr lang="en-US" sz="1700" dirty="0">
                <a:latin typeface="Footlight MT Light" panose="0204060206030A020304" pitchFamily="18" charset="0"/>
                <a:cs typeface="Times New Roman" panose="02020603050405020304" pitchFamily="18" charset="0"/>
              </a:rPr>
              <a:t> birthday present on Sukkoth as His Bride, and is comparable to the Genesis chapter twenty four account</a:t>
            </a:r>
            <a:r>
              <a:rPr lang="en-US" sz="1700" dirty="0" smtClean="0">
                <a:latin typeface="Footlight MT Light" panose="0204060206030A020304" pitchFamily="18" charset="0"/>
                <a:cs typeface="Times New Roman" panose="02020603050405020304" pitchFamily="18" charset="0"/>
              </a:rPr>
              <a:t>.</a:t>
            </a:r>
          </a:p>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Zacharius' course was the eighth course of </a:t>
            </a:r>
            <a:r>
              <a:rPr lang="en-US" sz="1700" dirty="0" err="1">
                <a:latin typeface="Footlight MT Light" panose="0204060206030A020304" pitchFamily="18" charset="0"/>
                <a:cs typeface="Times New Roman" panose="02020603050405020304" pitchFamily="18" charset="0"/>
              </a:rPr>
              <a:t>Abijah</a:t>
            </a:r>
            <a:r>
              <a:rPr lang="en-US" sz="1700" dirty="0">
                <a:latin typeface="Footlight MT Light" panose="0204060206030A020304" pitchFamily="18" charset="0"/>
                <a:cs typeface="Times New Roman" panose="02020603050405020304" pitchFamily="18" charset="0"/>
              </a:rPr>
              <a:t> which based on the accounts would have occurred during the Feast of </a:t>
            </a:r>
            <a:r>
              <a:rPr lang="en-US" sz="1700" dirty="0" err="1">
                <a:latin typeface="Footlight MT Light" panose="0204060206030A020304" pitchFamily="18" charset="0"/>
                <a:cs typeface="Times New Roman" panose="02020603050405020304" pitchFamily="18" charset="0"/>
              </a:rPr>
              <a:t>Shavuoth</a:t>
            </a:r>
            <a:r>
              <a:rPr lang="en-US" sz="1700" dirty="0">
                <a:latin typeface="Footlight MT Light" panose="0204060206030A020304" pitchFamily="18" charset="0"/>
                <a:cs typeface="Times New Roman" panose="02020603050405020304" pitchFamily="18" charset="0"/>
              </a:rPr>
              <a:t>/Pentecost.</a:t>
            </a:r>
            <a:endParaRPr lang="en-US" sz="1700" dirty="0" smtClean="0">
              <a:latin typeface="Footlight MT Light" panose="0204060206030A020304" pitchFamily="18" charset="0"/>
              <a:cs typeface="Times New Roman" panose="02020603050405020304" pitchFamily="18" charset="0"/>
            </a:endParaRPr>
          </a:p>
          <a:p>
            <a:pPr marL="342900" lvl="0" indent="-342900">
              <a:lnSpc>
                <a:spcPct val="150000"/>
              </a:lnSpc>
              <a:spcBef>
                <a:spcPct val="20000"/>
              </a:spcBef>
              <a:buFont typeface="Wingdings" pitchFamily="2" charset="2"/>
              <a:buChar char="v"/>
            </a:pPr>
            <a:r>
              <a:rPr lang="en-US" sz="1700" dirty="0">
                <a:latin typeface="Footlight MT Light" panose="0204060206030A020304" pitchFamily="18" charset="0"/>
                <a:cs typeface="Times New Roman" panose="02020603050405020304" pitchFamily="18" charset="0"/>
              </a:rPr>
              <a:t>The time line of Elizabeth's conception of John on the Feast of </a:t>
            </a:r>
            <a:r>
              <a:rPr lang="en-US" sz="1700" dirty="0" err="1">
                <a:latin typeface="Footlight MT Light" panose="0204060206030A020304" pitchFamily="18" charset="0"/>
                <a:cs typeface="Times New Roman" panose="02020603050405020304" pitchFamily="18" charset="0"/>
              </a:rPr>
              <a:t>Shavuoth</a:t>
            </a:r>
            <a:r>
              <a:rPr lang="en-US" sz="1700" dirty="0">
                <a:latin typeface="Footlight MT Light" panose="0204060206030A020304" pitchFamily="18" charset="0"/>
                <a:cs typeface="Times New Roman" panose="02020603050405020304" pitchFamily="18" charset="0"/>
              </a:rPr>
              <a:t>/Pentecost and Mary's conception on the Feast of </a:t>
            </a:r>
            <a:r>
              <a:rPr lang="en-US" sz="1700" dirty="0" err="1">
                <a:latin typeface="Footlight MT Light" panose="0204060206030A020304" pitchFamily="18" charset="0"/>
                <a:cs typeface="Times New Roman" panose="02020603050405020304" pitchFamily="18" charset="0"/>
              </a:rPr>
              <a:t>Khanukkah</a:t>
            </a:r>
            <a:r>
              <a:rPr lang="en-US" sz="1700" dirty="0">
                <a:latin typeface="Footlight MT Light" panose="0204060206030A020304" pitchFamily="18" charset="0"/>
                <a:cs typeface="Times New Roman" panose="02020603050405020304" pitchFamily="18" charset="0"/>
              </a:rPr>
              <a:t> during the sixth month of Elizabeth's pregnancy fit into the time line that </a:t>
            </a:r>
            <a:r>
              <a:rPr lang="en-US" sz="1700" dirty="0" err="1">
                <a:latin typeface="Footlight MT Light" panose="0204060206030A020304" pitchFamily="18" charset="0"/>
                <a:cs typeface="Times New Roman" panose="02020603050405020304" pitchFamily="18" charset="0"/>
              </a:rPr>
              <a:t>Yeshua</a:t>
            </a:r>
            <a:r>
              <a:rPr lang="en-US" sz="1700" dirty="0">
                <a:latin typeface="Footlight MT Light" panose="0204060206030A020304" pitchFamily="18" charset="0"/>
                <a:cs typeface="Times New Roman" panose="02020603050405020304" pitchFamily="18" charset="0"/>
              </a:rPr>
              <a:t> would have been born on the first day of Sukkoth</a:t>
            </a:r>
            <a:r>
              <a:rPr lang="en-US" sz="1700" dirty="0" smtClean="0">
                <a:latin typeface="Footlight MT Light" panose="0204060206030A020304" pitchFamily="18" charset="0"/>
                <a:cs typeface="Times New Roman" panose="02020603050405020304" pitchFamily="18" charset="0"/>
              </a:rPr>
              <a:t>.</a:t>
            </a:r>
          </a:p>
          <a:p>
            <a:pPr marL="342900" lvl="0" indent="-342900">
              <a:lnSpc>
                <a:spcPct val="150000"/>
              </a:lnSpc>
              <a:spcBef>
                <a:spcPct val="20000"/>
              </a:spcBef>
              <a:buFont typeface="Wingdings" pitchFamily="2" charset="2"/>
              <a:buChar char="v"/>
            </a:pPr>
            <a:r>
              <a:rPr lang="en-US" sz="1700" dirty="0" err="1">
                <a:latin typeface="Footlight MT Light" panose="0204060206030A020304" pitchFamily="18" charset="0"/>
                <a:cs typeface="Times New Roman" panose="02020603050405020304" pitchFamily="18" charset="0"/>
              </a:rPr>
              <a:t>Yeshua</a:t>
            </a:r>
            <a:r>
              <a:rPr lang="en-US" sz="1700" dirty="0">
                <a:latin typeface="Footlight MT Light" panose="0204060206030A020304" pitchFamily="18" charset="0"/>
                <a:cs typeface="Times New Roman" panose="02020603050405020304" pitchFamily="18" charset="0"/>
              </a:rPr>
              <a:t> speaking to the Jewish People at the Temple in Jerusalem during the Feast of Sukkoth, speaking of someone being circumcised on the </a:t>
            </a:r>
            <a:r>
              <a:rPr lang="en-US" sz="1700" dirty="0" err="1">
                <a:latin typeface="Footlight MT Light" panose="0204060206030A020304" pitchFamily="18" charset="0"/>
                <a:cs typeface="Times New Roman" panose="02020603050405020304" pitchFamily="18" charset="0"/>
              </a:rPr>
              <a:t>Shabbath</a:t>
            </a:r>
            <a:r>
              <a:rPr lang="en-US" sz="1700" dirty="0">
                <a:latin typeface="Footlight MT Light" panose="0204060206030A020304" pitchFamily="18" charset="0"/>
                <a:cs typeface="Times New Roman" panose="02020603050405020304" pitchFamily="18" charset="0"/>
              </a:rPr>
              <a:t> Day on Sukkoth was a hint to the Jewish People that </a:t>
            </a:r>
            <a:r>
              <a:rPr lang="en-US" sz="1700" dirty="0" err="1">
                <a:latin typeface="Footlight MT Light" panose="0204060206030A020304" pitchFamily="18" charset="0"/>
                <a:cs typeface="Times New Roman" panose="02020603050405020304" pitchFamily="18" charset="0"/>
              </a:rPr>
              <a:t>Yeshua</a:t>
            </a:r>
            <a:r>
              <a:rPr lang="en-US" sz="1700" dirty="0">
                <a:latin typeface="Footlight MT Light" panose="0204060206030A020304" pitchFamily="18" charset="0"/>
                <a:cs typeface="Times New Roman" panose="02020603050405020304" pitchFamily="18" charset="0"/>
              </a:rPr>
              <a:t> was circumcised on the eighth day of the Solemn Assembly on a regular </a:t>
            </a:r>
            <a:r>
              <a:rPr lang="en-US" sz="1700" dirty="0" err="1">
                <a:latin typeface="Footlight MT Light" panose="0204060206030A020304" pitchFamily="18" charset="0"/>
                <a:cs typeface="Times New Roman" panose="02020603050405020304" pitchFamily="18" charset="0"/>
              </a:rPr>
              <a:t>Shabbath</a:t>
            </a:r>
            <a:r>
              <a:rPr lang="en-US" sz="1700" dirty="0">
                <a:latin typeface="Footlight MT Light" panose="0204060206030A020304" pitchFamily="18" charset="0"/>
                <a:cs typeface="Times New Roman" panose="02020603050405020304" pitchFamily="18" charset="0"/>
              </a:rPr>
              <a:t> Day</a:t>
            </a:r>
            <a:r>
              <a:rPr lang="en-US" sz="1700" dirty="0" smtClean="0">
                <a:latin typeface="Footlight MT Light" panose="0204060206030A020304" pitchFamily="18" charset="0"/>
                <a:cs typeface="Times New Roman" panose="02020603050405020304" pitchFamily="18" charset="0"/>
              </a:rPr>
              <a:t>.</a:t>
            </a:r>
            <a:endParaRPr lang="en-US" sz="17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806406332"/>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2350708"/>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000" dirty="0" smtClean="0">
                <a:latin typeface="Footlight MT Light" panose="0204060206030A020304" pitchFamily="18" charset="0"/>
                <a:cs typeface="Times New Roman" panose="02020603050405020304" pitchFamily="18" charset="0"/>
              </a:rPr>
              <a:t>Yeshua spoke to the Pharisees and the Jewish People at the Temple in Jerusalem during the Feast of Sukkoth, and spoke of His visitation to Abraham that occurred on the first day of Sukkoth, which  should have hinted them that when Yeshua told Abraham Sarah will have a son named Isaac on the first day of Sukkoth and was circumcised on the day of the Solemn Assembly, who would be a type and shadow of Yeshua to be born on the same day.</a:t>
            </a:r>
          </a:p>
        </p:txBody>
      </p:sp>
    </p:spTree>
    <p:extLst>
      <p:ext uri="{BB962C8B-B14F-4D97-AF65-F5344CB8AC3E}">
        <p14:creationId xmlns:p14="http://schemas.microsoft.com/office/powerpoint/2010/main" val="393992663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cap="all" spc="300" dirty="0">
                <a:solidFill>
                  <a:prstClr val="white"/>
                </a:solidFill>
                <a:latin typeface="Footlight MT Light" panose="0204060206030A020304" pitchFamily="18" charset="0"/>
                <a:cs typeface="Times New Roman" panose="02020603050405020304" pitchFamily="18" charset="0"/>
              </a:rPr>
              <a:t>SUMMARY of the proof that </a:t>
            </a:r>
            <a:r>
              <a:rPr lang="en-US" b="1" cap="all" spc="300" dirty="0" err="1">
                <a:solidFill>
                  <a:prstClr val="white"/>
                </a:solidFill>
                <a:latin typeface="Footlight MT Light" panose="0204060206030A020304" pitchFamily="18" charset="0"/>
                <a:cs typeface="Times New Roman" panose="02020603050405020304" pitchFamily="18" charset="0"/>
              </a:rPr>
              <a:t>yeshua</a:t>
            </a:r>
            <a:r>
              <a:rPr lang="en-US" b="1" cap="all" spc="300" dirty="0">
                <a:solidFill>
                  <a:prstClr val="white"/>
                </a:solidFill>
                <a:latin typeface="Footlight MT Light" panose="0204060206030A020304" pitchFamily="18" charset="0"/>
                <a:cs typeface="Times New Roman" panose="02020603050405020304" pitchFamily="18" charset="0"/>
              </a:rPr>
              <a:t> was born on </a:t>
            </a:r>
            <a:r>
              <a:rPr lang="en-US" b="1" cap="all" spc="300" dirty="0" err="1">
                <a:solidFill>
                  <a:prstClr val="white"/>
                </a:solidFill>
                <a:latin typeface="Footlight MT Light" panose="0204060206030A020304" pitchFamily="18" charset="0"/>
                <a:cs typeface="Times New Roman" panose="02020603050405020304" pitchFamily="18" charset="0"/>
              </a:rPr>
              <a:t>sukkoth</a:t>
            </a:r>
            <a:endParaRPr lang="en-US" sz="6600"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9067" y="2082188"/>
            <a:ext cx="10477041" cy="3385542"/>
          </a:xfrm>
          <a:prstGeom prst="rect">
            <a:avLst/>
          </a:prstGeom>
          <a:noFill/>
        </p:spPr>
        <p:txBody>
          <a:bodyPr wrap="square" rtlCol="0">
            <a:spAutoFit/>
          </a:bodyPr>
          <a:lstStyle/>
          <a:p>
            <a:pPr marL="342900" lvl="0" indent="-342900">
              <a:lnSpc>
                <a:spcPct val="150000"/>
              </a:lnSpc>
              <a:spcBef>
                <a:spcPct val="20000"/>
              </a:spcBef>
              <a:buFont typeface="Wingdings" pitchFamily="2" charset="2"/>
              <a:buChar char="v"/>
            </a:pPr>
            <a:r>
              <a:rPr lang="en-US" sz="2000" dirty="0" smtClean="0">
                <a:latin typeface="Footlight MT Light" panose="0204060206030A020304" pitchFamily="18" charset="0"/>
                <a:cs typeface="Times New Roman" panose="02020603050405020304" pitchFamily="18" charset="0"/>
              </a:rPr>
              <a:t>Yeshua spoke to the Pharisees and the Jewish People at the Temple in Jerusalem during the Feast of Sukkoth, and spoke of His visitation to Abraham that occurred on the first day of Sukkoth, which  should have hinted them that when Yeshua told Abraham Sarah will have a son named Isaac on the first day of Sukkoth and was circumcised on the day of the Solemn Assembly, who would be a type and shadow of Yeshua to be born on the same day.</a:t>
            </a:r>
          </a:p>
          <a:p>
            <a:pPr marL="342900" lvl="0" indent="-342900">
              <a:lnSpc>
                <a:spcPct val="150000"/>
              </a:lnSpc>
              <a:spcBef>
                <a:spcPct val="20000"/>
              </a:spcBef>
              <a:buFont typeface="Wingdings" pitchFamily="2" charset="2"/>
              <a:buChar char="v"/>
            </a:pPr>
            <a:r>
              <a:rPr lang="en-US" sz="2000" dirty="0" smtClean="0">
                <a:latin typeface="Footlight MT Light" panose="0204060206030A020304" pitchFamily="18" charset="0"/>
                <a:cs typeface="Times New Roman" panose="02020603050405020304" pitchFamily="18" charset="0"/>
              </a:rPr>
              <a:t>Yeshua would have descended on the fourth Kingdom Day, the four thousandth year, of the creation of the celestials to be born on the earth to live with mankind.</a:t>
            </a:r>
          </a:p>
        </p:txBody>
      </p:sp>
    </p:spTree>
    <p:extLst>
      <p:ext uri="{BB962C8B-B14F-4D97-AF65-F5344CB8AC3E}">
        <p14:creationId xmlns:p14="http://schemas.microsoft.com/office/powerpoint/2010/main" val="2147500467"/>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extBox 2"/>
          <p:cNvSpPr txBox="1"/>
          <p:nvPr/>
        </p:nvSpPr>
        <p:spPr>
          <a:xfrm>
            <a:off x="1695561" y="3335890"/>
            <a:ext cx="8767789" cy="2554545"/>
          </a:xfrm>
          <a:prstGeom prst="rect">
            <a:avLst/>
          </a:prstGeom>
          <a:noFill/>
        </p:spPr>
        <p:txBody>
          <a:bodyPr wrap="square" rtlCol="0">
            <a:spAutoFit/>
          </a:bodyPr>
          <a:lstStyle/>
          <a:p>
            <a:pPr algn="ctr"/>
            <a:r>
              <a:rPr lang="en-US" sz="8000" dirty="0" smtClean="0">
                <a:latin typeface="Footlight MT Light" panose="0204060206030A020304" pitchFamily="18" charset="0"/>
                <a:cs typeface="Times New Roman" panose="02020603050405020304" pitchFamily="18" charset="0"/>
              </a:rPr>
              <a:t>GLORY TO YOU </a:t>
            </a:r>
            <a:r>
              <a:rPr lang="en-US" sz="8000" dirty="0">
                <a:latin typeface="OLBHEB" panose="00000400000000000000" pitchFamily="2" charset="0"/>
              </a:rPr>
              <a:t>hwhy</a:t>
            </a:r>
            <a:r>
              <a:rPr lang="en-US" sz="8000" dirty="0" smtClean="0">
                <a:latin typeface="Footlight MT Light" panose="0204060206030A020304" pitchFamily="18" charset="0"/>
                <a:cs typeface="Times New Roman" panose="02020603050405020304" pitchFamily="18" charset="0"/>
              </a:rPr>
              <a:t>!!!</a:t>
            </a:r>
            <a:endParaRPr lang="en-US" sz="8000" dirty="0">
              <a:latin typeface="Footlight MT Light" panose="0204060206030A020304" pitchFamily="18" charset="0"/>
              <a:cs typeface="Times New Roman" panose="02020603050405020304" pitchFamily="18" charset="0"/>
            </a:endParaRPr>
          </a:p>
        </p:txBody>
      </p:sp>
      <p:sp>
        <p:nvSpPr>
          <p:cNvPr id="4" name="TextBox 3"/>
          <p:cNvSpPr txBox="1"/>
          <p:nvPr/>
        </p:nvSpPr>
        <p:spPr>
          <a:xfrm>
            <a:off x="570170" y="998806"/>
            <a:ext cx="11018570" cy="1938992"/>
          </a:xfrm>
          <a:prstGeom prst="rect">
            <a:avLst/>
          </a:prstGeom>
          <a:noFill/>
        </p:spPr>
        <p:txBody>
          <a:bodyPr wrap="square" rtlCol="0">
            <a:spAutoFit/>
          </a:bodyPr>
          <a:lstStyle/>
          <a:p>
            <a:pPr algn="ctr"/>
            <a:r>
              <a:rPr lang="en-US" sz="12000" dirty="0" smtClean="0">
                <a:solidFill>
                  <a:srgbClr val="FFFF00"/>
                </a:solidFill>
                <a:latin typeface="OLBHEB" panose="00000400000000000000" pitchFamily="2" charset="0"/>
              </a:rPr>
              <a:t>!!!hwhy Kl </a:t>
            </a:r>
            <a:r>
              <a:rPr lang="en-US" sz="12000" dirty="0" err="1" smtClean="0">
                <a:solidFill>
                  <a:srgbClr val="FFFF00"/>
                </a:solidFill>
                <a:latin typeface="OLBHEB" panose="00000400000000000000" pitchFamily="2" charset="0"/>
              </a:rPr>
              <a:t>dbk</a:t>
            </a:r>
            <a:endParaRPr lang="en-US" sz="12000" dirty="0">
              <a:solidFill>
                <a:srgbClr val="FFFF00"/>
              </a:solidFill>
            </a:endParaRPr>
          </a:p>
        </p:txBody>
      </p:sp>
    </p:spTree>
    <p:extLst>
      <p:ext uri="{BB962C8B-B14F-4D97-AF65-F5344CB8AC3E}">
        <p14:creationId xmlns:p14="http://schemas.microsoft.com/office/powerpoint/2010/main" val="39008015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lvl="0" algn="ctr"/>
            <a:r>
              <a:rPr lang="en-US" sz="9600" dirty="0" smtClean="0">
                <a:solidFill>
                  <a:srgbClr val="00B050"/>
                </a:solidFill>
                <a:latin typeface="Footlight MT Light" panose="0204060206030A020304" pitchFamily="18" charset="0"/>
                <a:cs typeface="Times New Roman" panose="02020603050405020304" pitchFamily="18" charset="0"/>
              </a:rPr>
              <a:t>ONE MORE VERSE:</a:t>
            </a:r>
            <a:endParaRPr lang="en-US" sz="9600" dirty="0">
              <a:solidFill>
                <a:srgbClr val="00B05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115202918"/>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27315" y="2525486"/>
            <a:ext cx="10493828"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Isaiah 9:6</a:t>
            </a:r>
          </a:p>
        </p:txBody>
      </p:sp>
    </p:spTree>
    <p:extLst>
      <p:ext uri="{BB962C8B-B14F-4D97-AF65-F5344CB8AC3E}">
        <p14:creationId xmlns:p14="http://schemas.microsoft.com/office/powerpoint/2010/main" val="405419625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5" name="TextBox 4"/>
          <p:cNvSpPr txBox="1"/>
          <p:nvPr/>
        </p:nvSpPr>
        <p:spPr>
          <a:xfrm>
            <a:off x="3428999" y="740198"/>
            <a:ext cx="5268685" cy="646331"/>
          </a:xfrm>
          <a:prstGeom prst="rect">
            <a:avLst/>
          </a:prstGeom>
          <a:noFill/>
        </p:spPr>
        <p:txBody>
          <a:bodyPr wrap="square" rtlCol="0">
            <a:spAutoFit/>
          </a:bodyPr>
          <a:lstStyle/>
          <a:p>
            <a:pPr lvl="0" algn="ctr"/>
            <a:r>
              <a:rPr lang="en-US" sz="3600" b="1" u="sng" dirty="0">
                <a:solidFill>
                  <a:srgbClr val="FFFF00"/>
                </a:solidFill>
                <a:latin typeface="Footlight MT Light" panose="0204060206030A020304" pitchFamily="18" charset="0"/>
                <a:cs typeface="Times New Roman" panose="02020603050405020304" pitchFamily="18" charset="0"/>
              </a:rPr>
              <a:t>Isaiah 9:6</a:t>
            </a:r>
            <a:endParaRPr lang="en-US" sz="3600" b="1" dirty="0">
              <a:solidFill>
                <a:srgbClr val="FFFF00"/>
              </a:solidFill>
              <a:latin typeface="Footlight MT Light" panose="0204060206030A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3627"/>
            <a:ext cx="11235690" cy="4111353"/>
          </a:xfrm>
          <a:prstGeom prst="rect">
            <a:avLst/>
          </a:prstGeom>
        </p:spPr>
      </p:pic>
    </p:spTree>
    <p:extLst>
      <p:ext uri="{BB962C8B-B14F-4D97-AF65-F5344CB8AC3E}">
        <p14:creationId xmlns:p14="http://schemas.microsoft.com/office/powerpoint/2010/main" val="990205811"/>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58826" y="439440"/>
            <a:ext cx="10493828" cy="5724644"/>
          </a:xfrm>
          <a:prstGeom prst="rect">
            <a:avLst/>
          </a:prstGeom>
          <a:noFill/>
        </p:spPr>
        <p:txBody>
          <a:bodyPr wrap="square" rtlCol="0">
            <a:spAutoFit/>
          </a:bodyPr>
          <a:lstStyle/>
          <a:p>
            <a:pPr lvl="0" algn="ctr">
              <a:lnSpc>
                <a:spcPct val="150000"/>
              </a:lnSpc>
            </a:pPr>
            <a:r>
              <a:rPr lang="en-US" sz="3600" u="sng" dirty="0">
                <a:solidFill>
                  <a:srgbClr val="FFFF00"/>
                </a:solidFill>
                <a:latin typeface="Footlight MT Light" panose="0204060206030A020304" pitchFamily="18" charset="0"/>
                <a:cs typeface="Times New Roman" panose="02020603050405020304" pitchFamily="18" charset="0"/>
              </a:rPr>
              <a:t>Isaiah 9:6</a:t>
            </a:r>
            <a:endParaRPr lang="en-US" sz="3600" dirty="0">
              <a:solidFill>
                <a:srgbClr val="FFFF00"/>
              </a:solidFill>
              <a:latin typeface="Footlight MT Light" panose="0204060206030A020304" pitchFamily="18" charset="0"/>
              <a:cs typeface="Times New Roman" panose="02020603050405020304" pitchFamily="18" charset="0"/>
            </a:endParaRPr>
          </a:p>
          <a:p>
            <a:pPr lvl="0" algn="ctr">
              <a:lnSpc>
                <a:spcPct val="150000"/>
              </a:lnSpc>
            </a:pPr>
            <a:r>
              <a:rPr lang="en-US" sz="4000" dirty="0">
                <a:latin typeface="Footlight MT Light" panose="0204060206030A020304" pitchFamily="18" charset="0"/>
                <a:cs typeface="Times New Roman" panose="02020603050405020304" pitchFamily="18" charset="0"/>
              </a:rPr>
              <a:t>6 </a:t>
            </a:r>
            <a:r>
              <a:rPr lang="en-US" sz="4000" dirty="0" smtClean="0">
                <a:latin typeface="Footlight MT Light" panose="0204060206030A020304" pitchFamily="18" charset="0"/>
                <a:cs typeface="Times New Roman" panose="02020603050405020304" pitchFamily="18" charset="0"/>
              </a:rPr>
              <a:t>For a Child was birthed to us, </a:t>
            </a:r>
            <a:r>
              <a:rPr lang="en-US" sz="4000" dirty="0">
                <a:latin typeface="Footlight MT Light" panose="0204060206030A020304" pitchFamily="18" charset="0"/>
                <a:cs typeface="Times New Roman" panose="02020603050405020304" pitchFamily="18" charset="0"/>
              </a:rPr>
              <a:t>a </a:t>
            </a:r>
            <a:r>
              <a:rPr lang="en-US" sz="4000" dirty="0" smtClean="0">
                <a:latin typeface="Footlight MT Light" panose="0204060206030A020304" pitchFamily="18" charset="0"/>
                <a:cs typeface="Times New Roman" panose="02020603050405020304" pitchFamily="18" charset="0"/>
              </a:rPr>
              <a:t>Son was given to us: </a:t>
            </a:r>
            <a:r>
              <a:rPr lang="en-US" sz="4000" dirty="0">
                <a:latin typeface="Footlight MT Light" panose="0204060206030A020304" pitchFamily="18" charset="0"/>
                <a:cs typeface="Times New Roman" panose="02020603050405020304" pitchFamily="18" charset="0"/>
              </a:rPr>
              <a:t>and the </a:t>
            </a:r>
            <a:r>
              <a:rPr lang="en-US" sz="4000" dirty="0" smtClean="0">
                <a:latin typeface="Footlight MT Light" panose="0204060206030A020304" pitchFamily="18" charset="0"/>
                <a:cs typeface="Times New Roman" panose="02020603050405020304" pitchFamily="18" charset="0"/>
              </a:rPr>
              <a:t>Government, she </a:t>
            </a:r>
            <a:r>
              <a:rPr lang="en-US" sz="4000" dirty="0">
                <a:latin typeface="Footlight MT Light" panose="0204060206030A020304" pitchFamily="18" charset="0"/>
                <a:cs typeface="Times New Roman" panose="02020603050405020304" pitchFamily="18" charset="0"/>
              </a:rPr>
              <a:t>shall be upon </a:t>
            </a:r>
            <a:r>
              <a:rPr lang="en-US" sz="4000" dirty="0" smtClean="0">
                <a:latin typeface="Footlight MT Light" panose="0204060206030A020304" pitchFamily="18" charset="0"/>
                <a:cs typeface="Times New Roman" panose="02020603050405020304" pitchFamily="18" charset="0"/>
              </a:rPr>
              <a:t>His Shoulders: </a:t>
            </a:r>
            <a:r>
              <a:rPr lang="en-US" sz="4000" dirty="0">
                <a:latin typeface="Footlight MT Light" panose="0204060206030A020304" pitchFamily="18" charset="0"/>
                <a:cs typeface="Times New Roman" panose="02020603050405020304" pitchFamily="18" charset="0"/>
              </a:rPr>
              <a:t>and H</a:t>
            </a:r>
            <a:r>
              <a:rPr lang="en-US" sz="4000" dirty="0" smtClean="0">
                <a:latin typeface="Footlight MT Light" panose="0204060206030A020304" pitchFamily="18" charset="0"/>
                <a:cs typeface="Times New Roman" panose="02020603050405020304" pitchFamily="18" charset="0"/>
              </a:rPr>
              <a:t>is Name </a:t>
            </a:r>
            <a:r>
              <a:rPr lang="en-US" sz="4000" dirty="0">
                <a:latin typeface="Footlight MT Light" panose="0204060206030A020304" pitchFamily="18" charset="0"/>
                <a:cs typeface="Times New Roman" panose="02020603050405020304" pitchFamily="18" charset="0"/>
              </a:rPr>
              <a:t>shall be called Wonderful, Counsellor, </a:t>
            </a:r>
            <a:r>
              <a:rPr lang="en-US" sz="4000" dirty="0" smtClean="0">
                <a:latin typeface="Footlight MT Light" panose="0204060206030A020304" pitchFamily="18" charset="0"/>
                <a:cs typeface="Times New Roman" panose="02020603050405020304" pitchFamily="18" charset="0"/>
              </a:rPr>
              <a:t>the Mighty El, the Everlasting </a:t>
            </a:r>
            <a:r>
              <a:rPr lang="en-US" sz="4000" dirty="0">
                <a:latin typeface="Footlight MT Light" panose="0204060206030A020304" pitchFamily="18" charset="0"/>
                <a:cs typeface="Times New Roman" panose="02020603050405020304" pitchFamily="18" charset="0"/>
              </a:rPr>
              <a:t>Father, </a:t>
            </a:r>
            <a:r>
              <a:rPr lang="en-US" sz="4000" dirty="0" smtClean="0">
                <a:latin typeface="Footlight MT Light" panose="0204060206030A020304" pitchFamily="18" charset="0"/>
                <a:cs typeface="Times New Roman" panose="02020603050405020304" pitchFamily="18" charset="0"/>
              </a:rPr>
              <a:t>the </a:t>
            </a:r>
            <a:r>
              <a:rPr lang="en-US" sz="4000" dirty="0">
                <a:latin typeface="Footlight MT Light" panose="0204060206030A020304" pitchFamily="18" charset="0"/>
                <a:cs typeface="Times New Roman" panose="02020603050405020304" pitchFamily="18" charset="0"/>
              </a:rPr>
              <a:t>Prince of Peace.</a:t>
            </a:r>
            <a:endParaRPr lang="en-US" sz="4000" u="sng"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07672993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70858" y="1226568"/>
            <a:ext cx="10493828" cy="4524315"/>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HAVE A GREAT AND JOYFUL SUKKOTH!!!</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096407754"/>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lgn="ctr">
              <a:lnSpc>
                <a:spcPct val="100000"/>
              </a:lnSpc>
              <a:spcBef>
                <a:spcPts val="0"/>
              </a:spcBef>
            </a:pPr>
            <a:r>
              <a:rPr lang="en-US" sz="7300" dirty="0">
                <a:solidFill>
                  <a:srgbClr val="FFFF00"/>
                </a:solidFill>
                <a:latin typeface="Footlight MT Light" panose="0204060206030A020304" pitchFamily="18" charset="0"/>
                <a:cs typeface="Times New Roman" panose="02020603050405020304" pitchFamily="18" charset="0"/>
              </a:rPr>
              <a:t>HAPPY BIRTHDAY YESHUA!!!</a:t>
            </a:r>
            <a:r>
              <a:rPr lang="en-US" sz="4800" b="1" dirty="0">
                <a:solidFill>
                  <a:prstClr val="black"/>
                </a:solidFill>
                <a:latin typeface="Garamond"/>
              </a:rPr>
              <a:t/>
            </a:r>
            <a:br>
              <a:rPr lang="en-US" sz="4800" b="1" dirty="0">
                <a:solidFill>
                  <a:prstClr val="black"/>
                </a:solidFill>
                <a:latin typeface="Garamond"/>
              </a:rPr>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3471" y="1690688"/>
            <a:ext cx="7805057" cy="4535941"/>
          </a:xfrm>
        </p:spPr>
      </p:pic>
    </p:spTree>
    <p:extLst>
      <p:ext uri="{BB962C8B-B14F-4D97-AF65-F5344CB8AC3E}">
        <p14:creationId xmlns:p14="http://schemas.microsoft.com/office/powerpoint/2010/main" val="186313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44427" y="1387299"/>
            <a:ext cx="9155016" cy="4154984"/>
          </a:xfrm>
          <a:prstGeom prst="rect">
            <a:avLst/>
          </a:prstGeom>
          <a:noFill/>
        </p:spPr>
        <p:txBody>
          <a:bodyPr wrap="square" rtlCol="0">
            <a:spAutoFit/>
          </a:bodyPr>
          <a:lstStyle/>
          <a:p>
            <a:pPr algn="ctr"/>
            <a:r>
              <a:rPr lang="en-US" sz="6600" dirty="0" smtClean="0">
                <a:latin typeface="Footlight MT Light" panose="0204060206030A020304" pitchFamily="18" charset="0"/>
                <a:cs typeface="Times New Roman" panose="02020603050405020304" pitchFamily="18" charset="0"/>
              </a:rPr>
              <a:t>These next few slides is what I call “The Four Questions” in relation to this teaching:</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83347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2547881"/>
            <a:ext cx="9155016"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FIRST QUESTION:</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551574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1354083"/>
            <a:ext cx="9155016" cy="4154984"/>
          </a:xfrm>
          <a:prstGeom prst="rect">
            <a:avLst/>
          </a:prstGeom>
          <a:noFill/>
        </p:spPr>
        <p:txBody>
          <a:bodyPr wrap="square" rtlCol="0">
            <a:spAutoFit/>
          </a:bodyPr>
          <a:lstStyle/>
          <a:p>
            <a:pPr algn="ctr"/>
            <a:r>
              <a:rPr lang="en-US" sz="6600" dirty="0">
                <a:latin typeface="Footlight MT Light" panose="0204060206030A020304" pitchFamily="18" charset="0"/>
                <a:cs typeface="Times New Roman" panose="02020603050405020304" pitchFamily="18" charset="0"/>
              </a:rPr>
              <a:t>Where is the source that would show the most appropriate time for Yeshua to be born?</a:t>
            </a:r>
          </a:p>
        </p:txBody>
      </p:sp>
    </p:spTree>
    <p:extLst>
      <p:ext uri="{BB962C8B-B14F-4D97-AF65-F5344CB8AC3E}">
        <p14:creationId xmlns:p14="http://schemas.microsoft.com/office/powerpoint/2010/main" val="86532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2547881"/>
            <a:ext cx="9155016"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ANSWER:</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165565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64393" y="1552999"/>
            <a:ext cx="9177051" cy="3785652"/>
          </a:xfrm>
          <a:prstGeom prst="rect">
            <a:avLst/>
          </a:prstGeom>
          <a:noFill/>
        </p:spPr>
        <p:txBody>
          <a:bodyPr wrap="square" rtlCol="0">
            <a:spAutoFit/>
          </a:bodyPr>
          <a:lstStyle/>
          <a:p>
            <a:pPr algn="ctr"/>
            <a:r>
              <a:rPr lang="en-US" sz="6000" dirty="0">
                <a:latin typeface="Footlight MT Light" panose="0204060206030A020304" pitchFamily="18" charset="0"/>
                <a:cs typeface="Times New Roman" panose="02020603050405020304" pitchFamily="18" charset="0"/>
              </a:rPr>
              <a:t>The best answer would be the Torah, for Yeshua said this, which is noted in the Gospel of John</a:t>
            </a:r>
          </a:p>
        </p:txBody>
      </p:sp>
    </p:spTree>
    <p:extLst>
      <p:ext uri="{BB962C8B-B14F-4D97-AF65-F5344CB8AC3E}">
        <p14:creationId xmlns:p14="http://schemas.microsoft.com/office/powerpoint/2010/main" val="2716564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773716" y="1370435"/>
            <a:ext cx="8681291" cy="4154984"/>
          </a:xfrm>
          <a:prstGeom prst="rect">
            <a:avLst/>
          </a:prstGeom>
          <a:noFill/>
        </p:spPr>
        <p:txBody>
          <a:bodyPr wrap="square" rtlCol="0">
            <a:spAutoFit/>
          </a:bodyPr>
          <a:lstStyle/>
          <a:p>
            <a:pPr algn="ctr"/>
            <a:r>
              <a:rPr lang="en-US" sz="6600" dirty="0">
                <a:solidFill>
                  <a:srgbClr val="FFFF00"/>
                </a:solidFill>
                <a:latin typeface="Footlight MT Light" panose="0204060206030A020304" pitchFamily="18" charset="0"/>
                <a:cs typeface="Times New Roman" panose="02020603050405020304" pitchFamily="18" charset="0"/>
              </a:rPr>
              <a:t>John 5:46</a:t>
            </a:r>
            <a:r>
              <a:rPr lang="en-US" sz="6600" dirty="0">
                <a:latin typeface="Footlight MT Light" panose="0204060206030A020304" pitchFamily="18" charset="0"/>
                <a:cs typeface="Times New Roman" panose="02020603050405020304" pitchFamily="18" charset="0"/>
              </a:rPr>
              <a:t> For had ye believed Moses, ye would have believed me: </a:t>
            </a:r>
            <a:r>
              <a:rPr lang="en-US" sz="6600" u="sng" dirty="0">
                <a:latin typeface="Footlight MT Light" panose="0204060206030A020304" pitchFamily="18" charset="0"/>
                <a:cs typeface="Times New Roman" panose="02020603050405020304" pitchFamily="18" charset="0"/>
              </a:rPr>
              <a:t>for he wrote of Me</a:t>
            </a:r>
            <a:r>
              <a:rPr lang="en-US" sz="6600" dirty="0">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1972972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1912947"/>
            <a:ext cx="9155016" cy="3046988"/>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SECOND QUESTION:</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37120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773716" y="1774595"/>
            <a:ext cx="8681291" cy="3139321"/>
          </a:xfrm>
          <a:prstGeom prst="rect">
            <a:avLst/>
          </a:prstGeom>
          <a:noFill/>
        </p:spPr>
        <p:txBody>
          <a:bodyPr wrap="square" rtlCol="0">
            <a:spAutoFit/>
          </a:bodyPr>
          <a:lstStyle/>
          <a:p>
            <a:pPr algn="ctr"/>
            <a:r>
              <a:rPr lang="en-US" sz="6600" dirty="0" smtClean="0">
                <a:latin typeface="Footlight MT Light" panose="0204060206030A020304" pitchFamily="18" charset="0"/>
                <a:cs typeface="Times New Roman" panose="02020603050405020304" pitchFamily="18" charset="0"/>
              </a:rPr>
              <a:t>What event </a:t>
            </a:r>
            <a:r>
              <a:rPr lang="en-US" sz="6600" dirty="0">
                <a:latin typeface="Footlight MT Light" panose="0204060206030A020304" pitchFamily="18" charset="0"/>
                <a:cs typeface="Times New Roman" panose="02020603050405020304" pitchFamily="18" charset="0"/>
              </a:rPr>
              <a:t>in the Torah would Yeshua </a:t>
            </a:r>
            <a:r>
              <a:rPr lang="en-US" sz="6600" dirty="0" smtClean="0">
                <a:latin typeface="Footlight MT Light" panose="0204060206030A020304" pitchFamily="18" charset="0"/>
                <a:cs typeface="Times New Roman" panose="02020603050405020304" pitchFamily="18" charset="0"/>
              </a:rPr>
              <a:t>have to come </a:t>
            </a:r>
            <a:r>
              <a:rPr lang="en-US" sz="6600" dirty="0">
                <a:latin typeface="Footlight MT Light" panose="0204060206030A020304" pitchFamily="18" charset="0"/>
                <a:cs typeface="Times New Roman" panose="02020603050405020304" pitchFamily="18" charset="0"/>
              </a:rPr>
              <a:t>into the world</a:t>
            </a:r>
            <a:r>
              <a:rPr lang="en-US" sz="6600" dirty="0" smtClean="0">
                <a:latin typeface="Footlight MT Light" panose="0204060206030A020304" pitchFamily="18" charset="0"/>
                <a:cs typeface="Times New Roman" panose="02020603050405020304" pitchFamily="18" charset="0"/>
              </a:rPr>
              <a:t>?</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137042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2547881"/>
            <a:ext cx="9155016"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ANSWER:</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0438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6" name="TextBox 5"/>
          <p:cNvSpPr txBox="1"/>
          <p:nvPr/>
        </p:nvSpPr>
        <p:spPr>
          <a:xfrm>
            <a:off x="854480" y="2592581"/>
            <a:ext cx="10462161" cy="1569660"/>
          </a:xfrm>
          <a:prstGeom prst="rect">
            <a:avLst/>
          </a:prstGeom>
          <a:noFill/>
        </p:spPr>
        <p:txBody>
          <a:bodyPr wrap="square" rtlCol="0">
            <a:spAutoFit/>
          </a:bodyPr>
          <a:lstStyle/>
          <a:p>
            <a:pPr lvl="0" algn="ctr"/>
            <a:r>
              <a:rPr lang="en-US" sz="9600" dirty="0" smtClean="0">
                <a:solidFill>
                  <a:srgbClr val="FFFF00"/>
                </a:solidFill>
                <a:latin typeface="Footlight MT Light" panose="0204060206030A020304" pitchFamily="18" charset="0"/>
                <a:cs typeface="Times New Roman" panose="02020603050405020304" pitchFamily="18" charset="0"/>
              </a:rPr>
              <a:t>Leviticus 12:1-3</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632209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97859" y="1856479"/>
            <a:ext cx="8967730" cy="3046988"/>
          </a:xfrm>
          <a:prstGeom prst="rect">
            <a:avLst/>
          </a:prstGeom>
          <a:noFill/>
        </p:spPr>
        <p:txBody>
          <a:bodyPr wrap="square" rtlCol="0">
            <a:spAutoFit/>
          </a:bodyPr>
          <a:lstStyle/>
          <a:p>
            <a:pPr algn="ctr"/>
            <a:r>
              <a:rPr lang="en-US" sz="9600" dirty="0">
                <a:latin typeface="Footlight MT Light" panose="0204060206030A020304" pitchFamily="18" charset="0"/>
                <a:cs typeface="Times New Roman" panose="02020603050405020304" pitchFamily="18" charset="0"/>
              </a:rPr>
              <a:t>The </a:t>
            </a:r>
            <a:r>
              <a:rPr lang="en-US" sz="9600" dirty="0" smtClean="0">
                <a:latin typeface="Footlight MT Light" panose="0204060206030A020304" pitchFamily="18" charset="0"/>
                <a:cs typeface="Times New Roman" panose="02020603050405020304" pitchFamily="18" charset="0"/>
              </a:rPr>
              <a:t>Biblical High Holy Days</a:t>
            </a:r>
            <a:r>
              <a:rPr lang="en-US" sz="9600" dirty="0">
                <a:latin typeface="Footlight MT Light" panose="0204060206030A020304" pitchFamily="18" charset="0"/>
                <a:cs typeface="Times New Roman" panose="02020603050405020304" pitchFamily="18" charset="0"/>
              </a:rPr>
              <a:t>!</a:t>
            </a:r>
          </a:p>
        </p:txBody>
      </p:sp>
    </p:spTree>
    <p:extLst>
      <p:ext uri="{BB962C8B-B14F-4D97-AF65-F5344CB8AC3E}">
        <p14:creationId xmlns:p14="http://schemas.microsoft.com/office/powerpoint/2010/main" val="1208629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86429" y="1575412"/>
            <a:ext cx="8978747" cy="3785652"/>
          </a:xfrm>
          <a:prstGeom prst="rect">
            <a:avLst/>
          </a:prstGeom>
          <a:noFill/>
        </p:spPr>
        <p:txBody>
          <a:bodyPr wrap="square" rtlCol="0">
            <a:spAutoFit/>
          </a:bodyPr>
          <a:lstStyle/>
          <a:p>
            <a:pPr indent="0" algn="ctr">
              <a:buNone/>
            </a:pPr>
            <a:r>
              <a:rPr lang="en-US" sz="6000" dirty="0">
                <a:latin typeface="Footlight MT Light" panose="0204060206030A020304" pitchFamily="18" charset="0"/>
                <a:cs typeface="Times New Roman" panose="02020603050405020304" pitchFamily="18" charset="0"/>
              </a:rPr>
              <a:t>It would be impossible for Yeshua to be born in any other </a:t>
            </a:r>
            <a:r>
              <a:rPr lang="en-US" sz="6000" dirty="0" smtClean="0">
                <a:latin typeface="Footlight MT Light" panose="0204060206030A020304" pitchFamily="18" charset="0"/>
                <a:cs typeface="Times New Roman" panose="02020603050405020304" pitchFamily="18" charset="0"/>
              </a:rPr>
              <a:t>major event but </a:t>
            </a:r>
            <a:r>
              <a:rPr lang="en-US" sz="6000" dirty="0">
                <a:latin typeface="Footlight MT Light" panose="0204060206030A020304" pitchFamily="18" charset="0"/>
                <a:cs typeface="Times New Roman" panose="02020603050405020304" pitchFamily="18" charset="0"/>
              </a:rPr>
              <a:t>one of </a:t>
            </a:r>
            <a:r>
              <a:rPr lang="en-US" sz="6000" dirty="0" smtClean="0">
                <a:latin typeface="Footlight MT Light" panose="0204060206030A020304" pitchFamily="18" charset="0"/>
                <a:cs typeface="Times New Roman" panose="02020603050405020304" pitchFamily="18" charset="0"/>
              </a:rPr>
              <a:t>the High Holy Days.</a:t>
            </a:r>
            <a:endParaRPr lang="en-US" sz="6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986659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1912947"/>
            <a:ext cx="9155016" cy="3046988"/>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THIRD QUESTION:</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574092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421176" y="1830709"/>
            <a:ext cx="9364338" cy="3139321"/>
          </a:xfrm>
          <a:prstGeom prst="rect">
            <a:avLst/>
          </a:prstGeom>
          <a:noFill/>
        </p:spPr>
        <p:txBody>
          <a:bodyPr wrap="square" rtlCol="0">
            <a:spAutoFit/>
          </a:bodyPr>
          <a:lstStyle/>
          <a:p>
            <a:pPr indent="0" algn="ctr">
              <a:buNone/>
            </a:pPr>
            <a:r>
              <a:rPr lang="en-US" sz="6600" dirty="0" smtClean="0">
                <a:latin typeface="Footlight MT Light" panose="0204060206030A020304" pitchFamily="18" charset="0"/>
                <a:cs typeface="Times New Roman" panose="02020603050405020304" pitchFamily="18" charset="0"/>
              </a:rPr>
              <a:t>What </a:t>
            </a:r>
            <a:r>
              <a:rPr lang="en-US" sz="6600" dirty="0">
                <a:latin typeface="Footlight MT Light" panose="0204060206030A020304" pitchFamily="18" charset="0"/>
                <a:cs typeface="Times New Roman" panose="02020603050405020304" pitchFamily="18" charset="0"/>
              </a:rPr>
              <a:t>kind of </a:t>
            </a:r>
            <a:r>
              <a:rPr lang="en-US" sz="6600" dirty="0" smtClean="0">
                <a:latin typeface="Footlight MT Light" panose="0204060206030A020304" pitchFamily="18" charset="0"/>
                <a:cs typeface="Times New Roman" panose="02020603050405020304" pitchFamily="18" charset="0"/>
              </a:rPr>
              <a:t>High Holy Day </a:t>
            </a:r>
            <a:r>
              <a:rPr lang="en-US" sz="6600" dirty="0">
                <a:latin typeface="Footlight MT Light" panose="0204060206030A020304" pitchFamily="18" charset="0"/>
                <a:cs typeface="Times New Roman" panose="02020603050405020304" pitchFamily="18" charset="0"/>
              </a:rPr>
              <a:t>period would Yeshua had to have been born</a:t>
            </a:r>
            <a:r>
              <a:rPr lang="en-US" sz="6600" dirty="0" smtClean="0">
                <a:latin typeface="Footlight MT Light" panose="0204060206030A020304" pitchFamily="18" charset="0"/>
                <a:cs typeface="Times New Roman" panose="02020603050405020304" pitchFamily="18" charset="0"/>
              </a:rPr>
              <a:t>?</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05245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2547881"/>
            <a:ext cx="9155016"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ANSWER:</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402494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221632" y="1189271"/>
            <a:ext cx="9738911" cy="4524315"/>
          </a:xfrm>
          <a:prstGeom prst="rect">
            <a:avLst/>
          </a:prstGeom>
          <a:noFill/>
        </p:spPr>
        <p:txBody>
          <a:bodyPr wrap="square" rtlCol="0">
            <a:spAutoFit/>
          </a:bodyPr>
          <a:lstStyle/>
          <a:p>
            <a:pPr indent="0" algn="ctr">
              <a:buNone/>
            </a:pPr>
            <a:r>
              <a:rPr lang="en-US" sz="9600" dirty="0" smtClean="0">
                <a:latin typeface="Footlight MT Light" panose="0204060206030A020304" pitchFamily="18" charset="0"/>
                <a:cs typeface="Times New Roman" panose="02020603050405020304" pitchFamily="18" charset="0"/>
              </a:rPr>
              <a:t>An eight </a:t>
            </a:r>
            <a:r>
              <a:rPr lang="en-US" sz="9600" dirty="0">
                <a:latin typeface="Footlight MT Light" panose="0204060206030A020304" pitchFamily="18" charset="0"/>
                <a:cs typeface="Times New Roman" panose="02020603050405020304" pitchFamily="18" charset="0"/>
              </a:rPr>
              <a:t>day </a:t>
            </a:r>
            <a:r>
              <a:rPr lang="en-US" sz="9600" dirty="0" smtClean="0">
                <a:latin typeface="Footlight MT Light" panose="0204060206030A020304" pitchFamily="18" charset="0"/>
                <a:cs typeface="Times New Roman" panose="02020603050405020304" pitchFamily="18" charset="0"/>
              </a:rPr>
              <a:t>Biblical High Holy Day period.</a:t>
            </a:r>
            <a:endParaRPr lang="en-US" sz="9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917818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1912947"/>
            <a:ext cx="9155016" cy="3046988"/>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FOURTH QUESTION:</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282251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673324" y="1930652"/>
            <a:ext cx="8813494" cy="2862322"/>
          </a:xfrm>
          <a:prstGeom prst="rect">
            <a:avLst/>
          </a:prstGeom>
          <a:noFill/>
        </p:spPr>
        <p:txBody>
          <a:bodyPr wrap="square" rtlCol="0">
            <a:spAutoFit/>
          </a:bodyPr>
          <a:lstStyle/>
          <a:p>
            <a:pPr algn="ctr"/>
            <a:r>
              <a:rPr lang="en-US" sz="6000" dirty="0" smtClean="0">
                <a:latin typeface="Footlight MT Light" panose="0204060206030A020304" pitchFamily="18" charset="0"/>
                <a:cs typeface="Times New Roman" panose="02020603050405020304" pitchFamily="18" charset="0"/>
              </a:rPr>
              <a:t>Are </a:t>
            </a:r>
            <a:r>
              <a:rPr lang="en-US" sz="6000" dirty="0">
                <a:latin typeface="Footlight MT Light" panose="0204060206030A020304" pitchFamily="18" charset="0"/>
                <a:cs typeface="Times New Roman" panose="02020603050405020304" pitchFamily="18" charset="0"/>
              </a:rPr>
              <a:t>there any </a:t>
            </a:r>
            <a:r>
              <a:rPr lang="en-US" sz="6000" dirty="0" smtClean="0">
                <a:latin typeface="Footlight MT Light" panose="0204060206030A020304" pitchFamily="18" charset="0"/>
                <a:cs typeface="Times New Roman" panose="02020603050405020304" pitchFamily="18" charset="0"/>
              </a:rPr>
              <a:t>Biblical High Holy Days </a:t>
            </a:r>
            <a:r>
              <a:rPr lang="en-US" sz="6000" dirty="0">
                <a:latin typeface="Footlight MT Light" panose="0204060206030A020304" pitchFamily="18" charset="0"/>
                <a:cs typeface="Times New Roman" panose="02020603050405020304" pitchFamily="18" charset="0"/>
              </a:rPr>
              <a:t>that have eight day </a:t>
            </a:r>
            <a:r>
              <a:rPr lang="en-US" sz="6000" dirty="0" smtClean="0">
                <a:latin typeface="Footlight MT Light" panose="0204060206030A020304" pitchFamily="18" charset="0"/>
                <a:cs typeface="Times New Roman" panose="02020603050405020304" pitchFamily="18" charset="0"/>
              </a:rPr>
              <a:t>periods?</a:t>
            </a:r>
            <a:endParaRPr lang="en-US" sz="6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29429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532997" y="2547881"/>
            <a:ext cx="9155016"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ANSWER:</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270766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741904" y="2000112"/>
            <a:ext cx="8813494" cy="2862322"/>
          </a:xfrm>
          <a:prstGeom prst="rect">
            <a:avLst/>
          </a:prstGeom>
          <a:noFill/>
        </p:spPr>
        <p:txBody>
          <a:bodyPr wrap="square" rtlCol="0">
            <a:spAutoFit/>
          </a:bodyPr>
          <a:lstStyle/>
          <a:p>
            <a:pPr algn="ctr"/>
            <a:r>
              <a:rPr lang="en-US" sz="6000" dirty="0" smtClean="0">
                <a:latin typeface="Footlight MT Light" panose="0204060206030A020304" pitchFamily="18" charset="0"/>
                <a:cs typeface="Times New Roman" panose="02020603050405020304" pitchFamily="18" charset="0"/>
              </a:rPr>
              <a:t>Only two series of High Holy Days have eight day events:</a:t>
            </a:r>
            <a:endParaRPr lang="en-US" sz="6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07495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all" spc="300" dirty="0">
                <a:latin typeface="Footlight MT Light" panose="0204060206030A020304" pitchFamily="18" charset="0"/>
                <a:cs typeface="Times New Roman" panose="02020603050405020304" pitchFamily="18" charset="0"/>
              </a:rPr>
              <a:t>The commandment for a newborn son</a:t>
            </a:r>
            <a:endParaRPr lang="en-US" sz="4000" dirty="0">
              <a:latin typeface="Footlight MT Light" panose="0204060206030A020304" pitchFamily="18" charset="0"/>
              <a:cs typeface="Times New Roman" panose="02020603050405020304" pitchFamily="18" charset="0"/>
            </a:endParaRPr>
          </a:p>
        </p:txBody>
      </p:sp>
      <p:sp>
        <p:nvSpPr>
          <p:cNvPr id="4" name="TextBox 3"/>
          <p:cNvSpPr txBox="1"/>
          <p:nvPr/>
        </p:nvSpPr>
        <p:spPr>
          <a:xfrm>
            <a:off x="4372540" y="1902794"/>
            <a:ext cx="3446920"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Leviticus 12:1-3</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897579"/>
            <a:ext cx="10515600" cy="3323987"/>
          </a:xfrm>
          <a:prstGeom prst="rect">
            <a:avLst/>
          </a:prstGeom>
          <a:noFill/>
        </p:spPr>
        <p:txBody>
          <a:bodyPr wrap="square" rtlCol="0">
            <a:spAutoFit/>
          </a:bodyPr>
          <a:lstStyle/>
          <a:p>
            <a:pPr lvl="0" algn="ctr">
              <a:lnSpc>
                <a:spcPct val="150000"/>
              </a:lnSpc>
              <a:spcBef>
                <a:spcPct val="20000"/>
              </a:spcBef>
            </a:pPr>
            <a:r>
              <a:rPr lang="en-US" sz="2800" dirty="0">
                <a:latin typeface="Times New Roman" panose="02020603050405020304" pitchFamily="18" charset="0"/>
                <a:cs typeface="Times New Roman" panose="02020603050405020304" pitchFamily="18" charset="0"/>
              </a:rPr>
              <a:t>1 </a:t>
            </a:r>
            <a:r>
              <a:rPr lang="en-US" sz="2800" dirty="0">
                <a:latin typeface="Footlight MT Light"/>
              </a:rPr>
              <a:t>And </a:t>
            </a:r>
            <a:r>
              <a:rPr lang="en-US" sz="2800" b="1" dirty="0">
                <a:latin typeface="OLBHEB"/>
              </a:rPr>
              <a:t>hwhy</a:t>
            </a:r>
            <a:r>
              <a:rPr lang="en-US" sz="2800" dirty="0">
                <a:latin typeface="Footlight MT Light"/>
              </a:rPr>
              <a:t> spoke to Moses, to say, 2 Speak to the Sons of Israel, to say, If a woman, she has seeded, and has birthed a male: and shall be unclean seven days; as the days of the impurity of her infirmity, she shall be unclean. 3 And on the eighth day shall circumcise the flesh of his foreskin</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530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Footlight MT Light" panose="0204060206030A020304" pitchFamily="18" charset="0"/>
                <a:cs typeface="Times New Roman" panose="02020603050405020304" pitchFamily="18" charset="0"/>
              </a:rPr>
              <a:t>ONLY TWO SERIES OF HIGH HOLY DAYS HAVE EIGHT DAY EVENTS</a:t>
            </a:r>
            <a:endParaRPr lang="en-US" dirty="0">
              <a:latin typeface="Footlight MT Light" panose="0204060206030A020304" pitchFamily="18" charset="0"/>
              <a:cs typeface="Times New Roman" panose="02020603050405020304" pitchFamily="18" charset="0"/>
            </a:endParaRPr>
          </a:p>
        </p:txBody>
      </p:sp>
      <p:sp>
        <p:nvSpPr>
          <p:cNvPr id="3" name="TextBox 2"/>
          <p:cNvSpPr txBox="1"/>
          <p:nvPr/>
        </p:nvSpPr>
        <p:spPr>
          <a:xfrm>
            <a:off x="1057619" y="2302525"/>
            <a:ext cx="10168569" cy="984885"/>
          </a:xfrm>
          <a:prstGeom prst="rect">
            <a:avLst/>
          </a:prstGeom>
          <a:noFill/>
        </p:spPr>
        <p:txBody>
          <a:bodyPr wrap="square" rtlCol="0">
            <a:spAutoFit/>
          </a:bodyPr>
          <a:lstStyle/>
          <a:p>
            <a:pPr marL="285750" indent="-285750" algn="ctr">
              <a:buFont typeface="Wingdings" panose="05000000000000000000" pitchFamily="2" charset="2"/>
              <a:buChar char="v"/>
            </a:pPr>
            <a:r>
              <a:rPr lang="en-US" sz="4000" dirty="0">
                <a:latin typeface="Footlight MT Light" panose="0204060206030A020304" pitchFamily="18" charset="0"/>
                <a:cs typeface="Times New Roman" panose="02020603050405020304" pitchFamily="18" charset="0"/>
              </a:rPr>
              <a:t>Passover and the Feast of Unleavened Bread</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282471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Footlight MT Light" panose="0204060206030A020304" pitchFamily="18" charset="0"/>
                <a:cs typeface="Times New Roman" panose="02020603050405020304" pitchFamily="18" charset="0"/>
              </a:rPr>
              <a:t>ONLY TWO SERIES OF HIGH HOLY DAYS HAVE EIGHT DAY EVENTS</a:t>
            </a:r>
            <a:endParaRPr lang="en-US" dirty="0">
              <a:latin typeface="Footlight MT Light" panose="0204060206030A020304" pitchFamily="18" charset="0"/>
              <a:cs typeface="Times New Roman" panose="02020603050405020304" pitchFamily="18" charset="0"/>
            </a:endParaRPr>
          </a:p>
        </p:txBody>
      </p:sp>
      <p:sp>
        <p:nvSpPr>
          <p:cNvPr id="3" name="TextBox 2"/>
          <p:cNvSpPr txBox="1"/>
          <p:nvPr/>
        </p:nvSpPr>
        <p:spPr>
          <a:xfrm>
            <a:off x="1057619" y="2302525"/>
            <a:ext cx="10168569" cy="2554545"/>
          </a:xfrm>
          <a:prstGeom prst="rect">
            <a:avLst/>
          </a:prstGeom>
          <a:noFill/>
        </p:spPr>
        <p:txBody>
          <a:bodyPr wrap="square" rtlCol="0">
            <a:spAutoFit/>
          </a:bodyPr>
          <a:lstStyle/>
          <a:p>
            <a:pPr marL="285750" indent="-285750" algn="ctr">
              <a:buFont typeface="Wingdings" panose="05000000000000000000" pitchFamily="2" charset="2"/>
              <a:buChar char="v"/>
            </a:pPr>
            <a:r>
              <a:rPr lang="en-US" sz="4000" dirty="0">
                <a:latin typeface="Footlight MT Light" panose="0204060206030A020304" pitchFamily="18" charset="0"/>
                <a:cs typeface="Times New Roman" panose="02020603050405020304" pitchFamily="18" charset="0"/>
              </a:rPr>
              <a:t>Passover and the Feast of Unleavened </a:t>
            </a:r>
            <a:r>
              <a:rPr lang="en-US" sz="4000" dirty="0" smtClean="0">
                <a:latin typeface="Footlight MT Light" panose="0204060206030A020304" pitchFamily="18" charset="0"/>
                <a:cs typeface="Times New Roman" panose="02020603050405020304" pitchFamily="18" charset="0"/>
              </a:rPr>
              <a:t>Bread</a:t>
            </a:r>
            <a:endParaRPr lang="en-US" sz="1200" dirty="0" smtClean="0">
              <a:latin typeface="Footlight MT Light" panose="0204060206030A020304" pitchFamily="18" charset="0"/>
              <a:cs typeface="Times New Roman" panose="02020603050405020304" pitchFamily="18" charset="0"/>
            </a:endParaRPr>
          </a:p>
          <a:p>
            <a:pPr marL="285750" indent="-285750" algn="ctr">
              <a:buFont typeface="Wingdings" panose="05000000000000000000" pitchFamily="2" charset="2"/>
              <a:buChar char="v"/>
            </a:pPr>
            <a:endParaRPr lang="en-US" sz="4000" b="1" dirty="0" smtClean="0">
              <a:latin typeface="Footlight MT Light" panose="0204060206030A020304" pitchFamily="18" charset="0"/>
              <a:cs typeface="Times New Roman" panose="02020603050405020304" pitchFamily="18" charset="0"/>
            </a:endParaRPr>
          </a:p>
          <a:p>
            <a:pPr marL="285750" indent="-285750" algn="ctr">
              <a:buFont typeface="Wingdings" panose="05000000000000000000" pitchFamily="2" charset="2"/>
              <a:buChar char="v"/>
            </a:pPr>
            <a:r>
              <a:rPr lang="en-US" sz="4000" dirty="0" smtClean="0">
                <a:latin typeface="Footlight MT Light" panose="0204060206030A020304" pitchFamily="18" charset="0"/>
                <a:cs typeface="Times New Roman" panose="02020603050405020304" pitchFamily="18" charset="0"/>
              </a:rPr>
              <a:t>The </a:t>
            </a:r>
            <a:r>
              <a:rPr lang="en-US" sz="4000" dirty="0">
                <a:latin typeface="Footlight MT Light" panose="0204060206030A020304" pitchFamily="18" charset="0"/>
                <a:cs typeface="Times New Roman" panose="02020603050405020304" pitchFamily="18" charset="0"/>
              </a:rPr>
              <a:t>Feast of Sukkoth and the Solemn </a:t>
            </a:r>
            <a:r>
              <a:rPr lang="en-US" sz="4000" dirty="0" smtClean="0">
                <a:latin typeface="Footlight MT Light" panose="0204060206030A020304" pitchFamily="18" charset="0"/>
                <a:cs typeface="Times New Roman" panose="02020603050405020304" pitchFamily="18" charset="0"/>
              </a:rPr>
              <a:t>Assembly</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83908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94866" y="783345"/>
            <a:ext cx="10620261" cy="5262979"/>
          </a:xfrm>
          <a:prstGeom prst="rect">
            <a:avLst/>
          </a:prstGeom>
          <a:noFill/>
        </p:spPr>
        <p:txBody>
          <a:bodyPr wrap="square" rtlCol="0">
            <a:spAutoFit/>
          </a:bodyPr>
          <a:lstStyle/>
          <a:p>
            <a:pPr lvl="0" algn="ctr"/>
            <a:r>
              <a:rPr lang="en-US" sz="4800" dirty="0" smtClean="0">
                <a:latin typeface="Footlight MT Light" panose="0204060206030A020304" pitchFamily="18" charset="0"/>
                <a:cs typeface="Times New Roman" panose="02020603050405020304" pitchFamily="18" charset="0"/>
              </a:rPr>
              <a:t>The reason I say this, because in my humble but strong opinion, Yeshua, the Son of Elohim, who is</a:t>
            </a:r>
            <a:r>
              <a:rPr lang="en-US" sz="4800" dirty="0">
                <a:latin typeface="Footlight MT Light" panose="0204060206030A020304" pitchFamily="18" charset="0"/>
              </a:rPr>
              <a:t> </a:t>
            </a:r>
            <a:r>
              <a:rPr lang="en-US" sz="4800" b="1" dirty="0" smtClean="0">
                <a:latin typeface="OLBHEB"/>
              </a:rPr>
              <a:t>hwhy</a:t>
            </a:r>
            <a:r>
              <a:rPr lang="en-US" sz="4800" dirty="0" smtClean="0">
                <a:latin typeface="Footlight MT Light" panose="0204060206030A020304" pitchFamily="18" charset="0"/>
                <a:cs typeface="Times New Roman" panose="02020603050405020304" pitchFamily="18" charset="0"/>
              </a:rPr>
              <a:t>, would not be born on any man’s pagan calendar, like the western Gregorian Calendar, in which the Gregorian New Year starts on January 1st.</a:t>
            </a:r>
            <a:endParaRPr lang="en-US" sz="4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175827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94865" y="1109490"/>
            <a:ext cx="10620261" cy="4524315"/>
          </a:xfrm>
          <a:prstGeom prst="rect">
            <a:avLst/>
          </a:prstGeom>
          <a:noFill/>
        </p:spPr>
        <p:txBody>
          <a:bodyPr wrap="square" rtlCol="0">
            <a:spAutoFit/>
          </a:bodyPr>
          <a:lstStyle/>
          <a:p>
            <a:pPr lvl="0" algn="ctr"/>
            <a:r>
              <a:rPr lang="en-US" sz="4800" dirty="0" smtClean="0">
                <a:latin typeface="Footlight MT Light" panose="0204060206030A020304" pitchFamily="18" charset="0"/>
                <a:cs typeface="Times New Roman" panose="02020603050405020304" pitchFamily="18" charset="0"/>
              </a:rPr>
              <a:t>Also, Yeshua would not be born on any of the man made pagan holidays, like Christmas, which according to Michael Rood of </a:t>
            </a:r>
            <a:r>
              <a:rPr lang="en-US" sz="4800" u="sng" dirty="0" smtClean="0">
                <a:latin typeface="Footlight MT Light" panose="0204060206030A020304" pitchFamily="18" charset="0"/>
                <a:cs typeface="Times New Roman" panose="02020603050405020304" pitchFamily="18" charset="0"/>
              </a:rPr>
              <a:t>A Rood Awakening</a:t>
            </a:r>
            <a:r>
              <a:rPr lang="en-US" sz="4800" dirty="0" smtClean="0">
                <a:latin typeface="Footlight MT Light" panose="0204060206030A020304" pitchFamily="18" charset="0"/>
                <a:cs typeface="Times New Roman" panose="02020603050405020304" pitchFamily="18" charset="0"/>
              </a:rPr>
              <a:t> is based on the pagan Babylonian holiday of the birth of Tammuz on December 25</a:t>
            </a:r>
            <a:r>
              <a:rPr lang="en-US" sz="4800" baseline="30000" dirty="0" smtClean="0">
                <a:latin typeface="Footlight MT Light" panose="0204060206030A020304" pitchFamily="18" charset="0"/>
                <a:cs typeface="Times New Roman" panose="02020603050405020304" pitchFamily="18" charset="0"/>
              </a:rPr>
              <a:t>th</a:t>
            </a:r>
            <a:r>
              <a:rPr lang="en-US" sz="4800" dirty="0" smtClean="0">
                <a:latin typeface="Footlight MT Light" panose="0204060206030A020304" pitchFamily="18" charset="0"/>
                <a:cs typeface="Times New Roman" panose="02020603050405020304" pitchFamily="18" charset="0"/>
              </a:rPr>
              <a:t>.</a:t>
            </a:r>
            <a:endParaRPr lang="en-US" sz="48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65704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94866" y="767348"/>
            <a:ext cx="10620261" cy="5262979"/>
          </a:xfrm>
          <a:prstGeom prst="rect">
            <a:avLst/>
          </a:prstGeom>
          <a:noFill/>
        </p:spPr>
        <p:txBody>
          <a:bodyPr wrap="square" rtlCol="0">
            <a:spAutoFit/>
          </a:bodyPr>
          <a:lstStyle/>
          <a:p>
            <a:pPr lvl="0" algn="ctr"/>
            <a:r>
              <a:rPr lang="en-US" sz="4800" dirty="0">
                <a:latin typeface="Footlight MT Light" panose="0204060206030A020304" pitchFamily="18" charset="0"/>
                <a:cs typeface="Times New Roman" panose="02020603050405020304" pitchFamily="18" charset="0"/>
              </a:rPr>
              <a:t>Yeshua would have had to be born on His Father's Biblical Calendar, which is also </a:t>
            </a:r>
            <a:r>
              <a:rPr lang="en-US" sz="4800" dirty="0" err="1">
                <a:latin typeface="Footlight MT Light" panose="0204060206030A020304" pitchFamily="18" charset="0"/>
                <a:cs typeface="Times New Roman" panose="02020603050405020304" pitchFamily="18" charset="0"/>
              </a:rPr>
              <a:t>Yeshua's</a:t>
            </a:r>
            <a:r>
              <a:rPr lang="en-US" sz="4800" dirty="0">
                <a:latin typeface="Footlight MT Light" panose="0204060206030A020304" pitchFamily="18" charset="0"/>
                <a:cs typeface="Times New Roman" panose="02020603050405020304" pitchFamily="18" charset="0"/>
              </a:rPr>
              <a:t> Calendar, because He is the Living Word made Flesh, which includes the Word of the Calendar of </a:t>
            </a:r>
            <a:r>
              <a:rPr lang="en-US" sz="4800" b="1">
                <a:solidFill>
                  <a:prstClr val="white"/>
                </a:solidFill>
                <a:latin typeface="OLBHEB"/>
              </a:rPr>
              <a:t>hwhy</a:t>
            </a:r>
            <a:r>
              <a:rPr lang="en-US" sz="4800" smtClean="0">
                <a:latin typeface="Footlight MT Light" panose="0204060206030A020304" pitchFamily="18" charset="0"/>
                <a:cs typeface="Times New Roman" panose="02020603050405020304" pitchFamily="18" charset="0"/>
              </a:rPr>
              <a:t> </a:t>
            </a:r>
            <a:r>
              <a:rPr lang="en-US" sz="4800" dirty="0">
                <a:latin typeface="Footlight MT Light" panose="0204060206030A020304" pitchFamily="18" charset="0"/>
                <a:cs typeface="Times New Roman" panose="02020603050405020304" pitchFamily="18" charset="0"/>
              </a:rPr>
              <a:t>in the Torah, which is noted in the Gospel of John above</a:t>
            </a:r>
          </a:p>
        </p:txBody>
      </p:sp>
    </p:spTree>
    <p:extLst>
      <p:ext uri="{BB962C8B-B14F-4D97-AF65-F5344CB8AC3E}">
        <p14:creationId xmlns:p14="http://schemas.microsoft.com/office/powerpoint/2010/main" val="913202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94864" y="1433976"/>
            <a:ext cx="10620261" cy="4154984"/>
          </a:xfrm>
          <a:prstGeom prst="rect">
            <a:avLst/>
          </a:prstGeom>
          <a:noFill/>
        </p:spPr>
        <p:txBody>
          <a:bodyPr wrap="square" rtlCol="0">
            <a:spAutoFit/>
          </a:bodyPr>
          <a:lstStyle/>
          <a:p>
            <a:pPr lvl="0" algn="ctr"/>
            <a:r>
              <a:rPr lang="en-US" sz="6600" dirty="0" smtClean="0">
                <a:latin typeface="Footlight MT Light" panose="0204060206030A020304" pitchFamily="18" charset="0"/>
                <a:cs typeface="Times New Roman" panose="02020603050405020304" pitchFamily="18" charset="0"/>
              </a:rPr>
              <a:t>This would include the High Holy Days of </a:t>
            </a:r>
            <a:r>
              <a:rPr lang="en-US" sz="6600" b="1" dirty="0">
                <a:latin typeface="OLBHEB"/>
              </a:rPr>
              <a:t>hwhy</a:t>
            </a:r>
            <a:r>
              <a:rPr lang="en-US" sz="6600" dirty="0" smtClean="0">
                <a:latin typeface="Footlight MT Light" panose="0204060206030A020304" pitchFamily="18" charset="0"/>
                <a:cs typeface="Times New Roman" panose="02020603050405020304" pitchFamily="18" charset="0"/>
              </a:rPr>
              <a:t>, which are the Seven Appointed Times of </a:t>
            </a:r>
            <a:r>
              <a:rPr lang="en-US" sz="6600" b="1" dirty="0">
                <a:latin typeface="OLBHEB"/>
              </a:rPr>
              <a:t>hwhy</a:t>
            </a:r>
            <a:r>
              <a:rPr lang="en-US" sz="6600" dirty="0" smtClean="0">
                <a:latin typeface="Footlight MT Light" panose="0204060206030A020304" pitchFamily="18" charset="0"/>
                <a:cs typeface="Times New Roman" panose="02020603050405020304" pitchFamily="18" charset="0"/>
              </a:rPr>
              <a:t>.</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586010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94865" y="2393166"/>
            <a:ext cx="10620261" cy="2123658"/>
          </a:xfrm>
          <a:prstGeom prst="rect">
            <a:avLst/>
          </a:prstGeom>
          <a:noFill/>
        </p:spPr>
        <p:txBody>
          <a:bodyPr wrap="square" rtlCol="0">
            <a:spAutoFit/>
          </a:bodyPr>
          <a:lstStyle/>
          <a:p>
            <a:pPr lvl="0" algn="ctr"/>
            <a:r>
              <a:rPr lang="en-US" sz="6600" dirty="0" smtClean="0">
                <a:solidFill>
                  <a:srgbClr val="FFFF00"/>
                </a:solidFill>
                <a:latin typeface="Footlight MT Light" panose="0204060206030A020304" pitchFamily="18" charset="0"/>
                <a:cs typeface="Times New Roman" panose="02020603050405020304" pitchFamily="18" charset="0"/>
              </a:rPr>
              <a:t>PASSOVER AND THE FEAST OF UNLEAVENED BREAD</a:t>
            </a:r>
            <a:endParaRPr lang="en-US" sz="6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78794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806296" y="861596"/>
            <a:ext cx="10620261" cy="5170646"/>
          </a:xfrm>
          <a:prstGeom prst="rect">
            <a:avLst/>
          </a:prstGeom>
          <a:noFill/>
        </p:spPr>
        <p:txBody>
          <a:bodyPr wrap="square" rtlCol="0">
            <a:spAutoFit/>
          </a:bodyPr>
          <a:lstStyle/>
          <a:p>
            <a:pPr lvl="0" algn="ctr"/>
            <a:r>
              <a:rPr lang="en-US" sz="6600" dirty="0">
                <a:latin typeface="Footlight MT Light" panose="0204060206030A020304" pitchFamily="18" charset="0"/>
                <a:cs typeface="Times New Roman" panose="02020603050405020304" pitchFamily="18" charset="0"/>
              </a:rPr>
              <a:t>This Spring High Holy Day feast has an eight day period including one day of Passover and the seven days of the Feast of Unleavened Bread.</a:t>
            </a:r>
          </a:p>
        </p:txBody>
      </p:sp>
    </p:spTree>
    <p:extLst>
      <p:ext uri="{BB962C8B-B14F-4D97-AF65-F5344CB8AC3E}">
        <p14:creationId xmlns:p14="http://schemas.microsoft.com/office/powerpoint/2010/main" val="2608585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20596" y="1833146"/>
            <a:ext cx="10620261" cy="3139321"/>
          </a:xfrm>
          <a:prstGeom prst="rect">
            <a:avLst/>
          </a:prstGeom>
          <a:noFill/>
        </p:spPr>
        <p:txBody>
          <a:bodyPr wrap="square" rtlCol="0">
            <a:spAutoFit/>
          </a:bodyPr>
          <a:lstStyle/>
          <a:p>
            <a:pPr lvl="0" algn="ctr"/>
            <a:r>
              <a:rPr lang="en-US" sz="6600" dirty="0">
                <a:latin typeface="Footlight MT Light" panose="0204060206030A020304" pitchFamily="18" charset="0"/>
                <a:cs typeface="Times New Roman" panose="02020603050405020304" pitchFamily="18" charset="0"/>
              </a:rPr>
              <a:t>Some say that Yeshua was born during Passover and the Feast of Unleavened Bread.</a:t>
            </a:r>
          </a:p>
        </p:txBody>
      </p:sp>
    </p:spTree>
    <p:extLst>
      <p:ext uri="{BB962C8B-B14F-4D97-AF65-F5344CB8AC3E}">
        <p14:creationId xmlns:p14="http://schemas.microsoft.com/office/powerpoint/2010/main" val="4248589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20595" y="1358362"/>
            <a:ext cx="10620261" cy="4154984"/>
          </a:xfrm>
          <a:prstGeom prst="rect">
            <a:avLst/>
          </a:prstGeom>
          <a:noFill/>
        </p:spPr>
        <p:txBody>
          <a:bodyPr wrap="square" rtlCol="0">
            <a:spAutoFit/>
          </a:bodyPr>
          <a:lstStyle/>
          <a:p>
            <a:pPr lvl="0" algn="ctr"/>
            <a:r>
              <a:rPr lang="en-US" sz="6600" dirty="0">
                <a:latin typeface="Footlight MT Light" panose="0204060206030A020304" pitchFamily="18" charset="0"/>
                <a:cs typeface="Times New Roman" panose="02020603050405020304" pitchFamily="18" charset="0"/>
              </a:rPr>
              <a:t>This is the account of this eight day Spring feast period, which is noted in the books of Exodus and Leviticus</a:t>
            </a:r>
          </a:p>
        </p:txBody>
      </p:sp>
    </p:spTree>
    <p:extLst>
      <p:ext uri="{BB962C8B-B14F-4D97-AF65-F5344CB8AC3E}">
        <p14:creationId xmlns:p14="http://schemas.microsoft.com/office/powerpoint/2010/main" val="221513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6" name="TextBox 5"/>
          <p:cNvSpPr txBox="1"/>
          <p:nvPr/>
        </p:nvSpPr>
        <p:spPr>
          <a:xfrm>
            <a:off x="855023" y="1342901"/>
            <a:ext cx="10462161" cy="4154984"/>
          </a:xfrm>
          <a:prstGeom prst="rect">
            <a:avLst/>
          </a:prstGeom>
          <a:noFill/>
        </p:spPr>
        <p:txBody>
          <a:bodyPr wrap="square" rtlCol="0">
            <a:spAutoFit/>
          </a:bodyPr>
          <a:lstStyle/>
          <a:p>
            <a:pPr lvl="0" algn="ctr"/>
            <a:r>
              <a:rPr lang="en-US" sz="6600" dirty="0" smtClean="0">
                <a:latin typeface="Footlight MT Light" panose="0204060206030A020304" pitchFamily="18" charset="0"/>
                <a:cs typeface="Times New Roman" panose="02020603050405020304" pitchFamily="18" charset="0"/>
              </a:rPr>
              <a:t>Now, reading </a:t>
            </a:r>
            <a:r>
              <a:rPr lang="en-US" sz="6600" dirty="0">
                <a:latin typeface="Footlight MT Light" panose="0204060206030A020304" pitchFamily="18" charset="0"/>
                <a:cs typeface="Times New Roman" panose="02020603050405020304" pitchFamily="18" charset="0"/>
              </a:rPr>
              <a:t>the record of Yeshua’s </a:t>
            </a:r>
            <a:r>
              <a:rPr lang="en-US" sz="6600" dirty="0" smtClean="0">
                <a:latin typeface="Footlight MT Light" panose="0204060206030A020304" pitchFamily="18" charset="0"/>
                <a:cs typeface="Times New Roman" panose="02020603050405020304" pitchFamily="18" charset="0"/>
              </a:rPr>
              <a:t>first eight days of life which is noted in the Gospel of Luke</a:t>
            </a:r>
            <a:endParaRPr lang="en-US" sz="66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629918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1200839" y="2082188"/>
            <a:ext cx="9793995" cy="3046988"/>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Exodus 12:3, </a:t>
            </a:r>
            <a:r>
              <a:rPr lang="en-US" sz="9600" dirty="0" smtClean="0">
                <a:solidFill>
                  <a:srgbClr val="FFFF00"/>
                </a:solidFill>
                <a:latin typeface="Footlight MT Light" panose="0204060206030A020304" pitchFamily="18" charset="0"/>
                <a:cs typeface="Times New Roman" panose="02020603050405020304" pitchFamily="18" charset="0"/>
              </a:rPr>
              <a:t>6; 13:6</a:t>
            </a:r>
            <a:endParaRPr lang="en-US" sz="96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883392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cap="all" spc="300" dirty="0" smtClean="0">
                <a:latin typeface="Footlight MT Light" panose="0204060206030A020304" pitchFamily="18" charset="0"/>
                <a:cs typeface="Times New Roman" panose="02020603050405020304" pitchFamily="18" charset="0"/>
              </a:rPr>
              <a:t>The one day of Passover and the seven days of </a:t>
            </a:r>
            <a:r>
              <a:rPr lang="en-US" sz="4000" b="1" cap="all" spc="300" dirty="0">
                <a:latin typeface="Footlight MT Light" panose="0204060206030A020304" pitchFamily="18" charset="0"/>
                <a:cs typeface="Times New Roman" panose="02020603050405020304" pitchFamily="18" charset="0"/>
              </a:rPr>
              <a:t>the Feast of Unleavened Bread</a:t>
            </a:r>
            <a:endParaRPr lang="en-US" sz="4000" dirty="0">
              <a:latin typeface="Footlight MT Light" panose="0204060206030A020304" pitchFamily="18" charset="0"/>
              <a:cs typeface="Times New Roman" panose="02020603050405020304" pitchFamily="18" charset="0"/>
            </a:endParaRPr>
          </a:p>
        </p:txBody>
      </p:sp>
      <p:sp>
        <p:nvSpPr>
          <p:cNvPr id="3" name="TextBox 2"/>
          <p:cNvSpPr txBox="1"/>
          <p:nvPr/>
        </p:nvSpPr>
        <p:spPr>
          <a:xfrm>
            <a:off x="385590" y="2203373"/>
            <a:ext cx="11435509" cy="4382738"/>
          </a:xfrm>
          <a:prstGeom prst="rect">
            <a:avLst/>
          </a:prstGeom>
          <a:noFill/>
        </p:spPr>
        <p:txBody>
          <a:bodyPr wrap="square" rtlCol="0">
            <a:spAutoFit/>
          </a:bodyPr>
          <a:lstStyle/>
          <a:p>
            <a:pPr algn="ctr"/>
            <a:r>
              <a:rPr lang="en-US" sz="3600" b="1" u="sng" dirty="0">
                <a:solidFill>
                  <a:srgbClr val="FFFF00"/>
                </a:solidFill>
                <a:latin typeface="Footlight MT Light" panose="0204060206030A020304" pitchFamily="18" charset="0"/>
                <a:cs typeface="Times New Roman" panose="02020603050405020304" pitchFamily="18" charset="0"/>
              </a:rPr>
              <a:t>Exodus 12:3, </a:t>
            </a:r>
            <a:r>
              <a:rPr lang="en-US" sz="3600" b="1" u="sng" dirty="0" smtClean="0">
                <a:solidFill>
                  <a:srgbClr val="FFFF00"/>
                </a:solidFill>
                <a:latin typeface="Footlight MT Light" panose="0204060206030A020304" pitchFamily="18" charset="0"/>
                <a:cs typeface="Times New Roman" panose="02020603050405020304" pitchFamily="18" charset="0"/>
              </a:rPr>
              <a:t>6; 13:6</a:t>
            </a:r>
            <a:endParaRPr lang="en-US" sz="3600" b="1" dirty="0" smtClean="0">
              <a:solidFill>
                <a:srgbClr val="FFFF00"/>
              </a:solidFill>
              <a:latin typeface="Footlight MT Light" panose="0204060206030A020304" pitchFamily="18" charset="0"/>
              <a:cs typeface="Times New Roman" panose="02020603050405020304" pitchFamily="18" charset="0"/>
            </a:endParaRPr>
          </a:p>
          <a:p>
            <a:pPr algn="ctr"/>
            <a:endParaRPr lang="en-US" sz="2200" b="1" dirty="0">
              <a:latin typeface="Garamond"/>
            </a:endParaRPr>
          </a:p>
          <a:p>
            <a:pPr lvl="0" algn="ctr">
              <a:lnSpc>
                <a:spcPct val="150000"/>
              </a:lnSpc>
              <a:spcBef>
                <a:spcPct val="20000"/>
              </a:spcBef>
            </a:pPr>
            <a:r>
              <a:rPr lang="en-US" sz="2400" dirty="0">
                <a:latin typeface="Footlight MT Light"/>
              </a:rPr>
              <a:t>12:3 Speak to all of the Congregation of Israel, to say, On the tenth of this month, and they shall take each for themselves a lamb for the house of their fathers, a lamb for the house:... 6 And shall be for you to keep until the fourteenth day of this month: and all of the Assembly of the Congregation of Israel shall kill him between the mixing periods (evenings).... 13:6 Seven days you shall eat unleavened bread, and on the seventh shall be a Feast to </a:t>
            </a:r>
            <a:r>
              <a:rPr lang="en-US" sz="2400" b="1" dirty="0">
                <a:latin typeface="OLBHEB"/>
              </a:rPr>
              <a:t>hwhy</a:t>
            </a:r>
            <a:r>
              <a:rPr lang="en-US" sz="2400" dirty="0" smtClean="0">
                <a:latin typeface="Footlight MT Light"/>
              </a:rPr>
              <a:t>.</a:t>
            </a:r>
            <a:endParaRPr lang="en-US" dirty="0"/>
          </a:p>
        </p:txBody>
      </p:sp>
    </p:spTree>
    <p:extLst>
      <p:ext uri="{BB962C8B-B14F-4D97-AF65-F5344CB8AC3E}">
        <p14:creationId xmlns:p14="http://schemas.microsoft.com/office/powerpoint/2010/main" val="3990020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39827" y="2699133"/>
            <a:ext cx="10972800" cy="1569660"/>
          </a:xfrm>
          <a:prstGeom prst="rect">
            <a:avLst/>
          </a:prstGeom>
          <a:noFill/>
        </p:spPr>
        <p:txBody>
          <a:bodyPr wrap="square" rtlCol="0">
            <a:spAutoFit/>
          </a:bodyPr>
          <a:lstStyle/>
          <a:p>
            <a:pPr lvl="0" algn="ctr"/>
            <a:r>
              <a:rPr lang="en-US" sz="9600" dirty="0">
                <a:solidFill>
                  <a:srgbClr val="FFFF00"/>
                </a:solidFill>
                <a:latin typeface="Footlight MT Light" panose="0204060206030A020304" pitchFamily="18" charset="0"/>
                <a:cs typeface="Times New Roman" panose="02020603050405020304" pitchFamily="18" charset="0"/>
              </a:rPr>
              <a:t>Leviticus 23:5-8</a:t>
            </a:r>
          </a:p>
        </p:txBody>
      </p:sp>
    </p:spTree>
    <p:extLst>
      <p:ext uri="{BB962C8B-B14F-4D97-AF65-F5344CB8AC3E}">
        <p14:creationId xmlns:p14="http://schemas.microsoft.com/office/powerpoint/2010/main" val="704801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cap="all" spc="300" dirty="0">
                <a:latin typeface="Footlight MT Light" panose="0204060206030A020304" pitchFamily="18" charset="0"/>
                <a:cs typeface="Times New Roman" panose="02020603050405020304" pitchFamily="18" charset="0"/>
              </a:rPr>
              <a:t>The one day of Passover and the seven days of the Feast of Unleavened Bread</a:t>
            </a:r>
            <a:endParaRPr lang="en-US" sz="4000" dirty="0">
              <a:latin typeface="Footlight MT Light" panose="0204060206030A020304" pitchFamily="18" charset="0"/>
              <a:cs typeface="Times New Roman" panose="02020603050405020304" pitchFamily="18" charset="0"/>
            </a:endParaRPr>
          </a:p>
        </p:txBody>
      </p:sp>
      <p:sp>
        <p:nvSpPr>
          <p:cNvPr id="3" name="TextBox 2"/>
          <p:cNvSpPr txBox="1"/>
          <p:nvPr/>
        </p:nvSpPr>
        <p:spPr>
          <a:xfrm>
            <a:off x="385590" y="2203373"/>
            <a:ext cx="11435509" cy="4382738"/>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Leviticus 23:5-8</a:t>
            </a:r>
            <a:endParaRPr lang="en-US" sz="3600" b="1" dirty="0" smtClean="0">
              <a:solidFill>
                <a:srgbClr val="FFFF00"/>
              </a:solidFill>
              <a:latin typeface="Footlight MT Light" panose="0204060206030A020304" pitchFamily="18" charset="0"/>
              <a:cs typeface="Times New Roman" panose="02020603050405020304" pitchFamily="18" charset="0"/>
            </a:endParaRPr>
          </a:p>
          <a:p>
            <a:pPr algn="ctr"/>
            <a:endParaRPr lang="en-US" sz="2200" b="1" dirty="0">
              <a:latin typeface="Garamond"/>
            </a:endParaRPr>
          </a:p>
          <a:p>
            <a:pPr lvl="0" algn="ctr">
              <a:lnSpc>
                <a:spcPct val="150000"/>
              </a:lnSpc>
              <a:spcBef>
                <a:spcPct val="20000"/>
              </a:spcBef>
            </a:pPr>
            <a:r>
              <a:rPr lang="en-US" sz="2400" dirty="0">
                <a:latin typeface="Footlight MT Light"/>
              </a:rPr>
              <a:t>5 In the first month, on the fourteenth of the month, between the mixing periods (evenings), is the Passover to </a:t>
            </a:r>
            <a:r>
              <a:rPr lang="en-US" sz="2400" b="1" dirty="0">
                <a:latin typeface="OLBHEB"/>
              </a:rPr>
              <a:t>hwhy</a:t>
            </a:r>
            <a:r>
              <a:rPr lang="en-US" sz="2400" dirty="0">
                <a:latin typeface="Footlight MT Light"/>
              </a:rPr>
              <a:t>. 6 And on the fifteenth day of this month is the Feast of the Unleavened Bread to </a:t>
            </a:r>
            <a:r>
              <a:rPr lang="en-US" sz="2400" b="1" dirty="0">
                <a:latin typeface="OLBHEB"/>
              </a:rPr>
              <a:t>hwhy</a:t>
            </a:r>
            <a:r>
              <a:rPr lang="en-US" sz="2400" dirty="0">
                <a:latin typeface="Footlight MT Light"/>
              </a:rPr>
              <a:t>: seven days of unleavened bread you shall eat. 7 On the first day shall be to you of a Holy Calling: you shall not do any work of service. 8 And you shall bring near a Fire Offering to </a:t>
            </a:r>
            <a:r>
              <a:rPr lang="en-US" sz="2400" b="1" dirty="0">
                <a:latin typeface="OLBHEB"/>
              </a:rPr>
              <a:t>hwhy</a:t>
            </a:r>
            <a:r>
              <a:rPr lang="en-US" sz="2400" dirty="0">
                <a:latin typeface="Footlight MT Light"/>
              </a:rPr>
              <a:t> seven days: on the seventh day shall be a Holy Calling: you shall not do any work of service</a:t>
            </a:r>
            <a:r>
              <a:rPr lang="en-US" sz="2400" dirty="0" smtClean="0">
                <a:latin typeface="Footlight MT Light"/>
              </a:rPr>
              <a:t>.</a:t>
            </a:r>
            <a:endParaRPr lang="en-US" dirty="0"/>
          </a:p>
        </p:txBody>
      </p:sp>
    </p:spTree>
    <p:extLst>
      <p:ext uri="{BB962C8B-B14F-4D97-AF65-F5344CB8AC3E}">
        <p14:creationId xmlns:p14="http://schemas.microsoft.com/office/powerpoint/2010/main" val="1823767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33955" y="628829"/>
            <a:ext cx="10278737" cy="5632311"/>
          </a:xfrm>
          <a:prstGeom prst="rect">
            <a:avLst/>
          </a:prstGeom>
          <a:noFill/>
        </p:spPr>
        <p:txBody>
          <a:bodyPr wrap="square" rtlCol="0">
            <a:spAutoFit/>
          </a:bodyPr>
          <a:lstStyle/>
          <a:p>
            <a:pPr lvl="0" algn="ctr"/>
            <a:r>
              <a:rPr lang="en-US" sz="6000" dirty="0" smtClean="0">
                <a:latin typeface="Footlight MT Light" panose="0204060206030A020304" pitchFamily="18" charset="0"/>
                <a:cs typeface="Times New Roman" panose="02020603050405020304" pitchFamily="18" charset="0"/>
              </a:rPr>
              <a:t>The following slides will show comparisons between Yeshua’s </a:t>
            </a:r>
            <a:r>
              <a:rPr lang="en-US" sz="6000" dirty="0">
                <a:latin typeface="Footlight MT Light" panose="0204060206030A020304" pitchFamily="18" charset="0"/>
                <a:cs typeface="Times New Roman" panose="02020603050405020304" pitchFamily="18" charset="0"/>
              </a:rPr>
              <a:t>first eight days of life </a:t>
            </a:r>
            <a:r>
              <a:rPr lang="en-US" sz="6000" dirty="0" smtClean="0">
                <a:latin typeface="Footlight MT Light" panose="0204060206030A020304" pitchFamily="18" charset="0"/>
                <a:cs typeface="Times New Roman" panose="02020603050405020304" pitchFamily="18" charset="0"/>
              </a:rPr>
              <a:t>and between the one day of Passover </a:t>
            </a:r>
            <a:r>
              <a:rPr lang="en-US" sz="6000" dirty="0">
                <a:latin typeface="Footlight MT Light" panose="0204060206030A020304" pitchFamily="18" charset="0"/>
                <a:cs typeface="Times New Roman" panose="02020603050405020304" pitchFamily="18" charset="0"/>
              </a:rPr>
              <a:t>and </a:t>
            </a:r>
            <a:r>
              <a:rPr lang="en-US" sz="6000" dirty="0" smtClean="0">
                <a:latin typeface="Footlight MT Light" panose="0204060206030A020304" pitchFamily="18" charset="0"/>
                <a:cs typeface="Times New Roman" panose="02020603050405020304" pitchFamily="18" charset="0"/>
              </a:rPr>
              <a:t>the seven days of the </a:t>
            </a:r>
            <a:r>
              <a:rPr lang="en-US" sz="6000" dirty="0">
                <a:latin typeface="Footlight MT Light" panose="0204060206030A020304" pitchFamily="18" charset="0"/>
                <a:cs typeface="Times New Roman" panose="02020603050405020304" pitchFamily="18" charset="0"/>
              </a:rPr>
              <a:t>Feast of Unleavened </a:t>
            </a:r>
            <a:r>
              <a:rPr lang="en-US" sz="6000" dirty="0" smtClean="0">
                <a:latin typeface="Footlight MT Light" panose="0204060206030A020304" pitchFamily="18" charset="0"/>
                <a:cs typeface="Times New Roman" panose="02020603050405020304" pitchFamily="18" charset="0"/>
              </a:rPr>
              <a:t>Bread:</a:t>
            </a:r>
            <a:endParaRPr lang="en-US" sz="6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789699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cap="all" spc="300" dirty="0" smtClean="0">
                <a:latin typeface="Footlight MT Light" panose="0204060206030A020304" pitchFamily="18" charset="0"/>
                <a:cs typeface="Times New Roman" panose="02020603050405020304" pitchFamily="18" charset="0"/>
              </a:rPr>
              <a:t>THE Comparison BETWEEN </a:t>
            </a:r>
            <a:r>
              <a:rPr lang="en-US" sz="2800" b="1" cap="all" spc="300" dirty="0" err="1" smtClean="0">
                <a:latin typeface="Footlight MT Light" panose="0204060206030A020304" pitchFamily="18" charset="0"/>
                <a:cs typeface="Times New Roman" panose="02020603050405020304" pitchFamily="18" charset="0"/>
              </a:rPr>
              <a:t>yeshua’s</a:t>
            </a:r>
            <a:r>
              <a:rPr lang="en-US" sz="2800" b="1" cap="all" spc="300" dirty="0" smtClean="0">
                <a:latin typeface="Footlight MT Light" panose="0204060206030A020304" pitchFamily="18" charset="0"/>
                <a:cs typeface="Times New Roman" panose="02020603050405020304" pitchFamily="18" charset="0"/>
              </a:rPr>
              <a:t> First Eight days of life AND BETWEEN the one day of  </a:t>
            </a:r>
            <a:r>
              <a:rPr lang="en-US" sz="2800" b="1" cap="all" spc="300" dirty="0">
                <a:latin typeface="Footlight MT Light" panose="0204060206030A020304" pitchFamily="18" charset="0"/>
                <a:cs typeface="Times New Roman" panose="02020603050405020304" pitchFamily="18" charset="0"/>
              </a:rPr>
              <a:t>Passover and </a:t>
            </a:r>
            <a:r>
              <a:rPr lang="en-US" sz="2800" b="1" cap="all" spc="300" dirty="0" smtClean="0">
                <a:latin typeface="Footlight MT Light" panose="0204060206030A020304" pitchFamily="18" charset="0"/>
                <a:cs typeface="Times New Roman" panose="02020603050405020304" pitchFamily="18" charset="0"/>
              </a:rPr>
              <a:t>the seven days of the feast </a:t>
            </a:r>
            <a:r>
              <a:rPr lang="en-US" sz="2800" b="1" cap="all" spc="300" dirty="0">
                <a:latin typeface="Footlight MT Light" panose="0204060206030A020304" pitchFamily="18" charset="0"/>
                <a:cs typeface="Times New Roman" panose="02020603050405020304" pitchFamily="18" charset="0"/>
              </a:rPr>
              <a:t>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1</a:t>
            </a:r>
            <a:r>
              <a:rPr lang="en-US" sz="4000" u="sng" baseline="30000" dirty="0" smtClean="0">
                <a:solidFill>
                  <a:srgbClr val="FFFF00"/>
                </a:solidFill>
                <a:latin typeface="Footlight MT Light" panose="0204060206030A020304" pitchFamily="18" charset="0"/>
                <a:cs typeface="Times New Roman" panose="02020603050405020304" pitchFamily="18" charset="0"/>
              </a:rPr>
              <a:t>st</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a:solidFill>
                  <a:srgbClr val="FFFF00"/>
                </a:solidFill>
                <a:latin typeface="Footlight MT Light" panose="0204060206030A020304" pitchFamily="18" charset="0"/>
                <a:cs typeface="Times New Roman" panose="02020603050405020304" pitchFamily="18" charset="0"/>
              </a:rPr>
              <a:t>Birth of a baby</a:t>
            </a:r>
          </a:p>
          <a:p>
            <a:endParaRPr lang="en-US" dirty="0"/>
          </a:p>
        </p:txBody>
      </p:sp>
    </p:spTree>
    <p:extLst>
      <p:ext uri="{BB962C8B-B14F-4D97-AF65-F5344CB8AC3E}">
        <p14:creationId xmlns:p14="http://schemas.microsoft.com/office/powerpoint/2010/main" val="17147718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1</a:t>
            </a:r>
            <a:r>
              <a:rPr lang="en-US" sz="4000" u="sng" baseline="30000" dirty="0" smtClean="0">
                <a:solidFill>
                  <a:srgbClr val="FFFF00"/>
                </a:solidFill>
                <a:latin typeface="Footlight MT Light" panose="0204060206030A020304" pitchFamily="18" charset="0"/>
                <a:cs typeface="Times New Roman" panose="02020603050405020304" pitchFamily="18" charset="0"/>
              </a:rPr>
              <a:t>st</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a:solidFill>
                  <a:srgbClr val="FFFF00"/>
                </a:solidFill>
                <a:latin typeface="Footlight MT Light" panose="0204060206030A020304" pitchFamily="18" charset="0"/>
                <a:cs typeface="Times New Roman" panose="02020603050405020304" pitchFamily="18" charset="0"/>
              </a:rPr>
              <a:t>Birth of a baby</a:t>
            </a:r>
          </a:p>
          <a:p>
            <a:endParaRPr lang="en-US" dirty="0"/>
          </a:p>
        </p:txBody>
      </p:sp>
      <p:sp>
        <p:nvSpPr>
          <p:cNvPr id="5" name="Text Placeholder 4"/>
          <p:cNvSpPr>
            <a:spLocks noGrp="1"/>
          </p:cNvSpPr>
          <p:nvPr>
            <p:ph type="body" sz="quarter" idx="3"/>
          </p:nvPr>
        </p:nvSpPr>
        <p:spPr/>
        <p:txBody>
          <a:bodyPr>
            <a:normAutofit/>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Passover: 1</a:t>
            </a:r>
            <a:r>
              <a:rPr lang="en-US" sz="4000" u="sng" baseline="30000" dirty="0" smtClean="0">
                <a:solidFill>
                  <a:srgbClr val="FF0000"/>
                </a:solidFill>
                <a:latin typeface="Footlight MT Light" panose="0204060206030A020304" pitchFamily="18" charset="0"/>
                <a:cs typeface="Times New Roman" panose="02020603050405020304" pitchFamily="18" charset="0"/>
              </a:rPr>
              <a:t>st</a:t>
            </a:r>
            <a:r>
              <a:rPr lang="en-US" sz="4000" u="sng" dirty="0" smtClean="0">
                <a:solidFill>
                  <a:srgbClr val="FF0000"/>
                </a:solidFill>
                <a:latin typeface="Footlight MT Light" panose="0204060206030A020304" pitchFamily="18" charset="0"/>
                <a:cs typeface="Times New Roman" panose="02020603050405020304" pitchFamily="18" charset="0"/>
              </a:rPr>
              <a:t> day</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4400" dirty="0" smtClean="0">
                <a:solidFill>
                  <a:srgbClr val="FF0000"/>
                </a:solidFill>
                <a:latin typeface="Footlight MT Light" panose="0204060206030A020304" pitchFamily="18" charset="0"/>
                <a:cs typeface="Times New Roman" panose="02020603050405020304" pitchFamily="18" charset="0"/>
              </a:rPr>
              <a:t>Death of a lamb</a:t>
            </a:r>
          </a:p>
          <a:p>
            <a:endParaRPr lang="en-US" dirty="0"/>
          </a:p>
        </p:txBody>
      </p:sp>
    </p:spTree>
    <p:extLst>
      <p:ext uri="{BB962C8B-B14F-4D97-AF65-F5344CB8AC3E}">
        <p14:creationId xmlns:p14="http://schemas.microsoft.com/office/powerpoint/2010/main" val="3808236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1</a:t>
            </a:r>
            <a:r>
              <a:rPr lang="en-US" sz="4000" u="sng" baseline="30000" dirty="0" smtClean="0">
                <a:solidFill>
                  <a:srgbClr val="FFFF00"/>
                </a:solidFill>
                <a:latin typeface="Footlight MT Light" panose="0204060206030A020304" pitchFamily="18" charset="0"/>
                <a:cs typeface="Times New Roman" panose="02020603050405020304" pitchFamily="18" charset="0"/>
              </a:rPr>
              <a:t>st</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a:solidFill>
                  <a:srgbClr val="FFFF00"/>
                </a:solidFill>
                <a:latin typeface="Footlight MT Light" panose="0204060206030A020304" pitchFamily="18" charset="0"/>
                <a:cs typeface="Times New Roman" panose="02020603050405020304" pitchFamily="18" charset="0"/>
              </a:rPr>
              <a:t>Birth of a baby</a:t>
            </a:r>
          </a:p>
          <a:p>
            <a:endParaRPr lang="en-US" dirty="0"/>
          </a:p>
        </p:txBody>
      </p:sp>
      <p:sp>
        <p:nvSpPr>
          <p:cNvPr id="5" name="Text Placeholder 4"/>
          <p:cNvSpPr>
            <a:spLocks noGrp="1"/>
          </p:cNvSpPr>
          <p:nvPr>
            <p:ph type="body" sz="quarter" idx="3"/>
          </p:nvPr>
        </p:nvSpPr>
        <p:spPr/>
        <p:txBody>
          <a:bodyPr>
            <a:normAutofit/>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Passover: 1</a:t>
            </a:r>
            <a:r>
              <a:rPr lang="en-US" sz="4000" u="sng" baseline="30000" dirty="0" smtClean="0">
                <a:solidFill>
                  <a:srgbClr val="FF0000"/>
                </a:solidFill>
                <a:latin typeface="Footlight MT Light" panose="0204060206030A020304" pitchFamily="18" charset="0"/>
                <a:cs typeface="Times New Roman" panose="02020603050405020304" pitchFamily="18" charset="0"/>
              </a:rPr>
              <a:t>st</a:t>
            </a:r>
            <a:r>
              <a:rPr lang="en-US" sz="4000" u="sng" dirty="0" smtClean="0">
                <a:solidFill>
                  <a:srgbClr val="FF0000"/>
                </a:solidFill>
                <a:latin typeface="Footlight MT Light" panose="0204060206030A020304" pitchFamily="18" charset="0"/>
                <a:cs typeface="Times New Roman" panose="02020603050405020304" pitchFamily="18" charset="0"/>
              </a:rPr>
              <a:t> day</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4400" dirty="0">
                <a:solidFill>
                  <a:srgbClr val="FF0000"/>
                </a:solidFill>
                <a:latin typeface="Footlight MT Light" panose="0204060206030A020304" pitchFamily="18" charset="0"/>
                <a:cs typeface="Times New Roman" panose="02020603050405020304" pitchFamily="18" charset="0"/>
              </a:rPr>
              <a:t>Death of a lamb</a:t>
            </a:r>
          </a:p>
          <a:p>
            <a:endParaRPr lang="en-US" dirty="0"/>
          </a:p>
        </p:txBody>
      </p:sp>
      <p:sp>
        <p:nvSpPr>
          <p:cNvPr id="7" name="TextBox 6"/>
          <p:cNvSpPr txBox="1"/>
          <p:nvPr/>
        </p:nvSpPr>
        <p:spPr>
          <a:xfrm>
            <a:off x="761168" y="4875034"/>
            <a:ext cx="10672839" cy="1200329"/>
          </a:xfrm>
          <a:prstGeom prst="rect">
            <a:avLst/>
          </a:prstGeom>
          <a:noFill/>
        </p:spPr>
        <p:txBody>
          <a:bodyPr wrap="square" rtlCol="0">
            <a:spAutoFit/>
          </a:bodyPr>
          <a:lstStyle/>
          <a:p>
            <a:pPr lvl="0" algn="ctr"/>
            <a:r>
              <a:rPr lang="en-US" sz="3600" b="1" dirty="0">
                <a:latin typeface="Footlight MT Light" panose="0204060206030A020304" pitchFamily="18" charset="0"/>
                <a:cs typeface="Times New Roman" panose="02020603050405020304" pitchFamily="18" charset="0"/>
              </a:rPr>
              <a:t>These two days are opposite of each </a:t>
            </a:r>
            <a:r>
              <a:rPr lang="en-US" sz="3600" b="1" dirty="0" smtClean="0">
                <a:latin typeface="Footlight MT Light" panose="0204060206030A020304" pitchFamily="18" charset="0"/>
                <a:cs typeface="Times New Roman" panose="02020603050405020304" pitchFamily="18" charset="0"/>
              </a:rPr>
              <a:t>other, because one is the beginning of life. The other is death.</a:t>
            </a:r>
            <a:endParaRPr lang="en-US" sz="36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608376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2</a:t>
            </a:r>
            <a:r>
              <a:rPr lang="en-US" sz="4000" u="sng" baseline="30000" dirty="0" smtClean="0">
                <a:solidFill>
                  <a:srgbClr val="FFFF00"/>
                </a:solidFill>
                <a:latin typeface="Footlight MT Light" panose="0204060206030A020304" pitchFamily="18" charset="0"/>
                <a:cs typeface="Times New Roman" panose="02020603050405020304" pitchFamily="18" charset="0"/>
              </a:rPr>
              <a:t>nd</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smtClean="0">
                <a:solidFill>
                  <a:srgbClr val="FFFF00"/>
                </a:solidFill>
                <a:latin typeface="Footlight MT Light" panose="0204060206030A020304" pitchFamily="18" charset="0"/>
                <a:cs typeface="Times New Roman" panose="02020603050405020304" pitchFamily="18" charset="0"/>
              </a:rPr>
              <a:t>Regular day</a:t>
            </a:r>
            <a:endParaRPr lang="en-US" sz="4400" dirty="0">
              <a:solidFill>
                <a:srgbClr val="FFFF00"/>
              </a:solidFill>
              <a:latin typeface="Footlight MT Light" panose="0204060206030A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413092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2</a:t>
            </a:r>
            <a:r>
              <a:rPr lang="en-US" sz="4000" u="sng" baseline="30000" dirty="0" smtClean="0">
                <a:solidFill>
                  <a:srgbClr val="FFFF00"/>
                </a:solidFill>
                <a:latin typeface="Footlight MT Light" panose="0204060206030A020304" pitchFamily="18" charset="0"/>
                <a:cs typeface="Times New Roman" panose="02020603050405020304" pitchFamily="18" charset="0"/>
              </a:rPr>
              <a:t>nd</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smtClean="0">
                <a:solidFill>
                  <a:srgbClr val="FFFF00"/>
                </a:solidFill>
                <a:latin typeface="Footlight MT Light" panose="0204060206030A020304" pitchFamily="18" charset="0"/>
                <a:cs typeface="Times New Roman" panose="02020603050405020304" pitchFamily="18" charset="0"/>
              </a:rPr>
              <a:t>Regular day</a:t>
            </a:r>
            <a:endParaRPr lang="en-US" sz="4400" dirty="0">
              <a:solidFill>
                <a:srgbClr val="FFFF00"/>
              </a:solidFill>
              <a:latin typeface="Footlight MT Light" panose="0204060206030A020304" pitchFamily="18"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p:txBody>
          <a:bodyPr>
            <a:normAutofit fontScale="85000" lnSpcReduction="10000"/>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Unleavened Bread: 1st day</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gn="ctr">
              <a:lnSpc>
                <a:spcPct val="150000"/>
              </a:lnSpc>
              <a:spcBef>
                <a:spcPct val="20000"/>
              </a:spcBef>
              <a:buFont typeface="Wingdings" pitchFamily="2" charset="2"/>
              <a:buChar char="v"/>
            </a:pPr>
            <a:r>
              <a:rPr lang="en-US" sz="4400" dirty="0" smtClean="0">
                <a:solidFill>
                  <a:srgbClr val="FF0000"/>
                </a:solidFill>
                <a:latin typeface="Footlight MT Light" panose="0204060206030A020304" pitchFamily="18" charset="0"/>
                <a:cs typeface="Times New Roman" panose="02020603050405020304" pitchFamily="18" charset="0"/>
              </a:rPr>
              <a:t>No service work</a:t>
            </a:r>
            <a:endParaRPr lang="en-US" sz="4400" dirty="0">
              <a:solidFill>
                <a:srgbClr val="FF0000"/>
              </a:solidFill>
              <a:latin typeface="Footlight MT Light" panose="0204060206030A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887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6" name="TextBox 5"/>
          <p:cNvSpPr txBox="1"/>
          <p:nvPr/>
        </p:nvSpPr>
        <p:spPr>
          <a:xfrm>
            <a:off x="795647" y="2826327"/>
            <a:ext cx="10462161" cy="1323439"/>
          </a:xfrm>
          <a:prstGeom prst="rect">
            <a:avLst/>
          </a:prstGeom>
          <a:noFill/>
        </p:spPr>
        <p:txBody>
          <a:bodyPr wrap="square" rtlCol="0">
            <a:spAutoFit/>
          </a:bodyPr>
          <a:lstStyle/>
          <a:p>
            <a:pPr lvl="0" algn="ctr"/>
            <a:r>
              <a:rPr lang="en-US" sz="8000" dirty="0">
                <a:solidFill>
                  <a:srgbClr val="FFFF00"/>
                </a:solidFill>
                <a:latin typeface="Footlight MT Light" panose="0204060206030A020304" pitchFamily="18" charset="0"/>
                <a:cs typeface="Times New Roman" panose="02020603050405020304" pitchFamily="18" charset="0"/>
              </a:rPr>
              <a:t>Luke 1:26-38; </a:t>
            </a:r>
            <a:r>
              <a:rPr lang="en-US" sz="8000" dirty="0" smtClean="0">
                <a:solidFill>
                  <a:srgbClr val="FFFF00"/>
                </a:solidFill>
                <a:latin typeface="Footlight MT Light" panose="0204060206030A020304" pitchFamily="18" charset="0"/>
                <a:cs typeface="Times New Roman" panose="02020603050405020304" pitchFamily="18" charset="0"/>
              </a:rPr>
              <a:t>2:1-39</a:t>
            </a:r>
            <a:endParaRPr lang="en-US" sz="80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568173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2</a:t>
            </a:r>
            <a:r>
              <a:rPr lang="en-US" sz="4000" u="sng" baseline="30000" dirty="0" smtClean="0">
                <a:solidFill>
                  <a:srgbClr val="FFFF00"/>
                </a:solidFill>
                <a:latin typeface="Footlight MT Light" panose="0204060206030A020304" pitchFamily="18" charset="0"/>
                <a:cs typeface="Times New Roman" panose="02020603050405020304" pitchFamily="18" charset="0"/>
              </a:rPr>
              <a:t>nd</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smtClean="0">
                <a:solidFill>
                  <a:srgbClr val="FFFF00"/>
                </a:solidFill>
                <a:latin typeface="Footlight MT Light" panose="0204060206030A020304" pitchFamily="18" charset="0"/>
                <a:cs typeface="Times New Roman" panose="02020603050405020304" pitchFamily="18" charset="0"/>
              </a:rPr>
              <a:t>Regular day</a:t>
            </a:r>
            <a:endParaRPr lang="en-US" sz="4400" dirty="0">
              <a:solidFill>
                <a:srgbClr val="FFFF00"/>
              </a:solidFill>
              <a:latin typeface="Footlight MT Light" panose="0204060206030A020304" pitchFamily="18"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p:txBody>
          <a:bodyPr>
            <a:normAutofit fontScale="85000" lnSpcReduction="10000"/>
          </a:bodyPr>
          <a:lstStyle/>
          <a:p>
            <a:pPr algn="ctr"/>
            <a:r>
              <a:rPr lang="en-US" sz="4000" u="sng" dirty="0">
                <a:solidFill>
                  <a:srgbClr val="FF0000"/>
                </a:solidFill>
                <a:latin typeface="Footlight MT Light" panose="0204060206030A020304" pitchFamily="18" charset="0"/>
                <a:cs typeface="Times New Roman" panose="02020603050405020304" pitchFamily="18" charset="0"/>
              </a:rPr>
              <a:t>Unleavened Bread: 1st day</a:t>
            </a:r>
          </a:p>
        </p:txBody>
      </p:sp>
      <p:sp>
        <p:nvSpPr>
          <p:cNvPr id="6" name="Content Placeholder 5"/>
          <p:cNvSpPr>
            <a:spLocks noGrp="1"/>
          </p:cNvSpPr>
          <p:nvPr>
            <p:ph sz="quarter" idx="4"/>
          </p:nvPr>
        </p:nvSpPr>
        <p:spPr/>
        <p:txBody>
          <a:bodyPr/>
          <a:lstStyle/>
          <a:p>
            <a:pPr marL="0" lvl="0" indent="-274320" algn="ctr">
              <a:lnSpc>
                <a:spcPct val="150000"/>
              </a:lnSpc>
              <a:spcBef>
                <a:spcPct val="20000"/>
              </a:spcBef>
              <a:buFont typeface="Wingdings" pitchFamily="2" charset="2"/>
              <a:buChar char="v"/>
            </a:pPr>
            <a:r>
              <a:rPr lang="en-US" sz="4400" dirty="0" smtClean="0">
                <a:solidFill>
                  <a:srgbClr val="FF0000"/>
                </a:solidFill>
                <a:latin typeface="Footlight MT Light" panose="0204060206030A020304" pitchFamily="18" charset="0"/>
                <a:cs typeface="Times New Roman" panose="02020603050405020304" pitchFamily="18" charset="0"/>
              </a:rPr>
              <a:t>No service work</a:t>
            </a:r>
            <a:endParaRPr lang="en-US" sz="4400" dirty="0">
              <a:solidFill>
                <a:srgbClr val="FF0000"/>
              </a:solidFill>
              <a:latin typeface="Footlight MT Light" panose="0204060206030A020304" pitchFamily="18" charset="0"/>
              <a:cs typeface="Times New Roman" panose="02020603050405020304" pitchFamily="18" charset="0"/>
            </a:endParaRPr>
          </a:p>
          <a:p>
            <a:endParaRPr lang="en-US" dirty="0"/>
          </a:p>
        </p:txBody>
      </p:sp>
      <p:sp>
        <p:nvSpPr>
          <p:cNvPr id="7" name="TextBox 6"/>
          <p:cNvSpPr txBox="1"/>
          <p:nvPr/>
        </p:nvSpPr>
        <p:spPr>
          <a:xfrm>
            <a:off x="761168" y="4989334"/>
            <a:ext cx="10672839" cy="1446550"/>
          </a:xfrm>
          <a:prstGeom prst="rect">
            <a:avLst/>
          </a:prstGeom>
          <a:noFill/>
        </p:spPr>
        <p:txBody>
          <a:bodyPr wrap="square" rtlCol="0">
            <a:spAutoFit/>
          </a:bodyPr>
          <a:lstStyle/>
          <a:p>
            <a:pPr lvl="0" algn="ctr"/>
            <a:r>
              <a:rPr lang="en-US" sz="4400" b="1" dirty="0" smtClean="0">
                <a:latin typeface="Footlight MT Light" panose="0204060206030A020304" pitchFamily="18" charset="0"/>
                <a:cs typeface="Times New Roman" panose="02020603050405020304" pitchFamily="18" charset="0"/>
              </a:rPr>
              <a:t>They are dissimilar. Day ordinals not in harmony.</a:t>
            </a:r>
            <a:endParaRPr lang="en-US" sz="44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426663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8</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smtClean="0">
                <a:solidFill>
                  <a:srgbClr val="FFFF00"/>
                </a:solidFill>
                <a:latin typeface="Footlight MT Light" panose="0204060206030A020304" pitchFamily="18" charset="0"/>
                <a:cs typeface="Times New Roman" panose="02020603050405020304" pitchFamily="18" charset="0"/>
              </a:rPr>
              <a:t>Circumcision day</a:t>
            </a:r>
          </a:p>
          <a:p>
            <a:pPr marL="285750" lvl="0" indent="-285750">
              <a:lnSpc>
                <a:spcPct val="150000"/>
              </a:lnSpc>
              <a:spcBef>
                <a:spcPct val="20000"/>
              </a:spcBef>
              <a:buFont typeface="Wingdings" pitchFamily="2" charset="2"/>
              <a:buChar char="v"/>
            </a:pPr>
            <a:r>
              <a:rPr lang="en-US" sz="3800" dirty="0">
                <a:solidFill>
                  <a:srgbClr val="FFFF00"/>
                </a:solidFill>
                <a:latin typeface="Footlight MT Light" panose="0204060206030A020304" pitchFamily="18" charset="0"/>
                <a:cs typeface="Times New Roman" panose="02020603050405020304" pitchFamily="18" charset="0"/>
              </a:rPr>
              <a:t>Baby in pain from cut</a:t>
            </a:r>
          </a:p>
          <a:p>
            <a:endParaRPr lang="en-US" dirty="0"/>
          </a:p>
        </p:txBody>
      </p:sp>
    </p:spTree>
    <p:extLst>
      <p:ext uri="{BB962C8B-B14F-4D97-AF65-F5344CB8AC3E}">
        <p14:creationId xmlns:p14="http://schemas.microsoft.com/office/powerpoint/2010/main" val="7208390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8</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smtClean="0">
                <a:solidFill>
                  <a:srgbClr val="FFFF00"/>
                </a:solidFill>
                <a:latin typeface="Footlight MT Light" panose="0204060206030A020304" pitchFamily="18" charset="0"/>
                <a:cs typeface="Times New Roman" panose="02020603050405020304" pitchFamily="18" charset="0"/>
              </a:rPr>
              <a:t>Circumcision day</a:t>
            </a:r>
          </a:p>
          <a:p>
            <a:pPr marL="285750" lvl="0" indent="-285750">
              <a:lnSpc>
                <a:spcPct val="150000"/>
              </a:lnSpc>
              <a:spcBef>
                <a:spcPct val="20000"/>
              </a:spcBef>
              <a:buFont typeface="Wingdings" pitchFamily="2" charset="2"/>
              <a:buChar char="v"/>
            </a:pPr>
            <a:r>
              <a:rPr lang="en-US" sz="3800" dirty="0">
                <a:solidFill>
                  <a:srgbClr val="FFFF00"/>
                </a:solidFill>
                <a:latin typeface="Footlight MT Light" panose="0204060206030A020304" pitchFamily="18" charset="0"/>
                <a:cs typeface="Times New Roman" panose="02020603050405020304" pitchFamily="18" charset="0"/>
              </a:rPr>
              <a:t>Baby in pain from cut</a:t>
            </a:r>
          </a:p>
          <a:p>
            <a:endParaRPr lang="en-US" dirty="0"/>
          </a:p>
        </p:txBody>
      </p:sp>
      <p:sp>
        <p:nvSpPr>
          <p:cNvPr id="5" name="Text Placeholder 4"/>
          <p:cNvSpPr>
            <a:spLocks noGrp="1"/>
          </p:cNvSpPr>
          <p:nvPr>
            <p:ph type="body" sz="quarter" idx="3"/>
          </p:nvPr>
        </p:nvSpPr>
        <p:spPr/>
        <p:txBody>
          <a:bodyPr>
            <a:normAutofit/>
          </a:bodyPr>
          <a:lstStyle/>
          <a:p>
            <a:pPr algn="ctr"/>
            <a:r>
              <a:rPr lang="en-US" sz="3200" u="sng" dirty="0" smtClean="0">
                <a:solidFill>
                  <a:srgbClr val="FF0000"/>
                </a:solidFill>
                <a:latin typeface="Footlight MT Light" panose="0204060206030A020304" pitchFamily="18" charset="0"/>
                <a:cs typeface="Times New Roman" panose="02020603050405020304" pitchFamily="18" charset="0"/>
              </a:rPr>
              <a:t>Unleavened Bread: 7th day</a:t>
            </a:r>
            <a:endParaRPr lang="en-US" sz="32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4400" dirty="0" smtClean="0">
                <a:solidFill>
                  <a:srgbClr val="FF0000"/>
                </a:solidFill>
                <a:latin typeface="Footlight MT Light" panose="0204060206030A020304" pitchFamily="18" charset="0"/>
                <a:cs typeface="Times New Roman" panose="02020603050405020304" pitchFamily="18" charset="0"/>
              </a:rPr>
              <a:t>No service work</a:t>
            </a:r>
          </a:p>
          <a:p>
            <a:pPr marL="0" lvl="0" indent="-274320">
              <a:lnSpc>
                <a:spcPct val="150000"/>
              </a:lnSpc>
              <a:spcBef>
                <a:spcPct val="20000"/>
              </a:spcBef>
              <a:buFont typeface="Wingdings" pitchFamily="2" charset="2"/>
              <a:buChar char="v"/>
            </a:pPr>
            <a:r>
              <a:rPr lang="en-US" sz="4000" dirty="0" smtClean="0">
                <a:solidFill>
                  <a:srgbClr val="FF0000"/>
                </a:solidFill>
                <a:latin typeface="Footlight MT Light" panose="0204060206030A020304" pitchFamily="18" charset="0"/>
                <a:cs typeface="Times New Roman" panose="02020603050405020304" pitchFamily="18" charset="0"/>
              </a:rPr>
              <a:t>Public feast day</a:t>
            </a:r>
            <a:endParaRPr lang="en-US" sz="4000" dirty="0">
              <a:solidFill>
                <a:srgbClr val="FF0000"/>
              </a:solidFill>
              <a:latin typeface="Footlight MT Light" panose="0204060206030A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65435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8</a:t>
            </a:r>
            <a:r>
              <a:rPr lang="en-US" sz="4000" u="sng" baseline="30000" dirty="0" smtClean="0">
                <a:solidFill>
                  <a:srgbClr val="FFFF00"/>
                </a:solidFill>
                <a:latin typeface="Footlight MT Light" panose="0204060206030A020304" pitchFamily="18" charset="0"/>
                <a:cs typeface="Times New Roman" panose="02020603050405020304" pitchFamily="18" charset="0"/>
              </a:rPr>
              <a:t>th</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smtClean="0">
                <a:solidFill>
                  <a:srgbClr val="FFFF00"/>
                </a:solidFill>
                <a:latin typeface="Footlight MT Light" panose="0204060206030A020304" pitchFamily="18" charset="0"/>
                <a:cs typeface="Times New Roman" panose="02020603050405020304" pitchFamily="18" charset="0"/>
              </a:rPr>
              <a:t>Circumcision day</a:t>
            </a:r>
          </a:p>
          <a:p>
            <a:pPr marL="285750" lvl="0" indent="-285750">
              <a:lnSpc>
                <a:spcPct val="150000"/>
              </a:lnSpc>
              <a:spcBef>
                <a:spcPct val="20000"/>
              </a:spcBef>
              <a:buFont typeface="Wingdings" pitchFamily="2" charset="2"/>
              <a:buChar char="v"/>
            </a:pPr>
            <a:r>
              <a:rPr lang="en-US" sz="3800" dirty="0" smtClean="0">
                <a:solidFill>
                  <a:srgbClr val="FFFF00"/>
                </a:solidFill>
                <a:latin typeface="Footlight MT Light" panose="0204060206030A020304" pitchFamily="18" charset="0"/>
                <a:cs typeface="Times New Roman" panose="02020603050405020304" pitchFamily="18" charset="0"/>
              </a:rPr>
              <a:t>Baby in pain from cut</a:t>
            </a:r>
            <a:endParaRPr lang="en-US" sz="3800" dirty="0">
              <a:solidFill>
                <a:srgbClr val="FFFF00"/>
              </a:solidFill>
              <a:latin typeface="Footlight MT Light" panose="0204060206030A020304" pitchFamily="18"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p:txBody>
          <a:bodyPr>
            <a:normAutofit/>
          </a:bodyPr>
          <a:lstStyle/>
          <a:p>
            <a:pPr algn="ctr"/>
            <a:r>
              <a:rPr lang="en-US" sz="3200" u="sng" dirty="0" smtClean="0">
                <a:solidFill>
                  <a:srgbClr val="FF0000"/>
                </a:solidFill>
                <a:latin typeface="Footlight MT Light" panose="0204060206030A020304" pitchFamily="18" charset="0"/>
                <a:cs typeface="Times New Roman" panose="02020603050405020304" pitchFamily="18" charset="0"/>
              </a:rPr>
              <a:t>Unleavened Bread: 7th day</a:t>
            </a:r>
            <a:endParaRPr lang="en-US" sz="32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4400" dirty="0" smtClean="0">
                <a:solidFill>
                  <a:srgbClr val="FF0000"/>
                </a:solidFill>
                <a:latin typeface="Footlight MT Light" panose="0204060206030A020304" pitchFamily="18" charset="0"/>
                <a:cs typeface="Times New Roman" panose="02020603050405020304" pitchFamily="18" charset="0"/>
              </a:rPr>
              <a:t>No service work</a:t>
            </a:r>
          </a:p>
          <a:p>
            <a:pPr marL="0" lvl="0" indent="-274320">
              <a:lnSpc>
                <a:spcPct val="150000"/>
              </a:lnSpc>
              <a:spcBef>
                <a:spcPct val="20000"/>
              </a:spcBef>
              <a:buFont typeface="Wingdings" pitchFamily="2" charset="2"/>
              <a:buChar char="v"/>
            </a:pPr>
            <a:r>
              <a:rPr lang="en-US" sz="4000" dirty="0" smtClean="0">
                <a:solidFill>
                  <a:srgbClr val="FF0000"/>
                </a:solidFill>
                <a:latin typeface="Footlight MT Light" panose="0204060206030A020304" pitchFamily="18" charset="0"/>
                <a:cs typeface="Times New Roman" panose="02020603050405020304" pitchFamily="18" charset="0"/>
              </a:rPr>
              <a:t>Public feast day</a:t>
            </a:r>
            <a:endParaRPr lang="en-US" sz="4000" dirty="0">
              <a:solidFill>
                <a:srgbClr val="FF0000"/>
              </a:solidFill>
              <a:latin typeface="Footlight MT Light" panose="0204060206030A020304" pitchFamily="18" charset="0"/>
              <a:cs typeface="Times New Roman" panose="02020603050405020304" pitchFamily="18" charset="0"/>
            </a:endParaRPr>
          </a:p>
          <a:p>
            <a:endParaRPr lang="en-US" dirty="0"/>
          </a:p>
        </p:txBody>
      </p:sp>
      <p:sp>
        <p:nvSpPr>
          <p:cNvPr id="7" name="TextBox 6"/>
          <p:cNvSpPr txBox="1"/>
          <p:nvPr/>
        </p:nvSpPr>
        <p:spPr>
          <a:xfrm>
            <a:off x="783202" y="5111826"/>
            <a:ext cx="10628771" cy="1323439"/>
          </a:xfrm>
          <a:prstGeom prst="rect">
            <a:avLst/>
          </a:prstGeom>
          <a:noFill/>
        </p:spPr>
        <p:txBody>
          <a:bodyPr wrap="square" rtlCol="0">
            <a:spAutoFit/>
          </a:bodyPr>
          <a:lstStyle/>
          <a:p>
            <a:pPr algn="ctr"/>
            <a:r>
              <a:rPr lang="en-US" sz="4000" b="1" dirty="0" smtClean="0">
                <a:latin typeface="Footlight MT Light" panose="0204060206030A020304" pitchFamily="18" charset="0"/>
                <a:cs typeface="Times New Roman" panose="02020603050405020304" pitchFamily="18" charset="0"/>
              </a:rPr>
              <a:t>Some similarities, but the day ordinals are not in harmony.</a:t>
            </a:r>
            <a:endParaRPr lang="en-US" sz="4000" b="1"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493390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7" name="TextBox 6"/>
          <p:cNvSpPr txBox="1"/>
          <p:nvPr/>
        </p:nvSpPr>
        <p:spPr>
          <a:xfrm>
            <a:off x="1100448" y="617771"/>
            <a:ext cx="9959248" cy="5632311"/>
          </a:xfrm>
          <a:prstGeom prst="rect">
            <a:avLst/>
          </a:prstGeom>
          <a:noFill/>
        </p:spPr>
        <p:txBody>
          <a:bodyPr wrap="square" rtlCol="0">
            <a:spAutoFit/>
          </a:bodyPr>
          <a:lstStyle/>
          <a:p>
            <a:pPr lvl="0" algn="ctr"/>
            <a:r>
              <a:rPr lang="en-US" sz="7200" dirty="0" smtClean="0">
                <a:latin typeface="Footlight MT Light" panose="0204060206030A020304" pitchFamily="18" charset="0"/>
                <a:cs typeface="Times New Roman" panose="02020603050405020304" pitchFamily="18" charset="0"/>
              </a:rPr>
              <a:t>The following is a chart </a:t>
            </a:r>
            <a:r>
              <a:rPr lang="en-US" sz="7200" dirty="0">
                <a:latin typeface="Footlight MT Light" panose="0204060206030A020304" pitchFamily="18" charset="0"/>
                <a:cs typeface="Times New Roman" panose="02020603050405020304" pitchFamily="18" charset="0"/>
              </a:rPr>
              <a:t>of </a:t>
            </a:r>
            <a:r>
              <a:rPr lang="en-US" sz="7200" dirty="0" smtClean="0">
                <a:latin typeface="Footlight MT Light" panose="0204060206030A020304" pitchFamily="18" charset="0"/>
                <a:cs typeface="Times New Roman" panose="02020603050405020304" pitchFamily="18" charset="0"/>
              </a:rPr>
              <a:t>the one day of Passover </a:t>
            </a:r>
            <a:r>
              <a:rPr lang="en-US" sz="7200" dirty="0">
                <a:latin typeface="Footlight MT Light" panose="0204060206030A020304" pitchFamily="18" charset="0"/>
                <a:cs typeface="Times New Roman" panose="02020603050405020304" pitchFamily="18" charset="0"/>
              </a:rPr>
              <a:t>and the </a:t>
            </a:r>
            <a:r>
              <a:rPr lang="en-US" sz="7200" dirty="0" smtClean="0">
                <a:latin typeface="Footlight MT Light" panose="0204060206030A020304" pitchFamily="18" charset="0"/>
                <a:cs typeface="Times New Roman" panose="02020603050405020304" pitchFamily="18" charset="0"/>
              </a:rPr>
              <a:t>seven days of the Feast </a:t>
            </a:r>
            <a:r>
              <a:rPr lang="en-US" sz="7200" dirty="0">
                <a:latin typeface="Footlight MT Light" panose="0204060206030A020304" pitchFamily="18" charset="0"/>
                <a:cs typeface="Times New Roman" panose="02020603050405020304" pitchFamily="18" charset="0"/>
              </a:rPr>
              <a:t>of Unleavened </a:t>
            </a:r>
            <a:r>
              <a:rPr lang="en-US" sz="7200" dirty="0" smtClean="0">
                <a:latin typeface="Footlight MT Light" panose="0204060206030A020304" pitchFamily="18" charset="0"/>
                <a:cs typeface="Times New Roman" panose="02020603050405020304" pitchFamily="18" charset="0"/>
              </a:rPr>
              <a:t>Bread</a:t>
            </a:r>
            <a:endParaRPr lang="en-US" sz="7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828381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15856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538586" y="640387"/>
            <a:ext cx="11038902" cy="5632311"/>
          </a:xfrm>
          <a:prstGeom prst="rect">
            <a:avLst/>
          </a:prstGeom>
          <a:noFill/>
        </p:spPr>
        <p:txBody>
          <a:bodyPr wrap="square" rtlCol="0">
            <a:spAutoFit/>
          </a:bodyPr>
          <a:lstStyle/>
          <a:p>
            <a:pPr lvl="0" algn="ctr"/>
            <a:r>
              <a:rPr lang="en-US" sz="6000" dirty="0" smtClean="0">
                <a:latin typeface="Footlight MT Light" panose="0204060206030A020304" pitchFamily="18" charset="0"/>
                <a:cs typeface="Times New Roman" panose="02020603050405020304" pitchFamily="18" charset="0"/>
              </a:rPr>
              <a:t>This next chart shows the comparison between the one day of </a:t>
            </a:r>
            <a:r>
              <a:rPr lang="en-US" sz="6000" dirty="0">
                <a:latin typeface="Footlight MT Light" panose="0204060206030A020304" pitchFamily="18" charset="0"/>
                <a:cs typeface="Times New Roman" panose="02020603050405020304" pitchFamily="18" charset="0"/>
              </a:rPr>
              <a:t>Passover and </a:t>
            </a:r>
            <a:r>
              <a:rPr lang="en-US" sz="6000" dirty="0" smtClean="0">
                <a:latin typeface="Footlight MT Light" panose="0204060206030A020304" pitchFamily="18" charset="0"/>
                <a:cs typeface="Times New Roman" panose="02020603050405020304" pitchFamily="18" charset="0"/>
              </a:rPr>
              <a:t>the seven days of the </a:t>
            </a:r>
            <a:r>
              <a:rPr lang="en-US" sz="6000" dirty="0">
                <a:latin typeface="Footlight MT Light" panose="0204060206030A020304" pitchFamily="18" charset="0"/>
                <a:cs typeface="Times New Roman" panose="02020603050405020304" pitchFamily="18" charset="0"/>
              </a:rPr>
              <a:t>Feast of Unleavened </a:t>
            </a:r>
            <a:r>
              <a:rPr lang="en-US" sz="6000" dirty="0" smtClean="0">
                <a:latin typeface="Footlight MT Light" panose="0204060206030A020304" pitchFamily="18" charset="0"/>
                <a:cs typeface="Times New Roman" panose="02020603050405020304" pitchFamily="18" charset="0"/>
              </a:rPr>
              <a:t>Bread, and between the first eight days of Yeshua’s life</a:t>
            </a:r>
            <a:endParaRPr lang="en-US" sz="6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148871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1159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749147" y="2666082"/>
            <a:ext cx="10697378" cy="1569660"/>
          </a:xfrm>
          <a:prstGeom prst="rect">
            <a:avLst/>
          </a:prstGeom>
          <a:noFill/>
        </p:spPr>
        <p:txBody>
          <a:bodyPr wrap="square" rtlCol="0">
            <a:spAutoFit/>
          </a:bodyPr>
          <a:lstStyle/>
          <a:p>
            <a:pPr algn="ctr"/>
            <a:r>
              <a:rPr lang="en-US" sz="9600" dirty="0" smtClean="0">
                <a:solidFill>
                  <a:srgbClr val="FFFF00"/>
                </a:solidFill>
                <a:latin typeface="Footlight MT Light" panose="0204060206030A020304" pitchFamily="18" charset="0"/>
                <a:cs typeface="Times New Roman" panose="02020603050405020304" pitchFamily="18" charset="0"/>
              </a:rPr>
              <a:t>CONCLUSION</a:t>
            </a:r>
            <a:endParaRPr lang="en-US"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899894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one day of  Passover and the seven days of the feast of unleavened bread</a:t>
            </a:r>
            <a:endParaRPr lang="en-US" sz="28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4524315"/>
          </a:xfrm>
          <a:prstGeom prst="rect">
            <a:avLst/>
          </a:prstGeom>
          <a:noFill/>
        </p:spPr>
        <p:txBody>
          <a:bodyPr wrap="square" rtlCol="0">
            <a:spAutoFit/>
          </a:bodyPr>
          <a:lstStyle/>
          <a:p>
            <a:pPr lvl="0" algn="ctr">
              <a:lnSpc>
                <a:spcPct val="150000"/>
              </a:lnSpc>
              <a:spcBef>
                <a:spcPct val="20000"/>
              </a:spcBef>
            </a:pPr>
            <a:r>
              <a:rPr lang="en-US" sz="3200" dirty="0">
                <a:latin typeface="Footlight MT Light" panose="0204060206030A020304" pitchFamily="18" charset="0"/>
                <a:cs typeface="Times New Roman" panose="02020603050405020304" pitchFamily="18" charset="0"/>
              </a:rPr>
              <a:t>There are dissimilarities between the first eight days of Yeshua’s life and </a:t>
            </a:r>
            <a:r>
              <a:rPr lang="en-US" sz="3200" dirty="0" smtClean="0">
                <a:latin typeface="Footlight MT Light" panose="0204060206030A020304" pitchFamily="18" charset="0"/>
                <a:cs typeface="Times New Roman" panose="02020603050405020304" pitchFamily="18" charset="0"/>
              </a:rPr>
              <a:t>between the one day of </a:t>
            </a:r>
            <a:r>
              <a:rPr lang="en-US" sz="3200" dirty="0">
                <a:latin typeface="Footlight MT Light" panose="0204060206030A020304" pitchFamily="18" charset="0"/>
                <a:cs typeface="Times New Roman" panose="02020603050405020304" pitchFamily="18" charset="0"/>
              </a:rPr>
              <a:t>Passover and the </a:t>
            </a:r>
            <a:r>
              <a:rPr lang="en-US" sz="3200" dirty="0" smtClean="0">
                <a:latin typeface="Footlight MT Light" panose="0204060206030A020304" pitchFamily="18" charset="0"/>
                <a:cs typeface="Times New Roman" panose="02020603050405020304" pitchFamily="18" charset="0"/>
              </a:rPr>
              <a:t>seven days of the Feast </a:t>
            </a:r>
            <a:r>
              <a:rPr lang="en-US" sz="3200" dirty="0">
                <a:latin typeface="Footlight MT Light" panose="0204060206030A020304" pitchFamily="18" charset="0"/>
                <a:cs typeface="Times New Roman" panose="02020603050405020304" pitchFamily="18" charset="0"/>
              </a:rPr>
              <a:t>of Unleavened Bread. </a:t>
            </a:r>
            <a:r>
              <a:rPr lang="en-US" sz="3200" dirty="0" smtClean="0">
                <a:latin typeface="Footlight MT Light" panose="0204060206030A020304" pitchFamily="18" charset="0"/>
                <a:cs typeface="Times New Roman" panose="02020603050405020304" pitchFamily="18" charset="0"/>
              </a:rPr>
              <a:t>Passover and the Feast of Unleavened bread also relates to death, sacrifice and sin. It </a:t>
            </a:r>
            <a:r>
              <a:rPr lang="en-US" sz="3200" dirty="0">
                <a:latin typeface="Footlight MT Light" panose="0204060206030A020304" pitchFamily="18" charset="0"/>
                <a:cs typeface="Times New Roman" panose="02020603050405020304" pitchFamily="18" charset="0"/>
              </a:rPr>
              <a:t>is most likely that Yeshua was </a:t>
            </a:r>
            <a:r>
              <a:rPr lang="en-US" sz="3200" u="sng" dirty="0" smtClean="0">
                <a:latin typeface="Footlight MT Light" panose="0204060206030A020304" pitchFamily="18" charset="0"/>
                <a:cs typeface="Times New Roman" panose="02020603050405020304" pitchFamily="18" charset="0"/>
              </a:rPr>
              <a:t>not</a:t>
            </a:r>
            <a:r>
              <a:rPr lang="en-US" sz="3200" dirty="0" smtClean="0">
                <a:latin typeface="Footlight MT Light" panose="0204060206030A020304" pitchFamily="18" charset="0"/>
                <a:cs typeface="Times New Roman" panose="02020603050405020304" pitchFamily="18" charset="0"/>
              </a:rPr>
              <a:t> </a:t>
            </a:r>
            <a:r>
              <a:rPr lang="en-US" sz="3200" dirty="0">
                <a:latin typeface="Footlight MT Light" panose="0204060206030A020304" pitchFamily="18" charset="0"/>
                <a:cs typeface="Times New Roman" panose="02020603050405020304" pitchFamily="18" charset="0"/>
              </a:rPr>
              <a:t>born in </a:t>
            </a:r>
            <a:r>
              <a:rPr lang="en-US" sz="3200" dirty="0" smtClean="0">
                <a:latin typeface="Footlight MT Light" panose="0204060206030A020304" pitchFamily="18" charset="0"/>
                <a:cs typeface="Times New Roman" panose="02020603050405020304" pitchFamily="18" charset="0"/>
              </a:rPr>
              <a:t>the Spring High Holy Days.</a:t>
            </a:r>
            <a:endParaRPr lang="en-US" sz="3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278374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spc="300" dirty="0">
                <a:latin typeface="Footlight MT Light" panose="0204060206030A020304" pitchFamily="18" charset="0"/>
                <a:cs typeface="Times New Roman" panose="02020603050405020304" pitchFamily="18" charset="0"/>
              </a:rPr>
              <a:t>The </a:t>
            </a:r>
            <a:r>
              <a:rPr lang="en-US" b="1" cap="all" spc="300" dirty="0" smtClean="0">
                <a:latin typeface="Footlight MT Light" panose="0204060206030A020304" pitchFamily="18" charset="0"/>
                <a:cs typeface="Times New Roman" panose="02020603050405020304" pitchFamily="18" charset="0"/>
              </a:rPr>
              <a:t>Record Of Yeshua’s first eight days of life</a:t>
            </a:r>
            <a:endParaRPr lang="en-US" dirty="0">
              <a:latin typeface="Footlight MT Light" panose="0204060206030A020304" pitchFamily="18" charset="0"/>
              <a:cs typeface="Times New Roman" panose="02020603050405020304" pitchFamily="18" charset="0"/>
            </a:endParaRPr>
          </a:p>
        </p:txBody>
      </p:sp>
      <p:sp>
        <p:nvSpPr>
          <p:cNvPr id="4" name="TextBox 3"/>
          <p:cNvSpPr txBox="1"/>
          <p:nvPr/>
        </p:nvSpPr>
        <p:spPr>
          <a:xfrm>
            <a:off x="2493818" y="1900052"/>
            <a:ext cx="7030192" cy="646331"/>
          </a:xfrm>
          <a:prstGeom prst="rect">
            <a:avLst/>
          </a:prstGeom>
          <a:noFill/>
        </p:spPr>
        <p:txBody>
          <a:bodyPr wrap="square" rtlCol="0">
            <a:spAutoFit/>
          </a:bodyPr>
          <a:lstStyle/>
          <a:p>
            <a:pPr algn="ctr"/>
            <a:r>
              <a:rPr lang="en-US" sz="3600" b="1" u="sng" dirty="0" smtClean="0">
                <a:solidFill>
                  <a:srgbClr val="FFFF00"/>
                </a:solidFill>
                <a:latin typeface="Footlight MT Light" panose="0204060206030A020304" pitchFamily="18" charset="0"/>
                <a:cs typeface="Times New Roman" panose="02020603050405020304" pitchFamily="18" charset="0"/>
              </a:rPr>
              <a:t>Luke 1:26-38; 2:1-39</a:t>
            </a:r>
            <a:endParaRPr lang="en-US" sz="3600" b="1" u="sng" dirty="0">
              <a:solidFill>
                <a:srgbClr val="FFFF00"/>
              </a:solidFill>
              <a:latin typeface="Footlight MT Light" panose="0204060206030A020304" pitchFamily="18" charset="0"/>
              <a:cs typeface="Times New Roman" panose="02020603050405020304" pitchFamily="18" charset="0"/>
            </a:endParaRPr>
          </a:p>
        </p:txBody>
      </p:sp>
      <p:sp>
        <p:nvSpPr>
          <p:cNvPr id="5" name="TextBox 4"/>
          <p:cNvSpPr txBox="1"/>
          <p:nvPr/>
        </p:nvSpPr>
        <p:spPr>
          <a:xfrm>
            <a:off x="838200" y="2694191"/>
            <a:ext cx="10515600" cy="3970318"/>
          </a:xfrm>
          <a:prstGeom prst="rect">
            <a:avLst/>
          </a:prstGeom>
          <a:noFill/>
        </p:spPr>
        <p:txBody>
          <a:bodyPr wrap="square" rtlCol="0">
            <a:spAutoFit/>
          </a:bodyPr>
          <a:lstStyle/>
          <a:p>
            <a:pPr lvl="0" algn="ctr">
              <a:lnSpc>
                <a:spcPct val="150000"/>
              </a:lnSpc>
              <a:spcBef>
                <a:spcPct val="20000"/>
              </a:spcBef>
            </a:pPr>
            <a:r>
              <a:rPr lang="en-US" sz="2800" dirty="0">
                <a:latin typeface="Footlight MT Light"/>
              </a:rPr>
              <a:t>26 And in the sixth month [of Elizabeth's pregnancy] the messenger Gabriel was sent from </a:t>
            </a:r>
            <a:r>
              <a:rPr lang="en-US" sz="2800" b="1" dirty="0">
                <a:latin typeface="OLBHEB"/>
              </a:rPr>
              <a:t>hwhy</a:t>
            </a:r>
            <a:r>
              <a:rPr lang="en-US" sz="2800" dirty="0">
                <a:latin typeface="Footlight MT Light"/>
              </a:rPr>
              <a:t> unto a city of Galilee, named Nazareth, 27 To a virgin espoused to a man whose name was Joseph, of the house of David; and the virgin's name was Mary. 28 And the messenger came in unto her, and said, Hail, thou that art highly </a:t>
            </a:r>
            <a:r>
              <a:rPr lang="en-US" sz="2800" dirty="0" err="1">
                <a:latin typeface="Footlight MT Light"/>
              </a:rPr>
              <a:t>favoured</a:t>
            </a:r>
            <a:r>
              <a:rPr lang="en-US" sz="2800" dirty="0">
                <a:latin typeface="Footlight MT Light"/>
              </a:rPr>
              <a:t>, </a:t>
            </a:r>
            <a:r>
              <a:rPr lang="en-US" sz="2800" b="1" dirty="0">
                <a:latin typeface="OLBHEB"/>
              </a:rPr>
              <a:t>hwhy</a:t>
            </a:r>
            <a:r>
              <a:rPr lang="en-US" sz="2800" dirty="0">
                <a:latin typeface="Footlight MT Light"/>
              </a:rPr>
              <a:t> is with thee: blessed art thou among women</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9061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71252" y="1135727"/>
            <a:ext cx="10889673" cy="4524315"/>
          </a:xfrm>
          <a:prstGeom prst="rect">
            <a:avLst/>
          </a:prstGeom>
          <a:noFill/>
        </p:spPr>
        <p:txBody>
          <a:bodyPr wrap="square" rtlCol="0">
            <a:spAutoFit/>
          </a:bodyPr>
          <a:lstStyle/>
          <a:p>
            <a:pPr lvl="0" algn="ctr"/>
            <a:r>
              <a:rPr lang="en-US" sz="7200" dirty="0" smtClean="0">
                <a:solidFill>
                  <a:srgbClr val="FFFF00"/>
                </a:solidFill>
                <a:latin typeface="Footlight MT Light" panose="0204060206030A020304" pitchFamily="18" charset="0"/>
                <a:cs typeface="Times New Roman" panose="02020603050405020304" pitchFamily="18" charset="0"/>
              </a:rPr>
              <a:t>THE FALL FEAST OF THE SEVEN DAYS OF SUKKOTH AND THE ONE DAY OF THE SOLEMN ASSEMBLY</a:t>
            </a:r>
            <a:endParaRPr lang="en-US" sz="7200" dirty="0">
              <a:solidFill>
                <a:srgbClr val="FFFF0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1438058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671251" y="660942"/>
            <a:ext cx="10889673" cy="5632311"/>
          </a:xfrm>
          <a:prstGeom prst="rect">
            <a:avLst/>
          </a:prstGeom>
          <a:noFill/>
        </p:spPr>
        <p:txBody>
          <a:bodyPr wrap="square" rtlCol="0">
            <a:spAutoFit/>
          </a:bodyPr>
          <a:lstStyle/>
          <a:p>
            <a:pPr lvl="0" algn="ctr"/>
            <a:r>
              <a:rPr lang="en-US" sz="7200" dirty="0" smtClean="0">
                <a:latin typeface="Footlight MT Light" panose="0204060206030A020304" pitchFamily="18" charset="0"/>
                <a:cs typeface="Times New Roman" panose="02020603050405020304" pitchFamily="18" charset="0"/>
              </a:rPr>
              <a:t>This is the Torah Commandment of Sukkoth and the Solemn Assembly, which is noted in the book of Leviticus </a:t>
            </a:r>
            <a:endParaRPr lang="en-US" sz="72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34738845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64277" y="2826327"/>
            <a:ext cx="10291156" cy="1107996"/>
          </a:xfrm>
          <a:prstGeom prst="rect">
            <a:avLst/>
          </a:prstGeom>
          <a:noFill/>
        </p:spPr>
        <p:txBody>
          <a:bodyPr wrap="square" rtlCol="0">
            <a:spAutoFit/>
          </a:bodyPr>
          <a:lstStyle/>
          <a:p>
            <a:pPr lvl="0" algn="ctr"/>
            <a:r>
              <a:rPr lang="en-US" sz="6600" dirty="0">
                <a:solidFill>
                  <a:srgbClr val="FFFF00"/>
                </a:solidFill>
                <a:latin typeface="Footlight MT Light" panose="0204060206030A020304" pitchFamily="18" charset="0"/>
                <a:cs typeface="Times New Roman" panose="02020603050405020304" pitchFamily="18" charset="0"/>
              </a:rPr>
              <a:t>Leviticus 23:34-36, 39</a:t>
            </a:r>
          </a:p>
        </p:txBody>
      </p:sp>
    </p:spTree>
    <p:extLst>
      <p:ext uri="{BB962C8B-B14F-4D97-AF65-F5344CB8AC3E}">
        <p14:creationId xmlns:p14="http://schemas.microsoft.com/office/powerpoint/2010/main" val="2639762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smtClean="0">
                <a:latin typeface="Footlight MT Light" panose="0204060206030A020304" pitchFamily="18" charset="0"/>
                <a:cs typeface="Times New Roman" panose="02020603050405020304" pitchFamily="18" charset="0"/>
              </a:rPr>
              <a:t>The SEVEN days of the FEAST OF SUKKOTH, AND the one day of THE SOLEMN ASSEMBLY</a:t>
            </a:r>
            <a:endParaRPr lang="en-US" sz="36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Leviticus 23:34-36</a:t>
            </a:r>
            <a:r>
              <a:rPr lang="en-US" sz="3600" u="sng" dirty="0">
                <a:solidFill>
                  <a:srgbClr val="FFFF00"/>
                </a:solidFill>
                <a:latin typeface="Footlight MT Light" panose="0204060206030A020304" pitchFamily="18" charset="0"/>
                <a:cs typeface="Times New Roman" panose="02020603050405020304" pitchFamily="18" charset="0"/>
              </a:rPr>
              <a:t>, </a:t>
            </a:r>
            <a:r>
              <a:rPr lang="en-US" sz="3600" b="1" u="sng" dirty="0">
                <a:solidFill>
                  <a:srgbClr val="FFFF00"/>
                </a:solidFill>
                <a:latin typeface="Footlight MT Light" panose="0204060206030A020304" pitchFamily="18" charset="0"/>
                <a:cs typeface="Times New Roman" panose="02020603050405020304" pitchFamily="18" charset="0"/>
              </a:rPr>
              <a:t>39</a:t>
            </a:r>
            <a:r>
              <a:rPr lang="en-US" sz="3600" b="1" dirty="0">
                <a:solidFill>
                  <a:srgbClr val="FFFF00"/>
                </a:solidFill>
                <a:latin typeface="Footlight MT Light" panose="0204060206030A020304" pitchFamily="18" charset="0"/>
                <a:cs typeface="Times New Roman" panose="02020603050405020304" pitchFamily="18" charset="0"/>
              </a:rPr>
              <a:t> </a:t>
            </a:r>
          </a:p>
          <a:p>
            <a:pPr lvl="0" algn="ctr">
              <a:lnSpc>
                <a:spcPct val="150000"/>
              </a:lnSpc>
              <a:spcBef>
                <a:spcPct val="20000"/>
              </a:spcBef>
            </a:pPr>
            <a:r>
              <a:rPr lang="en-US" sz="2800" dirty="0">
                <a:latin typeface="Footlight MT Light"/>
              </a:rPr>
              <a:t>34 Speak to the Sons of Israel, to say, On the fifteenth day of this seventh month shall be the Feast of the Booths of seven days to </a:t>
            </a:r>
            <a:r>
              <a:rPr lang="en-US" sz="2800" b="1" dirty="0">
                <a:latin typeface="OLBHEB"/>
              </a:rPr>
              <a:t>hwhy</a:t>
            </a:r>
            <a:r>
              <a:rPr lang="en-US" sz="2800" dirty="0">
                <a:latin typeface="Footlight MT Light"/>
              </a:rPr>
              <a:t>. 35 On the first day shall be a Holy Calling: you shall not do any work of service</a:t>
            </a:r>
            <a:r>
              <a:rPr lang="en-US" sz="2800" dirty="0" smtClean="0">
                <a:latin typeface="Footlight MT Light"/>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822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latin typeface="Footlight MT Light" panose="0204060206030A020304" pitchFamily="18" charset="0"/>
                <a:cs typeface="Times New Roman" panose="02020603050405020304" pitchFamily="18" charset="0"/>
              </a:rPr>
              <a:t>The SEVEN days of the FEAST OF SUKKOTH, AND the one day of THE SOLEMN ASSEMBLY</a:t>
            </a:r>
            <a:endParaRPr lang="en-US" sz="36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3594830"/>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Leviticus 23:34-36</a:t>
            </a:r>
            <a:r>
              <a:rPr lang="en-US" sz="3600" u="sng" dirty="0">
                <a:solidFill>
                  <a:srgbClr val="FFFF00"/>
                </a:solidFill>
                <a:latin typeface="Footlight MT Light" panose="0204060206030A020304" pitchFamily="18" charset="0"/>
                <a:cs typeface="Times New Roman" panose="02020603050405020304" pitchFamily="18" charset="0"/>
              </a:rPr>
              <a:t>, </a:t>
            </a:r>
            <a:r>
              <a:rPr lang="en-US" sz="3600" b="1" u="sng" dirty="0">
                <a:solidFill>
                  <a:srgbClr val="FFFF00"/>
                </a:solidFill>
                <a:latin typeface="Footlight MT Light" panose="0204060206030A020304" pitchFamily="18" charset="0"/>
                <a:cs typeface="Times New Roman" panose="02020603050405020304" pitchFamily="18" charset="0"/>
              </a:rPr>
              <a:t>39</a:t>
            </a:r>
            <a:r>
              <a:rPr lang="en-US" sz="3600" b="1" dirty="0">
                <a:solidFill>
                  <a:srgbClr val="FFFF00"/>
                </a:solidFill>
                <a:latin typeface="Footlight MT Light" panose="0204060206030A020304" pitchFamily="18" charset="0"/>
                <a:cs typeface="Times New Roman" panose="02020603050405020304" pitchFamily="18" charset="0"/>
              </a:rPr>
              <a:t> </a:t>
            </a:r>
          </a:p>
          <a:p>
            <a:pPr lvl="0" algn="ctr">
              <a:lnSpc>
                <a:spcPct val="150000"/>
              </a:lnSpc>
              <a:spcBef>
                <a:spcPct val="20000"/>
              </a:spcBef>
            </a:pPr>
            <a:r>
              <a:rPr lang="en-US" sz="2800" dirty="0">
                <a:latin typeface="Footlight MT Light"/>
              </a:rPr>
              <a:t>36 Seven days you shall bring a Fire Offering to </a:t>
            </a:r>
            <a:r>
              <a:rPr lang="en-US" sz="2800" b="1" dirty="0">
                <a:latin typeface="OLBHEB"/>
              </a:rPr>
              <a:t>hwhy</a:t>
            </a:r>
            <a:r>
              <a:rPr lang="en-US" sz="2800" dirty="0">
                <a:latin typeface="Footlight MT Light"/>
              </a:rPr>
              <a:t>: on the eighth day shall be a Holy Calling to yourselves; and you shall bring near a Fire Offering to </a:t>
            </a:r>
            <a:r>
              <a:rPr lang="en-US" sz="2800" b="1" dirty="0">
                <a:latin typeface="OLBHEB"/>
              </a:rPr>
              <a:t>hwhy</a:t>
            </a:r>
            <a:r>
              <a:rPr lang="en-US" sz="2800" dirty="0">
                <a:latin typeface="Footlight MT Light"/>
              </a:rPr>
              <a:t>: she is a Solemn Assembly; you shall not do any work of service</a:t>
            </a:r>
            <a:r>
              <a:rPr lang="en-US" sz="2800" dirty="0" smtClean="0">
                <a:latin typeface="Footlight MT Light"/>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736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all" spc="300" dirty="0">
                <a:latin typeface="Footlight MT Light" panose="0204060206030A020304" pitchFamily="18" charset="0"/>
                <a:cs typeface="Times New Roman" panose="02020603050405020304" pitchFamily="18" charset="0"/>
              </a:rPr>
              <a:t>The SEVEN days of the FEAST OF SUKKOTH, AND the one day of THE SOLEMN ASSEMBLY</a:t>
            </a:r>
            <a:endParaRPr lang="en-US" sz="3600" dirty="0">
              <a:latin typeface="Footlight MT Light" panose="0204060206030A020304" pitchFamily="18" charset="0"/>
              <a:cs typeface="Times New Roman" panose="02020603050405020304" pitchFamily="18" charset="0"/>
            </a:endParaRPr>
          </a:p>
        </p:txBody>
      </p:sp>
      <p:sp>
        <p:nvSpPr>
          <p:cNvPr id="7" name="TextBox 6"/>
          <p:cNvSpPr txBox="1"/>
          <p:nvPr/>
        </p:nvSpPr>
        <p:spPr>
          <a:xfrm>
            <a:off x="859067" y="2082188"/>
            <a:ext cx="10477041" cy="4161139"/>
          </a:xfrm>
          <a:prstGeom prst="rect">
            <a:avLst/>
          </a:prstGeom>
          <a:noFill/>
        </p:spPr>
        <p:txBody>
          <a:bodyPr wrap="square" rtlCol="0">
            <a:spAutoFit/>
          </a:bodyPr>
          <a:lstStyle/>
          <a:p>
            <a:pPr lvl="0" algn="ctr">
              <a:lnSpc>
                <a:spcPct val="150000"/>
              </a:lnSpc>
              <a:spcBef>
                <a:spcPct val="20000"/>
              </a:spcBef>
            </a:pPr>
            <a:r>
              <a:rPr lang="en-US" sz="3600" b="1" u="sng" dirty="0">
                <a:solidFill>
                  <a:srgbClr val="FFFF00"/>
                </a:solidFill>
                <a:latin typeface="Footlight MT Light" panose="0204060206030A020304" pitchFamily="18" charset="0"/>
                <a:cs typeface="Times New Roman" panose="02020603050405020304" pitchFamily="18" charset="0"/>
              </a:rPr>
              <a:t>Leviticus 23:34-36</a:t>
            </a:r>
            <a:r>
              <a:rPr lang="en-US" sz="3600" u="sng" dirty="0">
                <a:solidFill>
                  <a:srgbClr val="FFFF00"/>
                </a:solidFill>
                <a:latin typeface="Footlight MT Light" panose="0204060206030A020304" pitchFamily="18" charset="0"/>
                <a:cs typeface="Times New Roman" panose="02020603050405020304" pitchFamily="18" charset="0"/>
              </a:rPr>
              <a:t>, </a:t>
            </a:r>
            <a:r>
              <a:rPr lang="en-US" sz="3600" b="1" u="sng" dirty="0">
                <a:solidFill>
                  <a:srgbClr val="FFFF00"/>
                </a:solidFill>
                <a:latin typeface="Footlight MT Light" panose="0204060206030A020304" pitchFamily="18" charset="0"/>
                <a:cs typeface="Times New Roman" panose="02020603050405020304" pitchFamily="18" charset="0"/>
              </a:rPr>
              <a:t>39</a:t>
            </a:r>
            <a:r>
              <a:rPr lang="en-US" sz="3600" b="1" dirty="0">
                <a:solidFill>
                  <a:srgbClr val="FFFF00"/>
                </a:solidFill>
                <a:latin typeface="Footlight MT Light" panose="0204060206030A020304" pitchFamily="18" charset="0"/>
                <a:cs typeface="Times New Roman" panose="02020603050405020304" pitchFamily="18" charset="0"/>
              </a:rPr>
              <a:t> </a:t>
            </a:r>
          </a:p>
          <a:p>
            <a:pPr lvl="0" algn="ctr">
              <a:lnSpc>
                <a:spcPct val="150000"/>
              </a:lnSpc>
              <a:spcBef>
                <a:spcPct val="20000"/>
              </a:spcBef>
            </a:pPr>
            <a:r>
              <a:rPr lang="en-US" sz="3200" dirty="0">
                <a:latin typeface="Footlight MT Light"/>
              </a:rPr>
              <a:t>39 Only on the fifteenth day of the seventh month in your gathering </a:t>
            </a:r>
            <a:r>
              <a:rPr lang="en-US" sz="3600" b="1" dirty="0">
                <a:solidFill>
                  <a:srgbClr val="FF0000"/>
                </a:solidFill>
                <a:latin typeface="OLBHEB"/>
              </a:rPr>
              <a:t>ta</a:t>
            </a:r>
            <a:r>
              <a:rPr lang="en-US" sz="3200" dirty="0">
                <a:latin typeface="Times New Roman"/>
              </a:rPr>
              <a:t>-</a:t>
            </a:r>
            <a:r>
              <a:rPr lang="en-US" sz="3200" dirty="0">
                <a:latin typeface="Footlight MT Light"/>
              </a:rPr>
              <a:t>the produce of the land, you shall celebrate </a:t>
            </a:r>
            <a:r>
              <a:rPr lang="en-US" sz="3600" b="1" dirty="0">
                <a:solidFill>
                  <a:srgbClr val="FF0000"/>
                </a:solidFill>
                <a:latin typeface="OLBHEB"/>
              </a:rPr>
              <a:t>ta</a:t>
            </a:r>
            <a:r>
              <a:rPr lang="en-US" sz="3200" dirty="0">
                <a:latin typeface="Times New Roman"/>
              </a:rPr>
              <a:t>-</a:t>
            </a:r>
            <a:r>
              <a:rPr lang="en-US" sz="3200" dirty="0">
                <a:latin typeface="Footlight MT Light"/>
              </a:rPr>
              <a:t>the Feast of </a:t>
            </a:r>
            <a:r>
              <a:rPr lang="en-US" sz="3200" b="1" dirty="0">
                <a:latin typeface="OLBHEB"/>
              </a:rPr>
              <a:t>hwhy</a:t>
            </a:r>
            <a:r>
              <a:rPr lang="en-US" sz="3200" dirty="0">
                <a:latin typeface="Footlight MT Light"/>
              </a:rPr>
              <a:t> seven days: on the first day </a:t>
            </a:r>
            <a:r>
              <a:rPr lang="en-US" sz="3200" dirty="0" smtClean="0">
                <a:latin typeface="Footlight MT Light"/>
              </a:rPr>
              <a:t>shall be </a:t>
            </a:r>
            <a:r>
              <a:rPr lang="en-US" sz="3200" dirty="0">
                <a:latin typeface="Footlight MT Light"/>
              </a:rPr>
              <a:t>a Rest, and on the eighth day </a:t>
            </a:r>
            <a:r>
              <a:rPr lang="en-US" sz="3200" dirty="0" smtClean="0">
                <a:latin typeface="Footlight MT Light"/>
              </a:rPr>
              <a:t>shall be </a:t>
            </a:r>
            <a:r>
              <a:rPr lang="en-US" sz="3200" dirty="0">
                <a:latin typeface="Footlight MT Light"/>
              </a:rPr>
              <a:t>a Rest</a:t>
            </a:r>
            <a:r>
              <a:rPr lang="en-US" sz="3200" dirty="0" smtClean="0">
                <a:latin typeface="Footlight MT Light"/>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008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extBox 1"/>
          <p:cNvSpPr txBox="1"/>
          <p:nvPr/>
        </p:nvSpPr>
        <p:spPr>
          <a:xfrm>
            <a:off x="915072" y="586085"/>
            <a:ext cx="10391887" cy="5632311"/>
          </a:xfrm>
          <a:prstGeom prst="rect">
            <a:avLst/>
          </a:prstGeom>
          <a:noFill/>
        </p:spPr>
        <p:txBody>
          <a:bodyPr wrap="square" rtlCol="0">
            <a:spAutoFit/>
          </a:bodyPr>
          <a:lstStyle/>
          <a:p>
            <a:pPr algn="ctr"/>
            <a:r>
              <a:rPr lang="en-US" sz="6000" dirty="0" smtClean="0">
                <a:latin typeface="Footlight MT Light" panose="0204060206030A020304" pitchFamily="18" charset="0"/>
                <a:cs typeface="Times New Roman" panose="02020603050405020304" pitchFamily="18" charset="0"/>
              </a:rPr>
              <a:t>The following slides will show comparisons between </a:t>
            </a:r>
            <a:r>
              <a:rPr lang="en-US" sz="6000" dirty="0" err="1" smtClean="0">
                <a:latin typeface="Footlight MT Light" panose="0204060206030A020304" pitchFamily="18" charset="0"/>
                <a:cs typeface="Times New Roman" panose="02020603050405020304" pitchFamily="18" charset="0"/>
              </a:rPr>
              <a:t>Yeshua’s</a:t>
            </a:r>
            <a:r>
              <a:rPr lang="en-US" sz="6000" dirty="0" smtClean="0">
                <a:latin typeface="Footlight MT Light" panose="0204060206030A020304" pitchFamily="18" charset="0"/>
                <a:cs typeface="Times New Roman" panose="02020603050405020304" pitchFamily="18" charset="0"/>
              </a:rPr>
              <a:t> </a:t>
            </a:r>
            <a:r>
              <a:rPr lang="en-US" sz="6000" dirty="0">
                <a:latin typeface="Footlight MT Light" panose="0204060206030A020304" pitchFamily="18" charset="0"/>
                <a:cs typeface="Times New Roman" panose="02020603050405020304" pitchFamily="18" charset="0"/>
              </a:rPr>
              <a:t>first eight days of </a:t>
            </a:r>
            <a:r>
              <a:rPr lang="en-US" sz="6000" dirty="0" smtClean="0">
                <a:latin typeface="Footlight MT Light" panose="0204060206030A020304" pitchFamily="18" charset="0"/>
                <a:cs typeface="Times New Roman" panose="02020603050405020304" pitchFamily="18" charset="0"/>
              </a:rPr>
              <a:t>life and between the seven days of Sukkoth and the one day of the </a:t>
            </a:r>
            <a:r>
              <a:rPr lang="en-US" sz="6000" dirty="0">
                <a:latin typeface="Footlight MT Light" panose="0204060206030A020304" pitchFamily="18" charset="0"/>
                <a:cs typeface="Times New Roman" panose="02020603050405020304" pitchFamily="18" charset="0"/>
              </a:rPr>
              <a:t>Solemn Assembly:</a:t>
            </a:r>
          </a:p>
        </p:txBody>
      </p:sp>
    </p:spTree>
    <p:extLst>
      <p:ext uri="{BB962C8B-B14F-4D97-AF65-F5344CB8AC3E}">
        <p14:creationId xmlns:p14="http://schemas.microsoft.com/office/powerpoint/2010/main" val="20080751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cap="all" spc="300" dirty="0" smtClean="0">
                <a:latin typeface="Footlight MT Light" panose="0204060206030A020304" pitchFamily="18" charset="0"/>
                <a:cs typeface="Times New Roman" panose="02020603050405020304" pitchFamily="18" charset="0"/>
              </a:rPr>
              <a:t>The Comparison Between </a:t>
            </a:r>
            <a:r>
              <a:rPr lang="en-US" sz="2800" b="1" cap="all" spc="300" dirty="0" err="1" smtClean="0">
                <a:latin typeface="Footlight MT Light" panose="0204060206030A020304" pitchFamily="18" charset="0"/>
                <a:cs typeface="Times New Roman" panose="02020603050405020304" pitchFamily="18" charset="0"/>
              </a:rPr>
              <a:t>yeshua’s</a:t>
            </a:r>
            <a:r>
              <a:rPr lang="en-US" sz="2800" b="1" cap="all" spc="300" dirty="0" smtClean="0">
                <a:latin typeface="Footlight MT Light" panose="0204060206030A020304" pitchFamily="18" charset="0"/>
                <a:cs typeface="Times New Roman" panose="02020603050405020304" pitchFamily="18" charset="0"/>
              </a:rPr>
              <a:t> first eight days of life and between </a:t>
            </a:r>
            <a:r>
              <a:rPr lang="en-US" sz="2800" b="1" cap="all" spc="300" dirty="0">
                <a:latin typeface="Footlight MT Light" panose="0204060206030A020304" pitchFamily="18" charset="0"/>
                <a:cs typeface="Times New Roman" panose="02020603050405020304" pitchFamily="18" charset="0"/>
              </a:rPr>
              <a:t>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1</a:t>
            </a:r>
            <a:r>
              <a:rPr lang="en-US" sz="4000" u="sng" baseline="30000" dirty="0" smtClean="0">
                <a:solidFill>
                  <a:srgbClr val="FFFF00"/>
                </a:solidFill>
                <a:latin typeface="Footlight MT Light" panose="0204060206030A020304" pitchFamily="18" charset="0"/>
                <a:cs typeface="Times New Roman" panose="02020603050405020304" pitchFamily="18" charset="0"/>
              </a:rPr>
              <a:t>st</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a:solidFill>
                  <a:srgbClr val="FFFF00"/>
                </a:solidFill>
                <a:latin typeface="Footlight MT Light" panose="0204060206030A020304" pitchFamily="18" charset="0"/>
                <a:cs typeface="Times New Roman" panose="02020603050405020304" pitchFamily="18" charset="0"/>
              </a:rPr>
              <a:t>Birth of a baby</a:t>
            </a:r>
          </a:p>
          <a:p>
            <a:endParaRPr lang="en-US" dirty="0"/>
          </a:p>
        </p:txBody>
      </p:sp>
    </p:spTree>
    <p:extLst>
      <p:ext uri="{BB962C8B-B14F-4D97-AF65-F5344CB8AC3E}">
        <p14:creationId xmlns:p14="http://schemas.microsoft.com/office/powerpoint/2010/main" val="38253818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1</a:t>
            </a:r>
            <a:r>
              <a:rPr lang="en-US" sz="4000" u="sng" baseline="30000" dirty="0" smtClean="0">
                <a:solidFill>
                  <a:srgbClr val="FFFF00"/>
                </a:solidFill>
                <a:latin typeface="Footlight MT Light" panose="0204060206030A020304" pitchFamily="18" charset="0"/>
                <a:cs typeface="Times New Roman" panose="02020603050405020304" pitchFamily="18" charset="0"/>
              </a:rPr>
              <a:t>st</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a:solidFill>
                  <a:srgbClr val="FFFF00"/>
                </a:solidFill>
                <a:latin typeface="Footlight MT Light" panose="0204060206030A020304" pitchFamily="18" charset="0"/>
                <a:cs typeface="Times New Roman" panose="02020603050405020304" pitchFamily="18" charset="0"/>
              </a:rPr>
              <a:t>Birth of a baby</a:t>
            </a:r>
          </a:p>
          <a:p>
            <a:endParaRPr lang="en-US" dirty="0"/>
          </a:p>
        </p:txBody>
      </p:sp>
      <p:sp>
        <p:nvSpPr>
          <p:cNvPr id="5" name="Text Placeholder 4"/>
          <p:cNvSpPr>
            <a:spLocks noGrp="1"/>
          </p:cNvSpPr>
          <p:nvPr>
            <p:ph type="body" sz="quarter" idx="3"/>
          </p:nvPr>
        </p:nvSpPr>
        <p:spPr/>
        <p:txBody>
          <a:bodyPr>
            <a:normAutofit/>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Sukkoth: 1</a:t>
            </a:r>
            <a:r>
              <a:rPr lang="en-US" sz="4000" u="sng" baseline="30000" dirty="0" smtClean="0">
                <a:solidFill>
                  <a:srgbClr val="FF0000"/>
                </a:solidFill>
                <a:latin typeface="Footlight MT Light" panose="0204060206030A020304" pitchFamily="18" charset="0"/>
                <a:cs typeface="Times New Roman" panose="02020603050405020304" pitchFamily="18" charset="0"/>
              </a:rPr>
              <a:t>st</a:t>
            </a:r>
            <a:r>
              <a:rPr lang="en-US" sz="4000" u="sng" dirty="0" smtClean="0">
                <a:solidFill>
                  <a:srgbClr val="FF0000"/>
                </a:solidFill>
                <a:latin typeface="Footlight MT Light" panose="0204060206030A020304" pitchFamily="18" charset="0"/>
                <a:cs typeface="Times New Roman" panose="02020603050405020304" pitchFamily="18" charset="0"/>
              </a:rPr>
              <a:t> day</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marL="0" lvl="0" indent="-274320">
              <a:lnSpc>
                <a:spcPct val="150000"/>
              </a:lnSpc>
              <a:spcBef>
                <a:spcPct val="20000"/>
              </a:spcBef>
              <a:buFont typeface="Wingdings" pitchFamily="2" charset="2"/>
              <a:buChar char="v"/>
            </a:pPr>
            <a:r>
              <a:rPr lang="en-US" sz="3200" dirty="0">
                <a:solidFill>
                  <a:srgbClr val="FF0000"/>
                </a:solidFill>
                <a:latin typeface="Footlight MT Light" panose="0204060206030A020304" pitchFamily="18" charset="0"/>
                <a:cs typeface="Times New Roman" panose="02020603050405020304" pitchFamily="18" charset="0"/>
              </a:rPr>
              <a:t>Holy </a:t>
            </a:r>
            <a:r>
              <a:rPr lang="en-US" sz="3200" dirty="0" smtClean="0">
                <a:solidFill>
                  <a:srgbClr val="FF0000"/>
                </a:solidFill>
                <a:latin typeface="Footlight MT Light" panose="0204060206030A020304" pitchFamily="18" charset="0"/>
                <a:cs typeface="Times New Roman" panose="02020603050405020304" pitchFamily="18" charset="0"/>
              </a:rPr>
              <a:t>Calling</a:t>
            </a:r>
            <a:endParaRPr lang="en-US" sz="3200" dirty="0">
              <a:solidFill>
                <a:srgbClr val="FF0000"/>
              </a:solidFill>
              <a:latin typeface="Footlight MT Light" panose="0204060206030A020304" pitchFamily="18" charset="0"/>
              <a:cs typeface="Times New Roman" panose="02020603050405020304" pitchFamily="18" charset="0"/>
            </a:endParaRPr>
          </a:p>
          <a:p>
            <a:pPr marL="0" lvl="0" indent="-274320">
              <a:lnSpc>
                <a:spcPct val="150000"/>
              </a:lnSpc>
              <a:spcBef>
                <a:spcPct val="20000"/>
              </a:spcBef>
              <a:buFont typeface="Wingdings" pitchFamily="2" charset="2"/>
              <a:buChar char="v"/>
            </a:pPr>
            <a:r>
              <a:rPr lang="en-US" sz="3200" dirty="0">
                <a:solidFill>
                  <a:srgbClr val="FF0000"/>
                </a:solidFill>
                <a:latin typeface="Footlight MT Light" panose="0204060206030A020304" pitchFamily="18" charset="0"/>
                <a:cs typeface="Times New Roman" panose="02020603050405020304" pitchFamily="18" charset="0"/>
              </a:rPr>
              <a:t>No service work</a:t>
            </a:r>
          </a:p>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High </a:t>
            </a:r>
            <a:r>
              <a:rPr lang="en-US" sz="3200" dirty="0" err="1" smtClean="0">
                <a:solidFill>
                  <a:srgbClr val="FF0000"/>
                </a:solidFill>
                <a:latin typeface="Footlight MT Light" panose="0204060206030A020304" pitchFamily="18" charset="0"/>
                <a:cs typeface="Times New Roman" panose="02020603050405020304" pitchFamily="18" charset="0"/>
              </a:rPr>
              <a:t>Shabbath</a:t>
            </a:r>
            <a:endParaRPr lang="en-US" sz="3200" dirty="0">
              <a:solidFill>
                <a:srgbClr val="FF0000"/>
              </a:solidFill>
              <a:latin typeface="Footlight MT Light" panose="0204060206030A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97401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150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cap="all" spc="300" dirty="0">
                <a:solidFill>
                  <a:prstClr val="white"/>
                </a:solidFill>
                <a:latin typeface="Footlight MT Light" panose="0204060206030A020304" pitchFamily="18" charset="0"/>
                <a:cs typeface="Times New Roman" panose="02020603050405020304" pitchFamily="18" charset="0"/>
              </a:rPr>
              <a:t>The Comparison Between </a:t>
            </a:r>
            <a:r>
              <a:rPr lang="en-US" sz="2500" b="1" cap="all" spc="300" dirty="0" err="1">
                <a:solidFill>
                  <a:prstClr val="white"/>
                </a:solidFill>
                <a:latin typeface="Footlight MT Light" panose="0204060206030A020304" pitchFamily="18" charset="0"/>
                <a:cs typeface="Times New Roman" panose="02020603050405020304" pitchFamily="18" charset="0"/>
              </a:rPr>
              <a:t>yeshua’s</a:t>
            </a:r>
            <a:r>
              <a:rPr lang="en-US" sz="2500" b="1" cap="all" spc="300" dirty="0">
                <a:solidFill>
                  <a:prstClr val="white"/>
                </a:solidFill>
                <a:latin typeface="Footlight MT Light" panose="0204060206030A020304" pitchFamily="18" charset="0"/>
                <a:cs typeface="Times New Roman" panose="02020603050405020304" pitchFamily="18" charset="0"/>
              </a:rPr>
              <a:t> first eight days of life and between The SEVEN days of the FEAST OF SUKKOTH, AND the one day of THE SOLEMN ASSEMBLY</a:t>
            </a:r>
            <a:endParaRPr lang="en-US" sz="2800" dirty="0">
              <a:latin typeface="Footlight MT Light" panose="0204060206030A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gn="ctr"/>
            <a:r>
              <a:rPr lang="en-US" sz="4000" u="sng" dirty="0" smtClean="0">
                <a:solidFill>
                  <a:srgbClr val="FFFF00"/>
                </a:solidFill>
                <a:latin typeface="Footlight MT Light" panose="0204060206030A020304" pitchFamily="18" charset="0"/>
                <a:cs typeface="Times New Roman" panose="02020603050405020304" pitchFamily="18" charset="0"/>
              </a:rPr>
              <a:t>Yeshua’s Life: 1</a:t>
            </a:r>
            <a:r>
              <a:rPr lang="en-US" sz="4000" u="sng" baseline="30000" dirty="0" smtClean="0">
                <a:solidFill>
                  <a:srgbClr val="FFFF00"/>
                </a:solidFill>
                <a:latin typeface="Footlight MT Light" panose="0204060206030A020304" pitchFamily="18" charset="0"/>
                <a:cs typeface="Times New Roman" panose="02020603050405020304" pitchFamily="18" charset="0"/>
              </a:rPr>
              <a:t>st</a:t>
            </a:r>
            <a:r>
              <a:rPr lang="en-US" sz="4000" u="sng" dirty="0" smtClean="0">
                <a:solidFill>
                  <a:srgbClr val="FFFF00"/>
                </a:solidFill>
                <a:latin typeface="Footlight MT Light" panose="0204060206030A020304" pitchFamily="18" charset="0"/>
                <a:cs typeface="Times New Roman" panose="02020603050405020304" pitchFamily="18" charset="0"/>
              </a:rPr>
              <a:t> day</a:t>
            </a:r>
            <a:endParaRPr lang="en-US" sz="4000" u="sng" dirty="0">
              <a:solidFill>
                <a:srgbClr val="FFFF00"/>
              </a:solidFill>
              <a:latin typeface="Footlight MT Light" panose="0204060206030A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marL="285750" lvl="0" indent="-285750">
              <a:lnSpc>
                <a:spcPct val="150000"/>
              </a:lnSpc>
              <a:spcBef>
                <a:spcPct val="20000"/>
              </a:spcBef>
              <a:buFont typeface="Wingdings" pitchFamily="2" charset="2"/>
              <a:buChar char="v"/>
            </a:pPr>
            <a:r>
              <a:rPr lang="en-US" sz="4400" dirty="0">
                <a:solidFill>
                  <a:srgbClr val="FFFF00"/>
                </a:solidFill>
                <a:latin typeface="Footlight MT Light" panose="0204060206030A020304" pitchFamily="18" charset="0"/>
                <a:cs typeface="Times New Roman" panose="02020603050405020304" pitchFamily="18" charset="0"/>
              </a:rPr>
              <a:t>Birth of a baby</a:t>
            </a:r>
          </a:p>
          <a:p>
            <a:endParaRPr lang="en-US" dirty="0"/>
          </a:p>
        </p:txBody>
      </p:sp>
      <p:sp>
        <p:nvSpPr>
          <p:cNvPr id="5" name="Text Placeholder 4"/>
          <p:cNvSpPr>
            <a:spLocks noGrp="1"/>
          </p:cNvSpPr>
          <p:nvPr>
            <p:ph type="body" sz="quarter" idx="3"/>
          </p:nvPr>
        </p:nvSpPr>
        <p:spPr/>
        <p:txBody>
          <a:bodyPr>
            <a:normAutofit/>
          </a:bodyPr>
          <a:lstStyle/>
          <a:p>
            <a:pPr algn="ctr"/>
            <a:r>
              <a:rPr lang="en-US" sz="4000" u="sng" dirty="0" smtClean="0">
                <a:solidFill>
                  <a:srgbClr val="FF0000"/>
                </a:solidFill>
                <a:latin typeface="Footlight MT Light" panose="0204060206030A020304" pitchFamily="18" charset="0"/>
                <a:cs typeface="Times New Roman" panose="02020603050405020304" pitchFamily="18" charset="0"/>
              </a:rPr>
              <a:t>Sukkoth: 1</a:t>
            </a:r>
            <a:r>
              <a:rPr lang="en-US" sz="4000" u="sng" baseline="30000" dirty="0" smtClean="0">
                <a:solidFill>
                  <a:srgbClr val="FF0000"/>
                </a:solidFill>
                <a:latin typeface="Footlight MT Light" panose="0204060206030A020304" pitchFamily="18" charset="0"/>
                <a:cs typeface="Times New Roman" panose="02020603050405020304" pitchFamily="18" charset="0"/>
              </a:rPr>
              <a:t>st</a:t>
            </a:r>
            <a:r>
              <a:rPr lang="en-US" sz="4000" u="sng" dirty="0" smtClean="0">
                <a:solidFill>
                  <a:srgbClr val="FF0000"/>
                </a:solidFill>
                <a:latin typeface="Footlight MT Light" panose="0204060206030A020304" pitchFamily="18" charset="0"/>
                <a:cs typeface="Times New Roman" panose="02020603050405020304" pitchFamily="18" charset="0"/>
              </a:rPr>
              <a:t> day</a:t>
            </a:r>
            <a:endParaRPr lang="en-US" sz="4000" u="sng" dirty="0">
              <a:solidFill>
                <a:srgbClr val="FF0000"/>
              </a:solidFill>
              <a:latin typeface="Footlight MT Light" panose="0204060206030A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normAutofit/>
          </a:bodyPr>
          <a:lstStyle/>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Holy Calling</a:t>
            </a:r>
          </a:p>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No </a:t>
            </a:r>
            <a:r>
              <a:rPr lang="en-US" sz="3200" dirty="0">
                <a:solidFill>
                  <a:srgbClr val="FF0000"/>
                </a:solidFill>
                <a:latin typeface="Footlight MT Light" panose="0204060206030A020304" pitchFamily="18" charset="0"/>
                <a:cs typeface="Times New Roman" panose="02020603050405020304" pitchFamily="18" charset="0"/>
              </a:rPr>
              <a:t>service work</a:t>
            </a:r>
          </a:p>
          <a:p>
            <a:pPr marL="0" lvl="0" indent="-274320">
              <a:lnSpc>
                <a:spcPct val="150000"/>
              </a:lnSpc>
              <a:spcBef>
                <a:spcPct val="20000"/>
              </a:spcBef>
              <a:buFont typeface="Wingdings" pitchFamily="2" charset="2"/>
              <a:buChar char="v"/>
            </a:pPr>
            <a:r>
              <a:rPr lang="en-US" sz="3200" dirty="0" smtClean="0">
                <a:solidFill>
                  <a:srgbClr val="FF0000"/>
                </a:solidFill>
                <a:latin typeface="Footlight MT Light" panose="0204060206030A020304" pitchFamily="18" charset="0"/>
                <a:cs typeface="Times New Roman" panose="02020603050405020304" pitchFamily="18" charset="0"/>
              </a:rPr>
              <a:t>High </a:t>
            </a:r>
            <a:r>
              <a:rPr lang="en-US" sz="3200" dirty="0" err="1" smtClean="0">
                <a:solidFill>
                  <a:srgbClr val="FF0000"/>
                </a:solidFill>
                <a:latin typeface="Footlight MT Light" panose="0204060206030A020304" pitchFamily="18" charset="0"/>
                <a:cs typeface="Times New Roman" panose="02020603050405020304" pitchFamily="18" charset="0"/>
              </a:rPr>
              <a:t>Shabbath</a:t>
            </a:r>
            <a:endParaRPr lang="en-US" sz="3200" dirty="0">
              <a:solidFill>
                <a:srgbClr val="FF0000"/>
              </a:solidFill>
              <a:latin typeface="Footlight MT Light" panose="0204060206030A020304" pitchFamily="18" charset="0"/>
              <a:cs typeface="Times New Roman" panose="02020603050405020304" pitchFamily="18" charset="0"/>
            </a:endParaRPr>
          </a:p>
          <a:p>
            <a:endParaRPr lang="en-US" dirty="0"/>
          </a:p>
        </p:txBody>
      </p:sp>
      <p:sp>
        <p:nvSpPr>
          <p:cNvPr id="7" name="TextBox 6"/>
          <p:cNvSpPr txBox="1"/>
          <p:nvPr/>
        </p:nvSpPr>
        <p:spPr>
          <a:xfrm>
            <a:off x="761168" y="4989334"/>
            <a:ext cx="10672839" cy="1323439"/>
          </a:xfrm>
          <a:prstGeom prst="rect">
            <a:avLst/>
          </a:prstGeom>
          <a:noFill/>
        </p:spPr>
        <p:txBody>
          <a:bodyPr wrap="square" rtlCol="0">
            <a:spAutoFit/>
          </a:bodyPr>
          <a:lstStyle/>
          <a:p>
            <a:pPr lvl="0" algn="ctr"/>
            <a:r>
              <a:rPr lang="en-US" sz="4000" dirty="0" smtClean="0">
                <a:latin typeface="Footlight MT Light" panose="0204060206030A020304" pitchFamily="18" charset="0"/>
                <a:cs typeface="Times New Roman" panose="02020603050405020304" pitchFamily="18" charset="0"/>
              </a:rPr>
              <a:t>Both of these </a:t>
            </a:r>
            <a:r>
              <a:rPr lang="en-US" sz="4000" dirty="0">
                <a:latin typeface="Footlight MT Light" panose="0204060206030A020304" pitchFamily="18" charset="0"/>
                <a:cs typeface="Times New Roman" panose="02020603050405020304" pitchFamily="18" charset="0"/>
              </a:rPr>
              <a:t>two </a:t>
            </a:r>
            <a:r>
              <a:rPr lang="en-US" sz="4000" dirty="0" smtClean="0">
                <a:latin typeface="Footlight MT Light" panose="0204060206030A020304" pitchFamily="18" charset="0"/>
                <a:cs typeface="Times New Roman" panose="02020603050405020304" pitchFamily="18" charset="0"/>
              </a:rPr>
              <a:t>accounts show special events on this day.</a:t>
            </a:r>
            <a:endParaRPr lang="en-US" sz="4000" dirty="0">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09196158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002060"/>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14261</TotalTime>
  <Words>16864</Words>
  <Application>Microsoft Office PowerPoint</Application>
  <PresentationFormat>Custom</PresentationFormat>
  <Paragraphs>1122</Paragraphs>
  <Slides>409</Slides>
  <Notes>1</Notes>
  <HiddenSlides>0</HiddenSlides>
  <MMClips>0</MMClips>
  <ScaleCrop>false</ScaleCrop>
  <HeadingPairs>
    <vt:vector size="4" baseType="variant">
      <vt:variant>
        <vt:lpstr>Theme</vt:lpstr>
      </vt:variant>
      <vt:variant>
        <vt:i4>1</vt:i4>
      </vt:variant>
      <vt:variant>
        <vt:lpstr>Slide Titles</vt:lpstr>
      </vt:variant>
      <vt:variant>
        <vt:i4>409</vt:i4>
      </vt:variant>
    </vt:vector>
  </HeadingPairs>
  <TitlesOfParts>
    <vt:vector size="410" baseType="lpstr">
      <vt:lpstr>office theme</vt:lpstr>
      <vt:lpstr>PowerPoint Presentation</vt:lpstr>
      <vt:lpstr>WHEN WAS YESHUA  BORN?</vt:lpstr>
      <vt:lpstr>PowerPoint Presentation</vt:lpstr>
      <vt:lpstr>PowerPoint Presentation</vt:lpstr>
      <vt:lpstr>PowerPoint Presentation</vt:lpstr>
      <vt:lpstr>The commandment for a newborn son</vt:lpstr>
      <vt:lpstr>PowerPoint Presentation</vt:lpstr>
      <vt:lpstr>PowerPoint Presentation</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PowerPoint Presentation</vt:lpstr>
      <vt:lpstr>PowerPoint Presentation</vt:lpstr>
      <vt:lpstr>The Record Of Yeshua’s first eight days of life</vt:lpstr>
      <vt:lpstr>PowerPoint Presentation</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The Record Of Yeshua’s first eight days of life</vt:lpstr>
      <vt:lpstr>PowerPoint Presentation</vt:lpstr>
      <vt:lpstr>The Record Of Yeshua’s first eight days of life</vt:lpstr>
      <vt:lpstr>PowerPoint Presentation</vt:lpstr>
      <vt:lpstr>The Record Of Yeshua’s first eight days of life</vt:lpstr>
      <vt:lpstr>The Record Of Yeshua’s first eight days of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ONLY TWO SERIES OF HIGH HOLY DAYS HAVE EIGHT DAY EVENTS</vt:lpstr>
      <vt:lpstr>ONLY TWO SERIES OF HIGH HOLY DAYS HAVE EIGHT DAY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one day of Passover and the seven days of the Feast of Unleavened Bread</vt:lpstr>
      <vt:lpstr>PowerPoint Presentation</vt:lpstr>
      <vt:lpstr>The one day of Passover and the seven days of the Feast of Unleavened Bread</vt:lpstr>
      <vt:lpstr>PowerPoint Presentation</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THE Comparison BETWEEN yeshua’s First Eight days of life AND BETWEEN the one day of  Passover and the seven days of the feast of unleavened bread</vt:lpstr>
      <vt:lpstr>PowerPoint Presentation</vt:lpstr>
      <vt:lpstr>PowerPoint Presentation</vt:lpstr>
      <vt:lpstr>PowerPoint Presentation</vt:lpstr>
      <vt:lpstr>PowerPoint Presentation</vt:lpstr>
      <vt:lpstr>PowerPoint Presentation</vt:lpstr>
      <vt:lpstr>THE Comparison BETWEEN yeshua’s First Eight days of life AND BETWEEN the one day of  Passover and the seven days of the feast of unleavened bread</vt:lpstr>
      <vt:lpstr>PowerPoint Presentation</vt:lpstr>
      <vt:lpstr>PowerPoint Presentation</vt:lpstr>
      <vt:lpstr>PowerPoint Presentation</vt:lpstr>
      <vt:lpstr>The SEVEN days of the FEAST OF SUKKOTH, AND the one day of THE SOLEMN ASSEMBLY</vt:lpstr>
      <vt:lpstr>The SEVEN days of the FEAST OF SUKKOTH, AND the one day of THE SOLEMN ASSEMBLY</vt:lpstr>
      <vt:lpstr>The SEVEN days of the FEAST OF SUKKOTH, AND the one day of THE SOLEMN ASSEMBLY</vt:lpstr>
      <vt:lpstr>PowerPoint Presentation</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The Comparison Between yeshua’s first eight days of life and between The SEVEN days of the FEAST OF SUKKOTH, AND the one day of THE SOLEMN ASSEMBLY</vt:lpstr>
      <vt:lpstr>PowerPoint Presentation</vt:lpstr>
      <vt:lpstr>PowerPoint Presentation</vt:lpstr>
      <vt:lpstr>PowerPoint Presentation</vt:lpstr>
      <vt:lpstr>PowerPoint Presentation</vt:lpstr>
      <vt:lpstr>PowerPoint Presentation</vt:lpstr>
      <vt:lpstr>The Comparison Between yeshua’s first eight days of life and between The SEVEN days of the FEAST OF SUKKOTH, AND the one day of THE SOLEMN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PowerPoint Presentation</vt:lpstr>
      <vt:lpstr>PowerPoint Presentation</vt:lpstr>
      <vt:lpstr>THERE ARE SCRIPTURES TO GIVE Credibility TO THIS PREMISE that yeshua was born on sukkoth</vt:lpstr>
      <vt:lpstr>PowerPoint Presentation</vt:lpstr>
      <vt:lpstr>PowerPoint Presentation</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There are parallels between Isaac’s birth and Yeshua’s birth</vt:lpstr>
      <vt:lpstr>There are parallels between Isaac’s birth and Yeshua’s birth</vt:lpstr>
      <vt:lpstr>There are parallels between Isaac’s birth and Yeshua’s birth</vt:lpstr>
      <vt:lpstr>There are parallels between Isaac’s birth and Yeshua’s birth</vt:lpstr>
      <vt:lpstr>There are parallels between Isaac’s birth and Yeshua’s birth</vt:lpstr>
      <vt:lpstr>There are parallels between Isaac’s birth and Yeshua’s birth</vt:lpstr>
      <vt:lpstr>PowerPoint Presentation</vt:lpstr>
      <vt:lpstr>PowerPoint Presentation</vt:lpstr>
      <vt:lpstr>there ARE REASONS THAT ISAAC WAS NOT BORN ON PASSOVER</vt:lpstr>
      <vt:lpstr>there ARE REASONS THAT ISAAC WAS NOT BORN ON PASSOVER</vt:lpstr>
      <vt:lpstr>there ARE REASONS THAT ISAAC WAS NOT BORN ON PASSOVER</vt:lpstr>
      <vt:lpstr>there ARE REASONS THAT ISAAC WAS NOT BORN ON PASSOVER</vt:lpstr>
      <vt:lpstr>there ARE REASONS THAT ISAAC WAS NOT BORN ON PASSOVER</vt:lpstr>
      <vt:lpstr>there ARE REASONS THAT ISAAC WAS NOT BORN ON PASSOVER</vt:lpstr>
      <vt:lpstr>there ARE REASONS THAT ISAAC WAS NOT BORN ON PASSOVER</vt:lpstr>
      <vt:lpstr>PowerPoint Presentation</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THERE WERE SYMBOLS of THIS SUKKOTH SCENE OF THE ARRIVAL OF REBEKAH as isaac’s bride</vt:lpstr>
      <vt:lpstr>THERE WERE SYMBOLS of THIS SUKKOTH SCENE OF THE ARRIVAL OF REBEKAH as isaac’s bride</vt:lpstr>
      <vt:lpstr>THERE WERE SYMBOLS of THIS SUKKOTH SCENE OF THE ARRIVAL OF REBEKAH as isaac’s bride</vt:lpstr>
      <vt:lpstr>THERE WERE SYMBOLS of THIS SUKKOTH SCENE OF THE ARRIVAL OF REBEKAH as isaac’s bride</vt:lpstr>
      <vt:lpstr>THERE WERE SYMBOLS of THIS SUKKOTH SCENE OF THE ARRIVAL OF REBEKAH as isaac’s bride</vt:lpstr>
      <vt:lpstr>PowerPoint Presentation</vt:lpstr>
      <vt:lpstr>PowerPoint Presentation</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Events in THIS CHAPTER are RELATED TO THE FALL HIGH HOLY DAYS</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THERE ARE SCRIPTURES TO GIVE Credibility TO THIS PREMISE that yeshua was born on sukkoth</vt:lpstr>
      <vt:lpstr>THERE ARE SCRIPTURES TO GIVE Credibility TO THIS PREMISE that yeshua was born on sukkoth</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PowerPoint Presentation</vt:lpstr>
      <vt:lpstr>THERE ARE SCRIPTURES TO GIVE Credibility TO THIS PREMISE that yeshua was born on sukkoth</vt:lpstr>
      <vt:lpstr>PowerPoint Presentation</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PowerPoint Presentation</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THERE ARE SCRIPTURES TO GIVE Credibility TO THIS PREMISE that yeshua was born on sukkoth</vt:lpstr>
      <vt:lpstr>THERE ARE SCRIPTURES TO GIVE Credibility TO THIS PREMISE that yeshua was born on sukkoth</vt:lpstr>
      <vt:lpstr>PowerPoint Presentation</vt:lpstr>
      <vt:lpstr>THERE ARE SCRIPTURES TO GIVE Credibility TO THIS PREMISE that yeshua was born on sukkoth</vt:lpstr>
      <vt:lpstr>THERE ARE SCRIPTURES TO GIVE Credibility TO THIS PREMISE that yeshua was born on sukkoth</vt:lpstr>
      <vt:lpstr>PowerPoint Presentation</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THERE ARE SCRIPTURES TO GIVE Credibility TO THIS PREMISE that yeshua was born on sukkoth</vt:lpstr>
      <vt:lpstr>THERE ARE SCRIPTURES TO GIVE Credibility TO THIS PREMISE that yeshua was born on sukkoth</vt:lpstr>
      <vt:lpstr>THERE ARE SCRIPTURES TO GIVE Credibility TO THIS PREMISE that yeshua was born on sukkoth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SUMMARY of the proof that yeshua was born on sukkoth</vt:lpstr>
      <vt:lpstr>PowerPoint Presentation</vt:lpstr>
      <vt:lpstr>PowerPoint Presentation</vt:lpstr>
      <vt:lpstr>PowerPoint Presentation</vt:lpstr>
      <vt:lpstr>PowerPoint Presentation</vt:lpstr>
      <vt:lpstr>PowerPoint Presentation</vt:lpstr>
      <vt:lpstr>PowerPoint Presentation</vt:lpstr>
      <vt:lpstr>HAPPY BIRTHDAY YESHUA!!!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Hebrew Dude</dc:creator>
  <cp:lastModifiedBy>new owner</cp:lastModifiedBy>
  <cp:revision>897</cp:revision>
  <dcterms:created xsi:type="dcterms:W3CDTF">2014-02-17T17:00:49Z</dcterms:created>
  <dcterms:modified xsi:type="dcterms:W3CDTF">2023-10-02T05:25:31Z</dcterms:modified>
</cp:coreProperties>
</file>